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39" r:id="rId1"/>
  </p:sldMasterIdLst>
  <p:sldIdLst>
    <p:sldId id="256" r:id="rId2"/>
    <p:sldId id="259" r:id="rId3"/>
    <p:sldId id="271" r:id="rId4"/>
    <p:sldId id="257" r:id="rId5"/>
    <p:sldId id="310" r:id="rId6"/>
    <p:sldId id="260" r:id="rId7"/>
    <p:sldId id="323" r:id="rId8"/>
    <p:sldId id="324" r:id="rId9"/>
    <p:sldId id="334" r:id="rId10"/>
    <p:sldId id="335" r:id="rId11"/>
    <p:sldId id="333" r:id="rId12"/>
    <p:sldId id="272" r:id="rId13"/>
    <p:sldId id="274" r:id="rId14"/>
    <p:sldId id="275" r:id="rId15"/>
    <p:sldId id="295" r:id="rId16"/>
    <p:sldId id="312" r:id="rId17"/>
    <p:sldId id="293" r:id="rId18"/>
    <p:sldId id="273" r:id="rId19"/>
    <p:sldId id="279" r:id="rId20"/>
    <p:sldId id="315" r:id="rId21"/>
    <p:sldId id="294" r:id="rId22"/>
    <p:sldId id="289" r:id="rId23"/>
    <p:sldId id="277" r:id="rId24"/>
    <p:sldId id="278" r:id="rId25"/>
    <p:sldId id="261" r:id="rId26"/>
    <p:sldId id="276" r:id="rId27"/>
    <p:sldId id="258" r:id="rId28"/>
    <p:sldId id="280" r:id="rId29"/>
    <p:sldId id="262" r:id="rId30"/>
    <p:sldId id="263" r:id="rId31"/>
    <p:sldId id="331" r:id="rId32"/>
    <p:sldId id="264" r:id="rId33"/>
    <p:sldId id="321" r:id="rId34"/>
    <p:sldId id="308" r:id="rId35"/>
    <p:sldId id="283" r:id="rId36"/>
    <p:sldId id="300" r:id="rId37"/>
    <p:sldId id="288" r:id="rId38"/>
    <p:sldId id="306" r:id="rId39"/>
    <p:sldId id="316" r:id="rId40"/>
    <p:sldId id="286" r:id="rId41"/>
    <p:sldId id="329" r:id="rId42"/>
    <p:sldId id="330" r:id="rId43"/>
    <p:sldId id="266" r:id="rId44"/>
    <p:sldId id="326" r:id="rId45"/>
    <p:sldId id="282" r:id="rId46"/>
    <p:sldId id="327" r:id="rId47"/>
    <p:sldId id="267" r:id="rId48"/>
    <p:sldId id="268" r:id="rId49"/>
    <p:sldId id="269" r:id="rId50"/>
    <p:sldId id="319" r:id="rId51"/>
    <p:sldId id="292" r:id="rId52"/>
    <p:sldId id="291" r:id="rId53"/>
    <p:sldId id="298" r:id="rId54"/>
    <p:sldId id="281" r:id="rId55"/>
    <p:sldId id="317" r:id="rId56"/>
    <p:sldId id="285" r:id="rId57"/>
    <p:sldId id="332" r:id="rId58"/>
    <p:sldId id="270" r:id="rId59"/>
    <p:sldId id="328" r:id="rId60"/>
    <p:sldId id="296" r:id="rId61"/>
    <p:sldId id="322" r:id="rId62"/>
    <p:sldId id="325" r:id="rId63"/>
    <p:sldId id="302" r:id="rId64"/>
    <p:sldId id="303" r:id="rId65"/>
    <p:sldId id="301" r:id="rId66"/>
    <p:sldId id="320" r:id="rId67"/>
    <p:sldId id="309" r:id="rId6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sorterViewPr>
    <p:cViewPr>
      <p:scale>
        <a:sx n="100" d="100"/>
        <a:sy n="100" d="100"/>
      </p:scale>
      <p:origin x="0" y="-8597"/>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it-IT"/>
              <a:t>Fare clic per modificare lo stile del titolo</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F6F76F3-E615-414B-8FC3-7FCA83959482}" type="datetimeFigureOut">
              <a:rPr lang="it-IT" smtClean="0"/>
              <a:t>27/03/2017</a:t>
            </a:fld>
            <a:endParaRPr lang="it-IT"/>
          </a:p>
        </p:txBody>
      </p:sp>
      <p:sp>
        <p:nvSpPr>
          <p:cNvPr id="5" name="Footer Placeholder 4"/>
          <p:cNvSpPr>
            <a:spLocks noGrp="1"/>
          </p:cNvSpPr>
          <p:nvPr>
            <p:ph type="ftr" sz="quarter" idx="11"/>
          </p:nvPr>
        </p:nvSpPr>
        <p:spPr>
          <a:xfrm>
            <a:off x="2416500" y="329307"/>
            <a:ext cx="4973915" cy="309201"/>
          </a:xfrm>
        </p:spPr>
        <p:txBody>
          <a:bodyPr/>
          <a:lstStyle/>
          <a:p>
            <a:endParaRPr lang="it-IT"/>
          </a:p>
        </p:txBody>
      </p:sp>
      <p:sp>
        <p:nvSpPr>
          <p:cNvPr id="6" name="Slide Number Placeholder 5"/>
          <p:cNvSpPr>
            <a:spLocks noGrp="1"/>
          </p:cNvSpPr>
          <p:nvPr>
            <p:ph type="sldNum" sz="quarter" idx="12"/>
          </p:nvPr>
        </p:nvSpPr>
        <p:spPr>
          <a:xfrm>
            <a:off x="1437664" y="798973"/>
            <a:ext cx="811019" cy="503578"/>
          </a:xfrm>
        </p:spPr>
        <p:txBody>
          <a:bodyPr/>
          <a:lstStyle/>
          <a:p>
            <a:fld id="{E4E8E799-8260-4BBA-9DF9-01E835B3E68E}" type="slidenum">
              <a:rPr lang="it-IT" smtClean="0"/>
              <a:t>‹N›</a:t>
            </a:fld>
            <a:endParaRPr lang="it-IT"/>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69578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F6F76F3-E615-414B-8FC3-7FCA83959482}" type="datetimeFigureOut">
              <a:rPr lang="it-IT" smtClean="0"/>
              <a:t>27/03/2017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4E8E799-8260-4BBA-9DF9-01E835B3E68E}" type="slidenum">
              <a:rPr lang="it-IT" smtClean="0"/>
              <a:t>‹N›</a:t>
            </a:fld>
            <a:endParaRPr lang="it-IT"/>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22238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F6F76F3-E615-414B-8FC3-7FCA83959482}" type="datetimeFigureOut">
              <a:rPr lang="it-IT" smtClean="0"/>
              <a:t>27/03/2017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4E8E799-8260-4BBA-9DF9-01E835B3E68E}" type="slidenum">
              <a:rPr lang="it-IT" smtClean="0"/>
              <a:t>‹N›</a:t>
            </a:fld>
            <a:endParaRPr lang="it-IT"/>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3928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F6F76F3-E615-414B-8FC3-7FCA83959482}" type="datetimeFigureOut">
              <a:rPr lang="it-IT" smtClean="0"/>
              <a:t>27/03/2017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4E8E799-8260-4BBA-9DF9-01E835B3E68E}" type="slidenum">
              <a:rPr lang="it-IT" smtClean="0"/>
              <a:t>‹N›</a:t>
            </a:fld>
            <a:endParaRPr lang="it-IT"/>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09649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it-IT"/>
              <a:t>Fare clic per modificare lo stile del titolo</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6F6F76F3-E615-414B-8FC3-7FCA83959482}" type="datetimeFigureOut">
              <a:rPr lang="it-IT" smtClean="0"/>
              <a:t>27/03/2017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4E8E799-8260-4BBA-9DF9-01E835B3E68E}" type="slidenum">
              <a:rPr lang="it-IT" smtClean="0"/>
              <a:t>‹N›</a:t>
            </a:fld>
            <a:endParaRPr lang="it-IT"/>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11206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6F6F76F3-E615-414B-8FC3-7FCA83959482}" type="datetimeFigureOut">
              <a:rPr lang="it-IT" smtClean="0"/>
              <a:t>27/03/2017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4E8E799-8260-4BBA-9DF9-01E835B3E68E}" type="slidenum">
              <a:rPr lang="it-IT" smtClean="0"/>
              <a:t>‹N›</a:t>
            </a:fld>
            <a:endParaRPr lang="it-IT"/>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02017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447191" y="2824269"/>
            <a:ext cx="4645152" cy="264445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412362" y="2821491"/>
            <a:ext cx="4645152" cy="263737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F6F76F3-E615-414B-8FC3-7FCA83959482}" type="datetimeFigureOut">
              <a:rPr lang="it-IT" smtClean="0"/>
              <a:t>27/03/2017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4E8E799-8260-4BBA-9DF9-01E835B3E68E}" type="slidenum">
              <a:rPr lang="it-IT" smtClean="0"/>
              <a:t>‹N›</a:t>
            </a:fld>
            <a:endParaRPr lang="it-IT"/>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34555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6F6F76F3-E615-414B-8FC3-7FCA83959482}" type="datetimeFigureOut">
              <a:rPr lang="it-IT" smtClean="0"/>
              <a:t>27/03/2017</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4E8E799-8260-4BBA-9DF9-01E835B3E68E}" type="slidenum">
              <a:rPr lang="it-IT" smtClean="0"/>
              <a:t>‹N›</a:t>
            </a:fld>
            <a:endParaRPr lang="it-IT"/>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33301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6F76F3-E615-414B-8FC3-7FCA83959482}" type="datetimeFigureOut">
              <a:rPr lang="it-IT" smtClean="0"/>
              <a:t>27/03/2017</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4E8E799-8260-4BBA-9DF9-01E835B3E68E}" type="slidenum">
              <a:rPr lang="it-IT" smtClean="0"/>
              <a:t>‹N›</a:t>
            </a:fld>
            <a:endParaRPr lang="it-IT"/>
          </a:p>
        </p:txBody>
      </p:sp>
    </p:spTree>
    <p:extLst>
      <p:ext uri="{BB962C8B-B14F-4D97-AF65-F5344CB8AC3E}">
        <p14:creationId xmlns:p14="http://schemas.microsoft.com/office/powerpoint/2010/main" val="631761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it-IT"/>
              <a:t>Fare clic per modificare lo stile del titolo</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6F6F76F3-E615-414B-8FC3-7FCA83959482}" type="datetimeFigureOut">
              <a:rPr lang="it-IT" smtClean="0"/>
              <a:t>27/03/2017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4E8E799-8260-4BBA-9DF9-01E835B3E68E}" type="slidenum">
              <a:rPr lang="it-IT" smtClean="0"/>
              <a:t>‹N›</a:t>
            </a:fld>
            <a:endParaRPr lang="it-IT"/>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75468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F6F76F3-E615-414B-8FC3-7FCA83959482}" type="datetimeFigureOut">
              <a:rPr lang="it-IT" smtClean="0"/>
              <a:t>27/03/2017</a:t>
            </a:fld>
            <a:endParaRPr lang="it-IT"/>
          </a:p>
        </p:txBody>
      </p:sp>
      <p:sp>
        <p:nvSpPr>
          <p:cNvPr id="6" name="Footer Placeholder 5"/>
          <p:cNvSpPr>
            <a:spLocks noGrp="1"/>
          </p:cNvSpPr>
          <p:nvPr>
            <p:ph type="ftr" sz="quarter" idx="11"/>
          </p:nvPr>
        </p:nvSpPr>
        <p:spPr>
          <a:xfrm>
            <a:off x="1447382" y="318640"/>
            <a:ext cx="5541004" cy="320931"/>
          </a:xfrm>
        </p:spPr>
        <p:txBody>
          <a:bodyPr/>
          <a:lstStyle/>
          <a:p>
            <a:endParaRPr lang="it-IT"/>
          </a:p>
        </p:txBody>
      </p:sp>
      <p:sp>
        <p:nvSpPr>
          <p:cNvPr id="7" name="Slide Number Placeholder 6"/>
          <p:cNvSpPr>
            <a:spLocks noGrp="1"/>
          </p:cNvSpPr>
          <p:nvPr>
            <p:ph type="sldNum" sz="quarter" idx="12"/>
          </p:nvPr>
        </p:nvSpPr>
        <p:spPr/>
        <p:txBody>
          <a:bodyPr/>
          <a:lstStyle/>
          <a:p>
            <a:fld id="{E4E8E799-8260-4BBA-9DF9-01E835B3E68E}" type="slidenum">
              <a:rPr lang="it-IT" smtClean="0"/>
              <a:t>‹N›</a:t>
            </a:fld>
            <a:endParaRPr lang="it-IT"/>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8330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F6F76F3-E615-414B-8FC3-7FCA83959482}" type="datetimeFigureOut">
              <a:rPr lang="it-IT" smtClean="0"/>
              <a:t>27/03/2017</a:t>
            </a:fld>
            <a:endParaRPr lang="it-IT"/>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4E8E799-8260-4BBA-9DF9-01E835B3E68E}" type="slidenum">
              <a:rPr lang="it-IT" smtClean="0"/>
              <a:t>‹N›</a:t>
            </a:fld>
            <a:endParaRPr lang="it-IT"/>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2213139"/>
      </p:ext>
    </p:extLst>
  </p:cSld>
  <p:clrMap bg1="lt1" tx1="dk1" bg2="lt2" tx2="dk2" accent1="accent1" accent2="accent2" accent3="accent3" accent4="accent4" accent5="accent5" accent6="accent6" hlink="hlink" folHlink="folHlink"/>
  <p:sldLayoutIdLst>
    <p:sldLayoutId id="2147484240" r:id="rId1"/>
    <p:sldLayoutId id="2147484241" r:id="rId2"/>
    <p:sldLayoutId id="2147484242" r:id="rId3"/>
    <p:sldLayoutId id="2147484243" r:id="rId4"/>
    <p:sldLayoutId id="2147484244" r:id="rId5"/>
    <p:sldLayoutId id="2147484245" r:id="rId6"/>
    <p:sldLayoutId id="2147484246" r:id="rId7"/>
    <p:sldLayoutId id="2147484247" r:id="rId8"/>
    <p:sldLayoutId id="2147484248" r:id="rId9"/>
    <p:sldLayoutId id="2147484249" r:id="rId10"/>
    <p:sldLayoutId id="2147484250"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regione.veneto.it/web/ambiente-e-territorio/dettaglio-news-paesaggio?_spp_detailId=309900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pPr algn="ctr"/>
            <a:r>
              <a:rPr lang="it-IT" b="1" dirty="0">
                <a:effectLst>
                  <a:outerShdw blurRad="38100" dist="38100" dir="2700000" algn="tl">
                    <a:srgbClr val="000000">
                      <a:alpha val="43137"/>
                    </a:srgbClr>
                  </a:outerShdw>
                </a:effectLst>
              </a:rPr>
              <a:t>ABUSI EDILIZI </a:t>
            </a:r>
            <a:br>
              <a:rPr lang="it-IT" b="1" dirty="0">
                <a:effectLst>
                  <a:outerShdw blurRad="38100" dist="38100" dir="2700000" algn="tl">
                    <a:srgbClr val="000000">
                      <a:alpha val="43137"/>
                    </a:srgbClr>
                  </a:outerShdw>
                </a:effectLst>
              </a:rPr>
            </a:br>
            <a:r>
              <a:rPr lang="it-IT" b="1" dirty="0">
                <a:effectLst>
                  <a:outerShdw blurRad="38100" dist="38100" dir="2700000" algn="tl">
                    <a:srgbClr val="000000">
                      <a:alpha val="43137"/>
                    </a:srgbClr>
                  </a:outerShdw>
                </a:effectLst>
              </a:rPr>
              <a:t>E VINCOLO PAESAGGISTICO</a:t>
            </a:r>
          </a:p>
        </p:txBody>
      </p:sp>
      <p:sp>
        <p:nvSpPr>
          <p:cNvPr id="3" name="Sottotitolo 2"/>
          <p:cNvSpPr>
            <a:spLocks noGrp="1"/>
          </p:cNvSpPr>
          <p:nvPr>
            <p:ph type="subTitle" idx="1"/>
          </p:nvPr>
        </p:nvSpPr>
        <p:spPr/>
        <p:txBody>
          <a:bodyPr>
            <a:normAutofit fontScale="25000" lnSpcReduction="20000"/>
          </a:bodyPr>
          <a:lstStyle/>
          <a:p>
            <a:endParaRPr lang="it-IT" dirty="0"/>
          </a:p>
          <a:p>
            <a:r>
              <a:rPr lang="it-IT" sz="9600"/>
              <a:t>CREAZZO, </a:t>
            </a:r>
            <a:r>
              <a:rPr lang="it-IT" sz="9600" dirty="0"/>
              <a:t>24 marzo 2017</a:t>
            </a:r>
          </a:p>
          <a:p>
            <a:endParaRPr lang="it-IT" dirty="0"/>
          </a:p>
          <a:p>
            <a:endParaRPr lang="it-IT" dirty="0"/>
          </a:p>
          <a:p>
            <a:r>
              <a:rPr lang="it-IT" dirty="0"/>
              <a:t>		</a:t>
            </a:r>
          </a:p>
          <a:p>
            <a:pPr algn="r"/>
            <a:r>
              <a:rPr lang="it-IT" dirty="0"/>
              <a:t>			</a:t>
            </a:r>
            <a:r>
              <a:rPr lang="it-IT" sz="9600" dirty="0"/>
              <a:t>avv. Matteo Acquasaliente</a:t>
            </a:r>
          </a:p>
        </p:txBody>
      </p:sp>
    </p:spTree>
    <p:extLst>
      <p:ext uri="{BB962C8B-B14F-4D97-AF65-F5344CB8AC3E}">
        <p14:creationId xmlns:p14="http://schemas.microsoft.com/office/powerpoint/2010/main" val="2402879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COSA DICE LA GIURISPRUDENZA?</a:t>
            </a:r>
          </a:p>
        </p:txBody>
      </p:sp>
      <p:sp>
        <p:nvSpPr>
          <p:cNvPr id="3" name="Segnaposto contenuto 2"/>
          <p:cNvSpPr>
            <a:spLocks noGrp="1"/>
          </p:cNvSpPr>
          <p:nvPr>
            <p:ph idx="1"/>
          </p:nvPr>
        </p:nvSpPr>
        <p:spPr/>
        <p:txBody>
          <a:bodyPr>
            <a:normAutofit fontScale="92500" lnSpcReduction="20000"/>
          </a:bodyPr>
          <a:lstStyle/>
          <a:p>
            <a:pPr algn="just"/>
            <a:r>
              <a:rPr lang="it-IT" dirty="0"/>
              <a:t>Secondo i T.A.R. le proposte di vincolo formulate dopo il D. Lgs. n. 42/2004 decadono se non sono approvate nei termini, mentre quelle antecedenti no perché, nel regime previgente (D. Lgs. n. 490/1999), non c’erano termine di decadenze per approvare la dichiarazione di pubblico interesse (T.A.R. Veneto, sez. II, 29.04.2015, n. 473; T.A.R. Molise, Campobasso, sez. I, 26.02.2016).</a:t>
            </a:r>
          </a:p>
          <a:p>
            <a:pPr algn="just"/>
            <a:r>
              <a:rPr lang="it-IT" dirty="0"/>
              <a:t>Il Consiglio di Stato, però, ha riformato la sentenza del T.A.R. Veneto n. 473/2015 dicendo l’opposto (Consiglio di Stato, sez. VI, 16.11.2016, n. 4746; </a:t>
            </a:r>
            <a:r>
              <a:rPr lang="it-IT" b="1" dirty="0"/>
              <a:t>contra</a:t>
            </a:r>
            <a:r>
              <a:rPr lang="it-IT" dirty="0"/>
              <a:t> Consiglio di Stato, sez. VI, 27.07.2015, n. 3663 che conferma T.A.R. Veneto, sez. II, 10.12.2013, n. 1383).</a:t>
            </a:r>
          </a:p>
          <a:p>
            <a:pPr algn="just"/>
            <a:r>
              <a:rPr lang="it-IT" dirty="0"/>
              <a:t>La giurisprudenza, per i vincoli </a:t>
            </a:r>
            <a:r>
              <a:rPr lang="it-IT" i="1" dirty="0"/>
              <a:t>post</a:t>
            </a:r>
            <a:r>
              <a:rPr lang="it-IT" dirty="0"/>
              <a:t> D. Lgs. n. 42/2004, sembra affermare che la Regione/Ministero debba esprimersi entro sessanta giorni, pena la decadenza del vincolo.</a:t>
            </a:r>
          </a:p>
          <a:p>
            <a:endParaRPr lang="it-IT" dirty="0"/>
          </a:p>
        </p:txBody>
      </p:sp>
    </p:spTree>
    <p:extLst>
      <p:ext uri="{BB962C8B-B14F-4D97-AF65-F5344CB8AC3E}">
        <p14:creationId xmlns:p14="http://schemas.microsoft.com/office/powerpoint/2010/main" val="4235163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ART. 63, C. 7 DELLA L. R.  </a:t>
            </a:r>
            <a:r>
              <a:rPr lang="it-IT" dirty="0" err="1">
                <a:effectLst>
                  <a:outerShdw blurRad="38100" dist="38100" dir="2700000" algn="tl">
                    <a:srgbClr val="000000">
                      <a:alpha val="43137"/>
                    </a:srgbClr>
                  </a:outerShdw>
                </a:effectLst>
              </a:rPr>
              <a:t>VENeTO</a:t>
            </a:r>
            <a:r>
              <a:rPr lang="it-IT" dirty="0">
                <a:effectLst>
                  <a:outerShdw blurRad="38100" dist="38100" dir="2700000" algn="tl">
                    <a:srgbClr val="000000">
                      <a:alpha val="43137"/>
                    </a:srgbClr>
                  </a:outerShdw>
                </a:effectLst>
              </a:rPr>
              <a:t> N. 30/2016</a:t>
            </a:r>
          </a:p>
        </p:txBody>
      </p:sp>
      <p:sp>
        <p:nvSpPr>
          <p:cNvPr id="3" name="Segnaposto contenuto 2"/>
          <p:cNvSpPr>
            <a:spLocks noGrp="1"/>
          </p:cNvSpPr>
          <p:nvPr>
            <p:ph idx="1"/>
          </p:nvPr>
        </p:nvSpPr>
        <p:spPr>
          <a:xfrm>
            <a:off x="720969" y="2015732"/>
            <a:ext cx="10937631" cy="4156468"/>
          </a:xfrm>
        </p:spPr>
        <p:txBody>
          <a:bodyPr>
            <a:normAutofit fontScale="92500" lnSpcReduction="10000"/>
          </a:bodyPr>
          <a:lstStyle/>
          <a:p>
            <a:pPr marL="0" indent="0" algn="just" fontAlgn="base">
              <a:buNone/>
            </a:pPr>
            <a:r>
              <a:rPr lang="it-IT" dirty="0"/>
              <a:t>«</a:t>
            </a:r>
            <a:r>
              <a:rPr lang="it-IT" i="1" dirty="0"/>
              <a:t>7.   Dopo il comma 1 dell’articolo 45 ter della legge regionale 23 aprile 2004, n. 11 sono inseriti i seguenti:</a:t>
            </a:r>
          </a:p>
          <a:p>
            <a:pPr marL="0" indent="0" algn="just" fontAlgn="base">
              <a:buNone/>
            </a:pPr>
            <a:r>
              <a:rPr lang="it-IT" i="1" dirty="0"/>
              <a:t>“1 bis. La Giunta regionale, in attuazione all’accordo con il Ministero dei Beni e delle Attività Culturali e del Turismo (</a:t>
            </a:r>
            <a:r>
              <a:rPr lang="it-IT" i="1" dirty="0" err="1"/>
              <a:t>MiBACT</a:t>
            </a:r>
            <a:r>
              <a:rPr lang="it-IT" i="1" dirty="0"/>
              <a:t>) di cui agli articoli 135, comma 1 e 143, comma 2, del Codice, nelle more dell’approvazione del piano paesaggistico di cui al comma 1, procede alla ricognizione degli immobili e delle aree dichiarate di notevole interesse pubblico e delle aree tutelate per legge di cui, rispettivamente, agli articoli 136 e 142, comma 1, del Codice.</a:t>
            </a:r>
          </a:p>
          <a:p>
            <a:pPr marL="0" indent="0" algn="just" fontAlgn="base">
              <a:buNone/>
            </a:pPr>
            <a:r>
              <a:rPr lang="it-IT" i="1" dirty="0"/>
              <a:t>1 ter. La ricognizione degli immobili e delle aree di cui al comma 1 bis è costituita dalla delimitazione e rappresentazione in scala idonea alla loro identificazione e consiste nella trasposizione su carta tecnica regionale della perimetrazione degli stessi.</a:t>
            </a:r>
          </a:p>
          <a:p>
            <a:pPr marL="0" indent="0" algn="just" fontAlgn="base">
              <a:buNone/>
            </a:pPr>
            <a:r>
              <a:rPr lang="it-IT" i="1" dirty="0"/>
              <a:t>1 quater. La Giunta regionale approva la ricognizione di cui ai commi 1 bis e 1 ter ed il relativo provvedimento è pubblicato nel Bollettino Ufficiale della Regione del Veneto e nel sito istituzionale della Giunta regionale”</a:t>
            </a:r>
            <a:r>
              <a:rPr lang="it-IT" dirty="0"/>
              <a:t>».</a:t>
            </a:r>
          </a:p>
          <a:p>
            <a:pPr marL="0" indent="0" algn="just">
              <a:buNone/>
            </a:pPr>
            <a:r>
              <a:rPr lang="it-IT" dirty="0">
                <a:hlinkClick r:id="rId2"/>
              </a:rPr>
              <a:t>http://www.regione.veneto.it/web/ambiente-e-territorio/dettaglio-news-paesaggio?_spp_detailId=3099004</a:t>
            </a:r>
            <a:endParaRPr lang="it-IT" dirty="0"/>
          </a:p>
          <a:p>
            <a:pPr marL="0" indent="0">
              <a:buNone/>
            </a:pPr>
            <a:endParaRPr lang="it-IT" dirty="0"/>
          </a:p>
        </p:txBody>
      </p:sp>
    </p:spTree>
    <p:extLst>
      <p:ext uri="{BB962C8B-B14F-4D97-AF65-F5344CB8AC3E}">
        <p14:creationId xmlns:p14="http://schemas.microsoft.com/office/powerpoint/2010/main" val="1061686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effectLst>
                  <a:outerShdw blurRad="38100" dist="38100" dir="2700000" algn="tl">
                    <a:srgbClr val="000000">
                      <a:alpha val="43137"/>
                    </a:srgbClr>
                  </a:outerShdw>
                </a:effectLst>
              </a:rPr>
              <a:t>LE AUTORIZZAZIONI PAESAGGISTICHE</a:t>
            </a:r>
          </a:p>
        </p:txBody>
      </p:sp>
      <p:sp>
        <p:nvSpPr>
          <p:cNvPr id="3" name="Segnaposto contenuto 2"/>
          <p:cNvSpPr>
            <a:spLocks noGrp="1"/>
          </p:cNvSpPr>
          <p:nvPr>
            <p:ph idx="1"/>
          </p:nvPr>
        </p:nvSpPr>
        <p:spPr/>
        <p:txBody>
          <a:bodyPr/>
          <a:lstStyle/>
          <a:p>
            <a:pPr algn="just"/>
            <a:r>
              <a:rPr lang="it-IT" dirty="0"/>
              <a:t>Autorizzazione paesaggistica ordinaria (art. 146 D. Lgs. 42/2004)</a:t>
            </a:r>
          </a:p>
          <a:p>
            <a:pPr algn="just"/>
            <a:r>
              <a:rPr lang="it-IT" dirty="0"/>
              <a:t>Autorizzazione paesaggistica semplificata (D.P.R. 139/2010)</a:t>
            </a:r>
          </a:p>
          <a:p>
            <a:pPr algn="just"/>
            <a:r>
              <a:rPr lang="it-IT" dirty="0"/>
              <a:t>Compatibilità paesaggistica (art. 167 D. Lgs. 42/2004)</a:t>
            </a:r>
          </a:p>
          <a:p>
            <a:endParaRPr lang="it-IT" dirty="0"/>
          </a:p>
        </p:txBody>
      </p:sp>
    </p:spTree>
    <p:extLst>
      <p:ext uri="{BB962C8B-B14F-4D97-AF65-F5344CB8AC3E}">
        <p14:creationId xmlns:p14="http://schemas.microsoft.com/office/powerpoint/2010/main" val="2584310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ART. 146, C. 4, I periodo D. LGS 42/2004</a:t>
            </a:r>
          </a:p>
        </p:txBody>
      </p:sp>
      <p:sp>
        <p:nvSpPr>
          <p:cNvPr id="3" name="Segnaposto contenuto 2"/>
          <p:cNvSpPr>
            <a:spLocks noGrp="1"/>
          </p:cNvSpPr>
          <p:nvPr>
            <p:ph idx="1"/>
          </p:nvPr>
        </p:nvSpPr>
        <p:spPr>
          <a:xfrm>
            <a:off x="1451579" y="2015732"/>
            <a:ext cx="9603275" cy="3980622"/>
          </a:xfrm>
        </p:spPr>
        <p:txBody>
          <a:bodyPr>
            <a:normAutofit/>
          </a:bodyPr>
          <a:lstStyle/>
          <a:p>
            <a:pPr marL="0" indent="0" algn="just">
              <a:buNone/>
            </a:pPr>
            <a:r>
              <a:rPr lang="it-IT" dirty="0"/>
              <a:t>«</a:t>
            </a:r>
            <a:r>
              <a:rPr lang="it-IT" i="1" dirty="0"/>
              <a:t>L'</a:t>
            </a:r>
            <a:r>
              <a:rPr lang="it-IT" b="1" i="1" dirty="0"/>
              <a:t>autorizzazione paesaggistica </a:t>
            </a:r>
            <a:r>
              <a:rPr lang="it-IT" i="1" dirty="0"/>
              <a:t>costituisce </a:t>
            </a:r>
            <a:r>
              <a:rPr lang="it-IT" b="1" i="1" dirty="0"/>
              <a:t>atto autonomo e presupposto rispetto al permesso di costruire </a:t>
            </a:r>
            <a:r>
              <a:rPr lang="it-IT" i="1" dirty="0"/>
              <a:t>o agli altri titoli legittimanti l'intervento urbanistico-edilizio. </a:t>
            </a:r>
            <a:endParaRPr lang="it-IT" dirty="0"/>
          </a:p>
          <a:p>
            <a:pPr marL="0" indent="0">
              <a:buNone/>
            </a:pPr>
            <a:endParaRPr lang="it-IT" dirty="0"/>
          </a:p>
          <a:p>
            <a:pPr marL="0" indent="0" algn="just">
              <a:buNone/>
            </a:pPr>
            <a:r>
              <a:rPr lang="it-IT" dirty="0"/>
              <a:t>«</a:t>
            </a:r>
            <a:r>
              <a:rPr lang="it-IT" i="1" dirty="0"/>
              <a:t>Deve tuttavia osservarsi, come dedotto dalla parte ricorrente, che la liceità edilizia delle opere in discorso non è suscettibile di venir meno in conseguenza della carenza della prescritta autorizzazione paesaggistica, costituendo questa un titolo autonomo rispetto all’atto di assenso di carattere edilizio</a:t>
            </a:r>
            <a:r>
              <a:rPr lang="it-IT" dirty="0"/>
              <a:t>» (T.A.R. Campania, Salerno, sez. I, 05.07.2016, n. 1717).</a:t>
            </a:r>
          </a:p>
          <a:p>
            <a:pPr marL="0" indent="0" algn="just">
              <a:buNone/>
            </a:pPr>
            <a:r>
              <a:rPr lang="it-IT" b="1" u="sng" dirty="0"/>
              <a:t>Caso concreto</a:t>
            </a:r>
            <a:r>
              <a:rPr lang="it-IT" dirty="0"/>
              <a:t>: stabilimento balneare realizzato con titolo edilizio, ma senza autorizzazione paesaggistica.</a:t>
            </a:r>
          </a:p>
        </p:txBody>
      </p:sp>
    </p:spTree>
    <p:extLst>
      <p:ext uri="{BB962C8B-B14F-4D97-AF65-F5344CB8AC3E}">
        <p14:creationId xmlns:p14="http://schemas.microsoft.com/office/powerpoint/2010/main" val="1979454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effectLst>
                  <a:outerShdw blurRad="38100" dist="38100" dir="2700000" algn="tl">
                    <a:srgbClr val="000000">
                      <a:alpha val="43137"/>
                    </a:srgbClr>
                  </a:outerShdw>
                </a:effectLst>
              </a:rPr>
              <a:t>TITOLO EDILIZIO E AUTORIZZAZIONE PAESAGGISTICA</a:t>
            </a:r>
          </a:p>
        </p:txBody>
      </p:sp>
      <p:sp>
        <p:nvSpPr>
          <p:cNvPr id="3" name="Segnaposto contenuto 2"/>
          <p:cNvSpPr>
            <a:spLocks noGrp="1"/>
          </p:cNvSpPr>
          <p:nvPr>
            <p:ph idx="1"/>
          </p:nvPr>
        </p:nvSpPr>
        <p:spPr>
          <a:xfrm>
            <a:off x="1451579" y="2015732"/>
            <a:ext cx="9603275" cy="4112506"/>
          </a:xfrm>
        </p:spPr>
        <p:txBody>
          <a:bodyPr>
            <a:noAutofit/>
          </a:bodyPr>
          <a:lstStyle/>
          <a:p>
            <a:pPr algn="just"/>
            <a:r>
              <a:rPr lang="it-IT" dirty="0"/>
              <a:t>Nonostante l’autonomia e la diversità dei titoli, in mancanza dell’autorizzazione paesaggistica, il Comune non può rilasciare il titolo edilizio, qualunque esso sia.</a:t>
            </a:r>
          </a:p>
          <a:p>
            <a:pPr algn="just"/>
            <a:r>
              <a:rPr lang="it-IT" dirty="0"/>
              <a:t>Se gli interventi edilizi ricadano in zona assoggettata a vincolo paesaggistico, infatti, essi sono soggetti alla previa acquisizione dell'autorizzazione paesaggistica, con la conseguenza che, quand'anche si trattasse di opere pertinenziali o precarie e, quindi, </a:t>
            </a:r>
            <a:r>
              <a:rPr lang="it-IT" dirty="0" err="1"/>
              <a:t>assentibili</a:t>
            </a:r>
            <a:r>
              <a:rPr lang="it-IT" dirty="0"/>
              <a:t> con mera S.C.I.A./D.I.A., l'applicazione della sanzione demolitoria è doverosa se non è stata ottenuta la previa autorizzazione paesistica (T.A.R. Campania, Napoli, sez. VI, 20.04.2016, n. 1976).</a:t>
            </a:r>
          </a:p>
          <a:p>
            <a:pPr marL="0" indent="0" algn="just">
              <a:buNone/>
            </a:pPr>
            <a:r>
              <a:rPr lang="it-IT" b="1" u="sng" dirty="0"/>
              <a:t>Caso concreto</a:t>
            </a:r>
            <a:r>
              <a:rPr lang="it-IT" dirty="0"/>
              <a:t>: realizzazione di una struttura metallica e di alcune modifiche prospettiche.</a:t>
            </a:r>
          </a:p>
        </p:txBody>
      </p:sp>
    </p:spTree>
    <p:extLst>
      <p:ext uri="{BB962C8B-B14F-4D97-AF65-F5344CB8AC3E}">
        <p14:creationId xmlns:p14="http://schemas.microsoft.com/office/powerpoint/2010/main" val="3293187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effectLst>
                  <a:outerShdw blurRad="38100" dist="38100" dir="2700000" algn="tl">
                    <a:srgbClr val="000000">
                      <a:alpha val="43137"/>
                    </a:srgbClr>
                  </a:outerShdw>
                </a:effectLst>
              </a:rPr>
              <a:t>T.A.R. VENETO, SEZ. II, 24.07.2015, N. 873</a:t>
            </a:r>
          </a:p>
        </p:txBody>
      </p:sp>
      <p:sp>
        <p:nvSpPr>
          <p:cNvPr id="3" name="Segnaposto contenuto 2"/>
          <p:cNvSpPr>
            <a:spLocks noGrp="1"/>
          </p:cNvSpPr>
          <p:nvPr>
            <p:ph idx="1"/>
          </p:nvPr>
        </p:nvSpPr>
        <p:spPr>
          <a:xfrm>
            <a:off x="1451579" y="2015732"/>
            <a:ext cx="9603275" cy="4077337"/>
          </a:xfrm>
        </p:spPr>
        <p:txBody>
          <a:bodyPr>
            <a:normAutofit lnSpcReduction="10000"/>
          </a:bodyPr>
          <a:lstStyle/>
          <a:p>
            <a:pPr marL="0" indent="0" algn="just">
              <a:buNone/>
            </a:pPr>
            <a:r>
              <a:rPr lang="it-IT" dirty="0"/>
              <a:t>«</a:t>
            </a:r>
            <a:r>
              <a:rPr lang="it-IT" i="1" dirty="0"/>
              <a:t>L’area è soggetta a vincolo paesaggistico per effetto del decreto ministeriale 1 agosto 1985, che sotto il profilo del vincolo di inedificabilità relativa, conserva efficacia ai sensi dell’art. 160 del Dlgs. 29 giugno 1999, n. 490, con conseguente obbligo per i privati di munirsi della prescritta autorizzazione paesaggistica per ogni attività di modificazione dell’aspetto esteriore dei luoghi e di trasformazione edilizia (cfr. Consiglio di Stato, Adunanza Generale, 4/02 dell’11 aprile 2002). Ne discende che, trattandosi di beni soggetti a vincolo, la </a:t>
            </a:r>
            <a:r>
              <a:rPr lang="it-IT" b="1" i="1" dirty="0"/>
              <a:t>denuncia di inizio attività in assenza dell’autorizzazione paesaggistica non ha prodotto effetti</a:t>
            </a:r>
            <a:r>
              <a:rPr lang="it-IT" i="1" dirty="0"/>
              <a:t> (cfr. Tar Emilia Romagna, Bologna, 30 luglio 2014, n. 803; Tar Lazio, Roma, Sez. I, 23 gennaio 2013 n. 76; Tar Campania, Napoli, Sez. III, 15 gennaio 2013, n. 295), e legittimamente il Comune ha adottato l’ordine di ripristino</a:t>
            </a:r>
            <a:r>
              <a:rPr lang="it-IT" dirty="0"/>
              <a:t>».</a:t>
            </a:r>
          </a:p>
          <a:p>
            <a:pPr marL="0" indent="0" algn="just">
              <a:buNone/>
            </a:pPr>
            <a:r>
              <a:rPr lang="it-IT" b="1" u="sng" dirty="0"/>
              <a:t>Caso concreto</a:t>
            </a:r>
            <a:r>
              <a:rPr lang="it-IT" dirty="0"/>
              <a:t>: realizzazione di una fossa biologica ed </a:t>
            </a:r>
            <a:r>
              <a:rPr lang="it-IT" dirty="0" err="1"/>
              <a:t>intonbinamento</a:t>
            </a:r>
            <a:r>
              <a:rPr lang="it-IT" dirty="0"/>
              <a:t> di un fossato.</a:t>
            </a:r>
          </a:p>
        </p:txBody>
      </p:sp>
    </p:spTree>
    <p:extLst>
      <p:ext uri="{BB962C8B-B14F-4D97-AF65-F5344CB8AC3E}">
        <p14:creationId xmlns:p14="http://schemas.microsoft.com/office/powerpoint/2010/main" val="3752286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T.A.R. VENETO, SEZ. II, 26.10.2015, N. 1081</a:t>
            </a:r>
          </a:p>
        </p:txBody>
      </p:sp>
      <p:sp>
        <p:nvSpPr>
          <p:cNvPr id="3" name="Segnaposto contenuto 2"/>
          <p:cNvSpPr>
            <a:spLocks noGrp="1"/>
          </p:cNvSpPr>
          <p:nvPr>
            <p:ph idx="1"/>
          </p:nvPr>
        </p:nvSpPr>
        <p:spPr/>
        <p:txBody>
          <a:bodyPr/>
          <a:lstStyle/>
          <a:p>
            <a:pPr marL="0" indent="0" algn="just">
              <a:buNone/>
            </a:pPr>
            <a:r>
              <a:rPr lang="it-IT" dirty="0"/>
              <a:t>«</a:t>
            </a:r>
            <a:r>
              <a:rPr lang="it-IT" i="1" dirty="0"/>
              <a:t>E’ vero che l'autorizzazione paesaggistica costituisce un atto autonomo dagli altri titoli legittimanti l'intervento edilizio, ma è pur sempre il necessario presupposto di questi, come chiarito dall’art. 146, comma 4, del Dlgs. 22 aprile 2004, n. 42, e la sua mancanza ne impedisce pertanto il rilascio</a:t>
            </a:r>
            <a:r>
              <a:rPr lang="it-IT" dirty="0"/>
              <a:t>».</a:t>
            </a:r>
          </a:p>
          <a:p>
            <a:pPr marL="0" indent="0" algn="just">
              <a:buNone/>
            </a:pPr>
            <a:r>
              <a:rPr lang="it-IT" b="1" u="sng" dirty="0"/>
              <a:t>Caso concreto</a:t>
            </a:r>
            <a:r>
              <a:rPr lang="it-IT" dirty="0"/>
              <a:t>: realizzazione di una veranda sull’isola della Giudecca a Venezia.</a:t>
            </a:r>
          </a:p>
        </p:txBody>
      </p:sp>
    </p:spTree>
    <p:extLst>
      <p:ext uri="{BB962C8B-B14F-4D97-AF65-F5344CB8AC3E}">
        <p14:creationId xmlns:p14="http://schemas.microsoft.com/office/powerpoint/2010/main" val="766311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ART. 146, C. 1, II periodo e art. 167, c. 1 </a:t>
            </a:r>
            <a:br>
              <a:rPr lang="it-IT" dirty="0">
                <a:effectLst>
                  <a:outerShdw blurRad="38100" dist="38100" dir="2700000" algn="tl">
                    <a:srgbClr val="000000">
                      <a:alpha val="43137"/>
                    </a:srgbClr>
                  </a:outerShdw>
                </a:effectLst>
              </a:rPr>
            </a:br>
            <a:r>
              <a:rPr lang="it-IT" dirty="0">
                <a:effectLst>
                  <a:outerShdw blurRad="38100" dist="38100" dir="2700000" algn="tl">
                    <a:srgbClr val="000000">
                      <a:alpha val="43137"/>
                    </a:srgbClr>
                  </a:outerShdw>
                </a:effectLst>
              </a:rPr>
              <a:t>DEL d. lgs. 42/2004</a:t>
            </a:r>
          </a:p>
        </p:txBody>
      </p:sp>
      <p:sp>
        <p:nvSpPr>
          <p:cNvPr id="3" name="Segnaposto contenuto 2"/>
          <p:cNvSpPr>
            <a:spLocks noGrp="1"/>
          </p:cNvSpPr>
          <p:nvPr>
            <p:ph idx="1"/>
          </p:nvPr>
        </p:nvSpPr>
        <p:spPr/>
        <p:txBody>
          <a:bodyPr/>
          <a:lstStyle/>
          <a:p>
            <a:pPr marL="0" indent="0" algn="just">
              <a:buNone/>
            </a:pPr>
            <a:r>
              <a:rPr lang="it-IT" dirty="0"/>
              <a:t>«</a:t>
            </a:r>
            <a:r>
              <a:rPr lang="it-IT" b="1" i="1" dirty="0"/>
              <a:t>Fuori dai casi di cui all'articolo 167, commi 4 e 5, l'autorizzazione non può essere rilasciata in sanatoria </a:t>
            </a:r>
            <a:r>
              <a:rPr lang="it-IT" i="1" dirty="0"/>
              <a:t>successivamente alla realizzazione, anche parziale, degli interventi».</a:t>
            </a:r>
            <a:endParaRPr lang="it-IT" dirty="0"/>
          </a:p>
          <a:p>
            <a:pPr marL="0" indent="0" algn="just">
              <a:buNone/>
            </a:pPr>
            <a:endParaRPr lang="it-IT" dirty="0"/>
          </a:p>
          <a:p>
            <a:pPr marL="0" indent="0" algn="just">
              <a:buNone/>
            </a:pPr>
            <a:r>
              <a:rPr lang="it-IT" dirty="0"/>
              <a:t>«</a:t>
            </a:r>
            <a:r>
              <a:rPr lang="it-IT" i="1" dirty="0"/>
              <a:t>In caso di violazione degli obblighi e degli ordini previsti dal Titolo I della Parte terza, il trasgressore è sempre tenuto alla </a:t>
            </a:r>
            <a:r>
              <a:rPr lang="it-IT" b="1" i="1" dirty="0"/>
              <a:t>rimessione in pristino </a:t>
            </a:r>
            <a:r>
              <a:rPr lang="it-IT" i="1" dirty="0"/>
              <a:t>a proprie spese, fatto salvo quanto previsto al comma 4 </a:t>
            </a:r>
            <a:r>
              <a:rPr lang="it-IT" dirty="0"/>
              <a:t>(</a:t>
            </a:r>
            <a:r>
              <a:rPr lang="it-IT" dirty="0" err="1"/>
              <a:t>n.d.r.</a:t>
            </a:r>
            <a:r>
              <a:rPr lang="it-IT" dirty="0"/>
              <a:t> dell’art. 167)».</a:t>
            </a:r>
          </a:p>
          <a:p>
            <a:pPr marL="0" indent="0" algn="just">
              <a:buNone/>
            </a:pPr>
            <a:endParaRPr lang="it-IT" dirty="0"/>
          </a:p>
          <a:p>
            <a:pPr marL="0" indent="0" algn="just">
              <a:buNone/>
            </a:pPr>
            <a:endParaRPr lang="it-IT" dirty="0"/>
          </a:p>
        </p:txBody>
      </p:sp>
    </p:spTree>
    <p:extLst>
      <p:ext uri="{BB962C8B-B14F-4D97-AF65-F5344CB8AC3E}">
        <p14:creationId xmlns:p14="http://schemas.microsoft.com/office/powerpoint/2010/main" val="1440240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ART. 167, C. 4 DEL D. LGS 42/2004</a:t>
            </a:r>
          </a:p>
        </p:txBody>
      </p:sp>
      <p:sp>
        <p:nvSpPr>
          <p:cNvPr id="8" name="Segnaposto contenuto 7"/>
          <p:cNvSpPr>
            <a:spLocks noGrp="1"/>
          </p:cNvSpPr>
          <p:nvPr>
            <p:ph idx="1"/>
          </p:nvPr>
        </p:nvSpPr>
        <p:spPr/>
        <p:txBody>
          <a:bodyPr>
            <a:normAutofit/>
          </a:bodyPr>
          <a:lstStyle/>
          <a:p>
            <a:pPr marL="0" indent="0" algn="just">
              <a:buNone/>
            </a:pPr>
            <a:r>
              <a:rPr lang="it-IT" dirty="0"/>
              <a:t>«</a:t>
            </a:r>
            <a:r>
              <a:rPr lang="it-IT" i="1" dirty="0"/>
              <a:t>L'autorità amministrativa competente accerta la compatibilità paesaggistica, secondo le procedure di cui al comma 5, nei seguenti casi:</a:t>
            </a:r>
          </a:p>
          <a:p>
            <a:pPr marL="0" indent="0" algn="just">
              <a:buNone/>
            </a:pPr>
            <a:r>
              <a:rPr lang="it-IT" i="1" dirty="0"/>
              <a:t>a) per i lavori, realizzati in assenza o difformità dall'autorizzazione paesaggistica, che non abbiano determinato creazione di </a:t>
            </a:r>
            <a:r>
              <a:rPr lang="it-IT" b="1" i="1" dirty="0"/>
              <a:t>superfici utili o volumi </a:t>
            </a:r>
            <a:r>
              <a:rPr lang="it-IT" i="1" dirty="0"/>
              <a:t>ovvero aumento di quelli legittimamente realizzati; </a:t>
            </a:r>
          </a:p>
          <a:p>
            <a:pPr marL="0" indent="0" algn="just">
              <a:buNone/>
            </a:pPr>
            <a:r>
              <a:rPr lang="it-IT" i="1" dirty="0"/>
              <a:t>b) per l'impiego di materiali in difformità dall'autorizzazione paesaggistica;</a:t>
            </a:r>
          </a:p>
          <a:p>
            <a:pPr marL="0" indent="0" algn="just">
              <a:buNone/>
            </a:pPr>
            <a:r>
              <a:rPr lang="it-IT" i="1" dirty="0"/>
              <a:t>c) per i lavori comunque configurabili quali interventi di manutenzione ordinaria o straordinaria ai sensi dell'articolo 3 del </a:t>
            </a:r>
            <a:r>
              <a:rPr lang="it-IT" i="1" dirty="0" err="1"/>
              <a:t>d.P.R.</a:t>
            </a:r>
            <a:r>
              <a:rPr lang="it-IT" i="1" dirty="0"/>
              <a:t> 6 giugno 2001, n. 380</a:t>
            </a:r>
            <a:r>
              <a:rPr lang="it-IT" dirty="0"/>
              <a:t>».</a:t>
            </a:r>
            <a:endParaRPr lang="it-IT" i="1" dirty="0"/>
          </a:p>
        </p:txBody>
      </p:sp>
    </p:spTree>
    <p:extLst>
      <p:ext uri="{BB962C8B-B14F-4D97-AF65-F5344CB8AC3E}">
        <p14:creationId xmlns:p14="http://schemas.microsoft.com/office/powerpoint/2010/main" val="70933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ART. 167, C. 5 D. LGS. 42/2004</a:t>
            </a:r>
          </a:p>
        </p:txBody>
      </p:sp>
      <p:sp>
        <p:nvSpPr>
          <p:cNvPr id="3" name="Segnaposto contenuto 2"/>
          <p:cNvSpPr>
            <a:spLocks noGrp="1"/>
          </p:cNvSpPr>
          <p:nvPr>
            <p:ph idx="1"/>
          </p:nvPr>
        </p:nvSpPr>
        <p:spPr>
          <a:xfrm>
            <a:off x="1451579" y="2162908"/>
            <a:ext cx="9541728" cy="3367454"/>
          </a:xfrm>
        </p:spPr>
        <p:txBody>
          <a:bodyPr>
            <a:normAutofit fontScale="62500" lnSpcReduction="20000"/>
          </a:bodyPr>
          <a:lstStyle/>
          <a:p>
            <a:pPr marL="0" indent="0" algn="just">
              <a:buNone/>
            </a:pPr>
            <a:r>
              <a:rPr lang="it-IT" sz="2900" dirty="0"/>
              <a:t>«</a:t>
            </a:r>
            <a:r>
              <a:rPr lang="it-IT" sz="2900" i="1" dirty="0"/>
              <a:t>Il proprietario, possessore o detentore a qualsiasi titolo dell'immobile o dell'area interessati dagli interventi di cui al comma 4 presenta apposita domanda all'autorità preposta alla gestione del vincolo ai fini dell'accertamento della compatibilità paesaggistica degli interventi medesimi. L'autorità competente si pronuncia sulla domanda entro il termine perentorio di centottanta giorni, previo </a:t>
            </a:r>
            <a:r>
              <a:rPr lang="it-IT" sz="2900" b="1" i="1" dirty="0"/>
              <a:t>parere vincolante della soprintendenza </a:t>
            </a:r>
            <a:r>
              <a:rPr lang="it-IT" sz="2900" i="1" dirty="0"/>
              <a:t>da rendersi entro il termine perentorio di novanta giorni. </a:t>
            </a:r>
            <a:r>
              <a:rPr lang="it-IT" sz="2900" b="1" i="1" dirty="0"/>
              <a:t>Qualora venga accertata la compatibilità paesaggistica</a:t>
            </a:r>
            <a:r>
              <a:rPr lang="it-IT" sz="2900" i="1" dirty="0"/>
              <a:t>, il trasgressore è tenuto al </a:t>
            </a:r>
            <a:r>
              <a:rPr lang="it-IT" sz="2900" b="1" i="1" dirty="0"/>
              <a:t>pagamento</a:t>
            </a:r>
            <a:r>
              <a:rPr lang="it-IT" sz="2900" i="1" dirty="0"/>
              <a:t> di una somma equivalente al maggiore importo tra il danno arrecato e il profitto conseguito mediante la trasgressione. L'importo della sanzione pecuniaria è determinato previa perizia di stima. </a:t>
            </a:r>
            <a:r>
              <a:rPr lang="it-IT" sz="2900" b="1" i="1" dirty="0"/>
              <a:t>In caso di rigetto della domanda si applica la sanzione demolitoria di cui al comma 1</a:t>
            </a:r>
            <a:r>
              <a:rPr lang="it-IT" sz="2900" i="1" dirty="0"/>
              <a:t>. La domanda di accertamento della compatibilità paesaggistica presentata ai sensi dell'articolo 181, comma 1-quater si intende presentata anche ai sensi e per gli effetti di cui al presente comma</a:t>
            </a:r>
            <a:r>
              <a:rPr lang="it-IT" sz="2900" dirty="0"/>
              <a:t>».</a:t>
            </a:r>
          </a:p>
          <a:p>
            <a:pPr marL="0" indent="0">
              <a:buNone/>
            </a:pPr>
            <a:endParaRPr lang="it-IT" dirty="0"/>
          </a:p>
        </p:txBody>
      </p:sp>
    </p:spTree>
    <p:extLst>
      <p:ext uri="{BB962C8B-B14F-4D97-AF65-F5344CB8AC3E}">
        <p14:creationId xmlns:p14="http://schemas.microsoft.com/office/powerpoint/2010/main" val="2531802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effectLst>
                  <a:outerShdw blurRad="38100" dist="38100" dir="2700000" algn="tl">
                    <a:srgbClr val="000000">
                      <a:alpha val="43137"/>
                    </a:srgbClr>
                  </a:outerShdw>
                </a:effectLst>
              </a:rPr>
              <a:t>LE FONTI NORMATIVE </a:t>
            </a:r>
            <a:r>
              <a:rPr lang="it-IT" dirty="0" err="1">
                <a:effectLst>
                  <a:outerShdw blurRad="38100" dist="38100" dir="2700000" algn="tl">
                    <a:srgbClr val="000000">
                      <a:alpha val="43137"/>
                    </a:srgbClr>
                  </a:outerShdw>
                </a:effectLst>
              </a:rPr>
              <a:t>DELL’EDILIZiA</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20000"/>
          </a:bodyPr>
          <a:lstStyle/>
          <a:p>
            <a:pPr algn="just"/>
            <a:r>
              <a:rPr lang="it-IT" dirty="0"/>
              <a:t>Art. 117 c. 2 Cost: legislazione esclusiva dello Stato sull’«</a:t>
            </a:r>
            <a:r>
              <a:rPr lang="it-IT" i="1" dirty="0"/>
              <a:t>ordinamento civile</a:t>
            </a:r>
            <a:r>
              <a:rPr lang="it-IT" dirty="0"/>
              <a:t>»</a:t>
            </a:r>
          </a:p>
          <a:p>
            <a:pPr algn="just"/>
            <a:r>
              <a:rPr lang="it-IT" dirty="0"/>
              <a:t>Art. 117, c. 3, Cost: legislazione concorrente Stato-Regioni sul «</a:t>
            </a:r>
            <a:r>
              <a:rPr lang="it-IT" i="1" dirty="0"/>
              <a:t>governo del territorio …</a:t>
            </a:r>
            <a:r>
              <a:rPr lang="it-IT" dirty="0"/>
              <a:t>»</a:t>
            </a:r>
          </a:p>
          <a:p>
            <a:pPr algn="just"/>
            <a:r>
              <a:rPr lang="it-IT" dirty="0"/>
              <a:t>D.P.R. 380/2001 «</a:t>
            </a:r>
            <a:r>
              <a:rPr lang="it-IT" i="1" dirty="0"/>
              <a:t>Testo unico delle disposizioni legislative e regolamentari in materia edilizia</a:t>
            </a:r>
            <a:r>
              <a:rPr lang="it-IT" dirty="0"/>
              <a:t>»</a:t>
            </a:r>
          </a:p>
          <a:p>
            <a:pPr algn="just"/>
            <a:r>
              <a:rPr lang="it-IT" dirty="0"/>
              <a:t>L. 241/1990</a:t>
            </a:r>
          </a:p>
          <a:p>
            <a:pPr algn="just"/>
            <a:r>
              <a:rPr lang="it-IT" dirty="0"/>
              <a:t>Leggi regionali</a:t>
            </a:r>
          </a:p>
          <a:p>
            <a:pPr algn="just"/>
            <a:r>
              <a:rPr lang="it-IT" dirty="0"/>
              <a:t>Norme regolamentari locali</a:t>
            </a:r>
          </a:p>
          <a:p>
            <a:endParaRPr lang="it-IT" dirty="0"/>
          </a:p>
          <a:p>
            <a:r>
              <a:rPr lang="it-IT" dirty="0"/>
              <a:t>Art. 1, c. 1 del D.P.R. n. 380/2001: «</a:t>
            </a:r>
            <a:r>
              <a:rPr lang="it-IT" i="1" dirty="0"/>
              <a:t>Il presente testo unico contiene i principi fondamentali e generali e le disposizioni per la disciplina dell'attività edilizia</a:t>
            </a:r>
            <a:r>
              <a:rPr lang="it-IT" dirty="0"/>
              <a:t>».</a:t>
            </a:r>
          </a:p>
        </p:txBody>
      </p:sp>
    </p:spTree>
    <p:extLst>
      <p:ext uri="{BB962C8B-B14F-4D97-AF65-F5344CB8AC3E}">
        <p14:creationId xmlns:p14="http://schemas.microsoft.com/office/powerpoint/2010/main" val="23964143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È sempre necessario il parere della soprintendenza?</a:t>
            </a:r>
          </a:p>
        </p:txBody>
      </p:sp>
      <p:sp>
        <p:nvSpPr>
          <p:cNvPr id="3" name="Segnaposto contenuto 2"/>
          <p:cNvSpPr>
            <a:spLocks noGrp="1"/>
          </p:cNvSpPr>
          <p:nvPr>
            <p:ph idx="1"/>
          </p:nvPr>
        </p:nvSpPr>
        <p:spPr/>
        <p:txBody>
          <a:bodyPr>
            <a:normAutofit lnSpcReduction="10000"/>
          </a:bodyPr>
          <a:lstStyle/>
          <a:p>
            <a:pPr marL="0" indent="0" algn="just">
              <a:buNone/>
            </a:pPr>
            <a:r>
              <a:rPr lang="it-IT" dirty="0"/>
              <a:t>La Giurisprudenza dice di NO.</a:t>
            </a:r>
          </a:p>
          <a:p>
            <a:pPr marL="0" indent="0" algn="just">
              <a:buNone/>
            </a:pPr>
            <a:r>
              <a:rPr lang="it-IT" dirty="0"/>
              <a:t>«</a:t>
            </a:r>
            <a:r>
              <a:rPr lang="it-IT" i="1" dirty="0"/>
              <a:t>L’art. 167, comma 5°, citato, prevede - in effetti - che l’autorità preposta alla gestione del vincolo (nel caso di specie: il Comune di Bormio), si pronunci &lt;&lt;previo parere vincolante della soprintendenza&gt;&gt;; tuttavia, qualora l’autorità comunale ravvisi l’insussistenza dei presupposti di legge per la sanatoria (non solo paesaggistica, ma anche urbanistica, ai sensi dell’art. 36 del DPR 380/2001), il parere della soprintendenza non avrebbe alcuna utilità, visto che l’autorità di amministrazione attiva, competente all’adozione del provvedimento finale, già si è determinata negativamente, sicché non si comprende a che titolo dovrebbe richiedersi un parere alla soprintenden</a:t>
            </a:r>
            <a:r>
              <a:rPr lang="it-IT" dirty="0"/>
              <a:t>za» (T.A.R. Lombardia, Milano, sez. II, 11.01.2013, n. 84).</a:t>
            </a:r>
          </a:p>
          <a:p>
            <a:endParaRPr lang="it-IT" dirty="0"/>
          </a:p>
        </p:txBody>
      </p:sp>
    </p:spTree>
    <p:extLst>
      <p:ext uri="{BB962C8B-B14F-4D97-AF65-F5344CB8AC3E}">
        <p14:creationId xmlns:p14="http://schemas.microsoft.com/office/powerpoint/2010/main" val="240462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effectLst>
                  <a:outerShdw blurRad="38100" dist="38100" dir="2700000" algn="tl">
                    <a:srgbClr val="000000">
                      <a:alpha val="43137"/>
                    </a:srgbClr>
                  </a:outerShdw>
                </a:effectLst>
              </a:rPr>
              <a:t>COME VALUTA IL </a:t>
            </a:r>
            <a:r>
              <a:rPr lang="it-IT" dirty="0" err="1">
                <a:effectLst>
                  <a:outerShdw blurRad="38100" dist="38100" dir="2700000" algn="tl">
                    <a:srgbClr val="000000">
                      <a:alpha val="43137"/>
                    </a:srgbClr>
                  </a:outerShdw>
                </a:effectLst>
              </a:rPr>
              <a:t>Mibact</a:t>
            </a:r>
            <a:r>
              <a:rPr lang="it-IT" dirty="0">
                <a:effectLst>
                  <a:outerShdw blurRad="38100" dist="38100" dir="2700000" algn="tl">
                    <a:srgbClr val="000000">
                      <a:alpha val="43137"/>
                    </a:srgbClr>
                  </a:outerShdw>
                </a:effectLst>
              </a:rPr>
              <a:t> IL VINCOLO PAESAGGISTICO SOPRAVVENUTO?</a:t>
            </a:r>
          </a:p>
        </p:txBody>
      </p:sp>
      <p:sp>
        <p:nvSpPr>
          <p:cNvPr id="3" name="Segnaposto contenuto 2"/>
          <p:cNvSpPr>
            <a:spLocks noGrp="1"/>
          </p:cNvSpPr>
          <p:nvPr>
            <p:ph idx="1"/>
          </p:nvPr>
        </p:nvSpPr>
        <p:spPr/>
        <p:txBody>
          <a:bodyPr>
            <a:normAutofit/>
          </a:bodyPr>
          <a:lstStyle/>
          <a:p>
            <a:pPr marL="0" indent="0" algn="just">
              <a:buNone/>
            </a:pPr>
            <a:r>
              <a:rPr lang="it-IT" dirty="0"/>
              <a:t>Pareri MIBACT del 27.04.2016 n. 12385 e del 30.05.2016 n. 16391 :</a:t>
            </a:r>
          </a:p>
          <a:p>
            <a:pPr algn="just"/>
            <a:r>
              <a:rPr lang="it-IT" dirty="0"/>
              <a:t>Se l’opera abusiva dal punto di vista edilizio è stata realizzata quando c’era già anche il vincolo paesaggistico, occorre ottenere, oltre alla conformità edilizia, anche la compatibilità paesaggistica </a:t>
            </a:r>
            <a:r>
              <a:rPr lang="it-IT" i="1" dirty="0"/>
              <a:t>ex </a:t>
            </a:r>
            <a:r>
              <a:rPr lang="it-IT" dirty="0"/>
              <a:t>art. 167 del D. Lgs. n. 42/2004.</a:t>
            </a:r>
          </a:p>
          <a:p>
            <a:pPr algn="just"/>
            <a:r>
              <a:rPr lang="it-IT" dirty="0"/>
              <a:t>Se, invece, l’opera abusiva dal punto di vista edilizio è stata realizzata prima dell’imposizione del vincolo paesaggistico, occorre ottenere, oltre alla conformità edilizia, anche la c.d. autorizzazione paesaggistica postuma </a:t>
            </a:r>
            <a:r>
              <a:rPr lang="it-IT" i="1" dirty="0"/>
              <a:t>ex</a:t>
            </a:r>
            <a:r>
              <a:rPr lang="it-IT" dirty="0"/>
              <a:t> art. 146 del D. Lgs. n. 42/2004.</a:t>
            </a:r>
          </a:p>
          <a:p>
            <a:pPr algn="just"/>
            <a:r>
              <a:rPr lang="it-IT" b="1" dirty="0"/>
              <a:t>N.B.</a:t>
            </a:r>
            <a:r>
              <a:rPr lang="it-IT" dirty="0"/>
              <a:t> Il MIBACT considera solo il vincolo paesaggistico.</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4278590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effectLst>
                  <a:outerShdw blurRad="38100" dist="38100" dir="2700000" algn="tl">
                    <a:srgbClr val="000000">
                      <a:alpha val="43137"/>
                    </a:srgbClr>
                  </a:outerShdw>
                </a:effectLst>
              </a:rPr>
              <a:t>COME VALUTA LA GIURISPRUDENZA IL VINCOLO PAESAGGISTICO SOPRAVVENUTO?</a:t>
            </a:r>
          </a:p>
        </p:txBody>
      </p:sp>
      <p:sp>
        <p:nvSpPr>
          <p:cNvPr id="3" name="Segnaposto contenuto 2"/>
          <p:cNvSpPr>
            <a:spLocks noGrp="1"/>
          </p:cNvSpPr>
          <p:nvPr>
            <p:ph idx="1"/>
          </p:nvPr>
        </p:nvSpPr>
        <p:spPr>
          <a:xfrm>
            <a:off x="1451579" y="1853754"/>
            <a:ext cx="9603275" cy="3157861"/>
          </a:xfrm>
        </p:spPr>
        <p:txBody>
          <a:bodyPr>
            <a:noAutofit/>
          </a:bodyPr>
          <a:lstStyle/>
          <a:p>
            <a:pPr algn="just"/>
            <a:r>
              <a:rPr lang="it-IT" sz="1600" dirty="0"/>
              <a:t>E’ necessario vagliare l'attuale compatibilità dell’opera abusiva con il vincolo sopravvenuto.</a:t>
            </a:r>
          </a:p>
          <a:p>
            <a:pPr algn="just"/>
            <a:r>
              <a:rPr lang="it-IT" sz="1600" dirty="0"/>
              <a:t>In base al principio </a:t>
            </a:r>
            <a:r>
              <a:rPr lang="it-IT" sz="1600" i="1" dirty="0" err="1"/>
              <a:t>tempus</a:t>
            </a:r>
            <a:r>
              <a:rPr lang="it-IT" sz="1600" i="1" dirty="0"/>
              <a:t> </a:t>
            </a:r>
            <a:r>
              <a:rPr lang="it-IT" sz="1600" i="1" dirty="0" err="1"/>
              <a:t>regit</a:t>
            </a:r>
            <a:r>
              <a:rPr lang="it-IT" sz="1600" i="1" dirty="0"/>
              <a:t> </a:t>
            </a:r>
            <a:r>
              <a:rPr lang="it-IT" sz="1600" i="1" dirty="0" err="1"/>
              <a:t>actum</a:t>
            </a:r>
            <a:r>
              <a:rPr lang="it-IT" sz="1600" dirty="0"/>
              <a:t>, l'autorità competente deve tenere conto del regime giuridico vigente al momento di valutazione della domanda di c.d. sanatoria paesaggistica, a prescindere dall'epoca d'introduzione del vincolo paesaggistico. Quindi occorre ottenere sia la sanatoria edilizia sia la compatibilità paesaggistica </a:t>
            </a:r>
            <a:r>
              <a:rPr lang="it-IT" sz="1600" i="1" dirty="0"/>
              <a:t>ex</a:t>
            </a:r>
            <a:r>
              <a:rPr lang="it-IT" sz="1600" dirty="0"/>
              <a:t> art., 167 del D. Lgs. n. 42/2004 </a:t>
            </a:r>
          </a:p>
          <a:p>
            <a:pPr algn="just"/>
            <a:r>
              <a:rPr lang="it-IT" sz="1600" dirty="0"/>
              <a:t>Questa conclusione, però, si fonda sul presupposto che l’opera sia abusiva da un punto di vista edilizio.</a:t>
            </a:r>
          </a:p>
          <a:p>
            <a:pPr algn="just"/>
            <a:r>
              <a:rPr lang="it-IT" sz="1600" dirty="0"/>
              <a:t>Se l’opera è stata invece legittimamente realizzata sotto il profilo edilizio, la successiva introduzione del vincolo non può ovviamente avere alcuna ripercussione sul regime giuridico ad essa applicabile. Vale anche in questa ipotesi il principio </a:t>
            </a:r>
            <a:r>
              <a:rPr lang="it-IT" sz="1600" i="1" dirty="0" err="1"/>
              <a:t>tempus</a:t>
            </a:r>
            <a:r>
              <a:rPr lang="it-IT" sz="1600" i="1" dirty="0"/>
              <a:t> </a:t>
            </a:r>
            <a:r>
              <a:rPr lang="it-IT" sz="1600" i="1" dirty="0" err="1"/>
              <a:t>regit</a:t>
            </a:r>
            <a:r>
              <a:rPr lang="it-IT" sz="1600" i="1" dirty="0"/>
              <a:t> </a:t>
            </a:r>
            <a:r>
              <a:rPr lang="it-IT" sz="1600" i="1" dirty="0" err="1"/>
              <a:t>actum</a:t>
            </a:r>
            <a:r>
              <a:rPr lang="it-IT" sz="1600" i="1" dirty="0"/>
              <a:t>. </a:t>
            </a:r>
            <a:r>
              <a:rPr lang="it-IT" sz="1600" dirty="0"/>
              <a:t>Quindi non occorre ottenere la sanatoria edilizia e nemmeno la compatibilità paesaggistica. Per i nuovi interventi edili, invece, è necessaria l’autorizzazione paesaggistica </a:t>
            </a:r>
            <a:r>
              <a:rPr lang="it-IT" sz="1600" i="1" dirty="0"/>
              <a:t>ex</a:t>
            </a:r>
            <a:r>
              <a:rPr lang="it-IT" sz="1600" dirty="0"/>
              <a:t> art. 146 del D. Lgs. n. 42/2004 (T.A.R. Lombardia, Milano, sez. II, 05.08.2015, n. 1891).</a:t>
            </a:r>
          </a:p>
          <a:p>
            <a:pPr algn="just"/>
            <a:r>
              <a:rPr lang="it-IT" sz="1600" b="1" dirty="0"/>
              <a:t>N.B. </a:t>
            </a:r>
            <a:r>
              <a:rPr lang="it-IT" sz="1600" dirty="0"/>
              <a:t>La Giurisprudenza considera sia l’aspetto edilizio sia quello paesaggistico.</a:t>
            </a:r>
          </a:p>
          <a:p>
            <a:pPr marL="0" indent="0" algn="just">
              <a:buNone/>
            </a:pPr>
            <a:endParaRPr lang="it-IT" dirty="0"/>
          </a:p>
        </p:txBody>
      </p:sp>
    </p:spTree>
    <p:extLst>
      <p:ext uri="{BB962C8B-B14F-4D97-AF65-F5344CB8AC3E}">
        <p14:creationId xmlns:p14="http://schemas.microsoft.com/office/powerpoint/2010/main" val="1806464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effectLst>
                  <a:outerShdw blurRad="38100" dist="38100" dir="2700000" algn="tl">
                    <a:srgbClr val="000000">
                      <a:alpha val="43137"/>
                    </a:srgbClr>
                  </a:outerShdw>
                </a:effectLst>
              </a:rPr>
              <a:t>TITOLO EDILIZIO E compatibilità PAESAGGISTICA</a:t>
            </a:r>
          </a:p>
        </p:txBody>
      </p:sp>
      <p:sp>
        <p:nvSpPr>
          <p:cNvPr id="3" name="Segnaposto contenuto 2"/>
          <p:cNvSpPr>
            <a:spLocks noGrp="1"/>
          </p:cNvSpPr>
          <p:nvPr>
            <p:ph idx="1"/>
          </p:nvPr>
        </p:nvSpPr>
        <p:spPr/>
        <p:txBody>
          <a:bodyPr/>
          <a:lstStyle/>
          <a:p>
            <a:pPr marL="0" indent="0" algn="just">
              <a:buNone/>
            </a:pPr>
            <a:r>
              <a:rPr lang="it-IT" dirty="0"/>
              <a:t>Se, nonostante l’assenza della compatibilità paesaggistica, il Comune rilascia il titolo edilizio in sanatoria, quali sarebbero le conseguenze?</a:t>
            </a:r>
          </a:p>
          <a:p>
            <a:pPr algn="just"/>
            <a:r>
              <a:rPr lang="it-IT" dirty="0"/>
              <a:t>Titolo edilizio illegittimo o invalido, ma però efficace (T.A.R. Puglia, Bari, sez. III, 19.05.2016, n. 681)</a:t>
            </a:r>
          </a:p>
          <a:p>
            <a:pPr algn="just"/>
            <a:r>
              <a:rPr lang="it-IT" dirty="0"/>
              <a:t>Titolo edilizio inefficace, ovvero non produce alcun effetto giuridico (T.A.R. Lombardia, Milano, sez. II, 17.12.2014, n. 3062).</a:t>
            </a:r>
          </a:p>
        </p:txBody>
      </p:sp>
    </p:spTree>
    <p:extLst>
      <p:ext uri="{BB962C8B-B14F-4D97-AF65-F5344CB8AC3E}">
        <p14:creationId xmlns:p14="http://schemas.microsoft.com/office/powerpoint/2010/main" val="20605018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effectLst>
                  <a:outerShdw blurRad="38100" dist="38100" dir="2700000" algn="tl">
                    <a:srgbClr val="000000">
                      <a:alpha val="43137"/>
                    </a:srgbClr>
                  </a:outerShdw>
                </a:effectLst>
              </a:rPr>
              <a:t>TITOLO EDILIZIO E COMPATIBILITA’ </a:t>
            </a:r>
            <a:br>
              <a:rPr lang="it-IT" dirty="0">
                <a:effectLst>
                  <a:outerShdw blurRad="38100" dist="38100" dir="2700000" algn="tl">
                    <a:srgbClr val="000000">
                      <a:alpha val="43137"/>
                    </a:srgbClr>
                  </a:outerShdw>
                </a:effectLst>
              </a:rPr>
            </a:br>
            <a:r>
              <a:rPr lang="it-IT" dirty="0">
                <a:effectLst>
                  <a:outerShdw blurRad="38100" dist="38100" dir="2700000" algn="tl">
                    <a:srgbClr val="000000">
                      <a:alpha val="43137"/>
                    </a:srgbClr>
                  </a:outerShdw>
                </a:effectLst>
              </a:rPr>
              <a:t>PAESAGGISTICA</a:t>
            </a:r>
          </a:p>
        </p:txBody>
      </p:sp>
      <p:sp>
        <p:nvSpPr>
          <p:cNvPr id="3" name="Segnaposto contenuto 2"/>
          <p:cNvSpPr>
            <a:spLocks noGrp="1"/>
          </p:cNvSpPr>
          <p:nvPr>
            <p:ph idx="1"/>
          </p:nvPr>
        </p:nvSpPr>
        <p:spPr/>
        <p:txBody>
          <a:bodyPr>
            <a:normAutofit/>
          </a:bodyPr>
          <a:lstStyle/>
          <a:p>
            <a:pPr algn="just"/>
            <a:r>
              <a:rPr lang="it-IT" dirty="0"/>
              <a:t>Nonostante l’autonomia e la diversità dei titoli, in mancanza della compatibilità paesaggistica, il Comune non può rilasciare nemmeno il titolo edilizio in sanatoria, qualunque esso sia.</a:t>
            </a:r>
          </a:p>
          <a:p>
            <a:pPr algn="just"/>
            <a:r>
              <a:rPr lang="it-IT" dirty="0"/>
              <a:t>Il rilascio del titolo abilitativo edilizio in sanatoria per le opere eseguite su immobili sottoposti a vincolo è subordinato al previo parere favorevole delle amministrazioni preposte alla tutela del vincolo stesso (Consiglio di Stato, sez. VI, 07.05.2015, n. 2297; Id., 22.09.2014, n. 4759; Id., 17.01.2014, n. 231; Id., 19.03.2014, n. 1338; Ad. </a:t>
            </a:r>
            <a:r>
              <a:rPr lang="it-IT" dirty="0" err="1"/>
              <a:t>Pl</a:t>
            </a:r>
            <a:r>
              <a:rPr lang="it-IT" dirty="0"/>
              <a:t>. 07.06.1999, n. 20).</a:t>
            </a:r>
          </a:p>
          <a:p>
            <a:endParaRPr lang="it-IT" dirty="0"/>
          </a:p>
        </p:txBody>
      </p:sp>
    </p:spTree>
    <p:extLst>
      <p:ext uri="{BB962C8B-B14F-4D97-AF65-F5344CB8AC3E}">
        <p14:creationId xmlns:p14="http://schemas.microsoft.com/office/powerpoint/2010/main" val="14604996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effectLst>
                  <a:outerShdw blurRad="38100" dist="38100" dir="2700000" algn="tl">
                    <a:srgbClr val="000000">
                      <a:alpha val="43137"/>
                    </a:srgbClr>
                  </a:outerShdw>
                </a:effectLst>
              </a:rPr>
              <a:t>PAESAGGIO ED EDILIZIA: </a:t>
            </a:r>
            <a:br>
              <a:rPr lang="it-IT" dirty="0">
                <a:effectLst>
                  <a:outerShdw blurRad="38100" dist="38100" dir="2700000" algn="tl">
                    <a:srgbClr val="000000">
                      <a:alpha val="43137"/>
                    </a:srgbClr>
                  </a:outerShdw>
                </a:effectLst>
              </a:rPr>
            </a:br>
            <a:r>
              <a:rPr lang="it-IT" dirty="0">
                <a:effectLst>
                  <a:outerShdw blurRad="38100" dist="38100" dir="2700000" algn="tl">
                    <a:srgbClr val="000000">
                      <a:alpha val="43137"/>
                    </a:srgbClr>
                  </a:outerShdw>
                </a:effectLst>
              </a:rPr>
              <a:t>COME SI COORDINANO a livello normativo?</a:t>
            </a:r>
          </a:p>
        </p:txBody>
      </p:sp>
      <p:sp>
        <p:nvSpPr>
          <p:cNvPr id="3" name="Segnaposto contenuto 2"/>
          <p:cNvSpPr>
            <a:spLocks noGrp="1"/>
          </p:cNvSpPr>
          <p:nvPr>
            <p:ph idx="1"/>
          </p:nvPr>
        </p:nvSpPr>
        <p:spPr>
          <a:xfrm>
            <a:off x="1304925" y="1916724"/>
            <a:ext cx="9953625" cy="4114800"/>
          </a:xfrm>
        </p:spPr>
        <p:txBody>
          <a:bodyPr>
            <a:normAutofit fontScale="92500" lnSpcReduction="20000"/>
          </a:bodyPr>
          <a:lstStyle/>
          <a:p>
            <a:pPr algn="just"/>
            <a:r>
              <a:rPr lang="it-IT" dirty="0"/>
              <a:t>L’art. 1, c. 2 del D.P.R. 380/2001 recita: «</a:t>
            </a:r>
            <a:r>
              <a:rPr lang="it-IT" b="1" i="1" dirty="0"/>
              <a:t>Restano ferme </a:t>
            </a:r>
            <a:r>
              <a:rPr lang="it-IT" i="1" dirty="0"/>
              <a:t>le disposizioni in materia di tutela dei beni culturali e ambientali contenute nel decreto legislativo 29 ottobre 1999, n. 490,</a:t>
            </a:r>
            <a:r>
              <a:rPr lang="it-IT" dirty="0"/>
              <a:t> (ora d.lgs. n. 42 del 2004 - </a:t>
            </a:r>
            <a:r>
              <a:rPr lang="it-IT" dirty="0" err="1"/>
              <a:t>n.d.r.</a:t>
            </a:r>
            <a:r>
              <a:rPr lang="it-IT" dirty="0"/>
              <a:t>)</a:t>
            </a:r>
            <a:r>
              <a:rPr lang="it-IT" i="1" dirty="0"/>
              <a:t> la normativa di tutela dell’assetto idrogeologico, e le altre normative di settore aventi incidenza sulla disciplina dell’attività edilizia</a:t>
            </a:r>
            <a:r>
              <a:rPr lang="it-IT" dirty="0"/>
              <a:t>».</a:t>
            </a:r>
          </a:p>
          <a:p>
            <a:pPr algn="just"/>
            <a:r>
              <a:rPr lang="it-IT" dirty="0"/>
              <a:t>L’art. 145, c. 3 del D. Lgs. 42/2004 recita: «</a:t>
            </a:r>
            <a:r>
              <a:rPr lang="it-IT" b="1" i="1" dirty="0"/>
              <a:t>Le previsioni dei piani paesaggistici </a:t>
            </a:r>
            <a:r>
              <a:rPr lang="it-IT" i="1" dirty="0"/>
              <a:t>di cui agli articoli 143 e 156 non sono derogabili da parte di piani, programmi e progetti nazionali o regionali di sviluppo economico, </a:t>
            </a:r>
            <a:r>
              <a:rPr lang="it-IT" b="1" i="1" dirty="0"/>
              <a:t>sono cogenti per gli strumenti urbanistici dei comuni, delle città metropolitane e delle province, sono immediatamente prevalenti </a:t>
            </a:r>
            <a:r>
              <a:rPr lang="it-IT" i="1" dirty="0"/>
              <a:t>sulle disposizioni difformi eventualmente contenute negli strumenti urbanistici, </a:t>
            </a:r>
            <a:r>
              <a:rPr lang="it-IT" b="1" i="1" dirty="0"/>
              <a:t>stabiliscono norme di salvaguardia</a:t>
            </a:r>
            <a:r>
              <a:rPr lang="it-IT" i="1" dirty="0"/>
              <a:t> applicabili in attesa dell’adeguamento degli strumenti urbanistici e sono altresì vincolanti per gli interventi settoriali. Per quanto attiene alla tutela del paesaggio, le disposizioni dei piani paesaggistici sono comunque prevalenti sulle disposizioni contenute negli atti di pianificazione ad incidenza territoriale previsti dalle normative di settore, ivi compresi quelli degli enti gestori delle aree naturali protette</a:t>
            </a:r>
            <a:r>
              <a:rPr lang="it-IT" dirty="0"/>
              <a:t>».</a:t>
            </a:r>
          </a:p>
          <a:p>
            <a:endParaRPr lang="it-IT" dirty="0"/>
          </a:p>
        </p:txBody>
      </p:sp>
    </p:spTree>
    <p:extLst>
      <p:ext uri="{BB962C8B-B14F-4D97-AF65-F5344CB8AC3E}">
        <p14:creationId xmlns:p14="http://schemas.microsoft.com/office/powerpoint/2010/main" val="18725910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18846" y="804519"/>
            <a:ext cx="9838591" cy="1049235"/>
          </a:xfrm>
        </p:spPr>
        <p:txBody>
          <a:bodyPr>
            <a:normAutofit fontScale="90000"/>
          </a:bodyPr>
          <a:lstStyle/>
          <a:p>
            <a:pPr algn="ctr"/>
            <a:r>
              <a:rPr lang="it-IT" dirty="0">
                <a:effectLst>
                  <a:outerShdw blurRad="38100" dist="38100" dir="2700000" algn="tl">
                    <a:srgbClr val="000000">
                      <a:alpha val="43137"/>
                    </a:srgbClr>
                  </a:outerShdw>
                </a:effectLst>
              </a:rPr>
              <a:t>PAESAGGIO ED EDILZIA: </a:t>
            </a:r>
            <a:br>
              <a:rPr lang="it-IT" dirty="0">
                <a:effectLst>
                  <a:outerShdw blurRad="38100" dist="38100" dir="2700000" algn="tl">
                    <a:srgbClr val="000000">
                      <a:alpha val="43137"/>
                    </a:srgbClr>
                  </a:outerShdw>
                </a:effectLst>
              </a:rPr>
            </a:br>
            <a:r>
              <a:rPr lang="it-IT" dirty="0">
                <a:effectLst>
                  <a:outerShdw blurRad="38100" dist="38100" dir="2700000" algn="tl">
                    <a:srgbClr val="000000">
                      <a:alpha val="43137"/>
                    </a:srgbClr>
                  </a:outerShdw>
                </a:effectLst>
              </a:rPr>
              <a:t>COME SI COORDINANO a livello giurisprudenziale?</a:t>
            </a:r>
          </a:p>
        </p:txBody>
      </p:sp>
      <p:sp>
        <p:nvSpPr>
          <p:cNvPr id="3" name="Segnaposto contenuto 2"/>
          <p:cNvSpPr>
            <a:spLocks noGrp="1"/>
          </p:cNvSpPr>
          <p:nvPr>
            <p:ph idx="1"/>
          </p:nvPr>
        </p:nvSpPr>
        <p:spPr/>
        <p:txBody>
          <a:bodyPr>
            <a:normAutofit/>
          </a:bodyPr>
          <a:lstStyle/>
          <a:p>
            <a:pPr marL="0" indent="0" algn="just">
              <a:buNone/>
            </a:pPr>
            <a:r>
              <a:rPr lang="it-IT" dirty="0"/>
              <a:t>«</a:t>
            </a:r>
            <a:r>
              <a:rPr lang="it-IT" b="1" i="1" dirty="0"/>
              <a:t>La tutela ambientale e paesaggistica</a:t>
            </a:r>
            <a:r>
              <a:rPr lang="it-IT" i="1" dirty="0"/>
              <a:t>, gravando su un bene complesso ed unitario, considerato dalla giurisprudenza costituzionale un valore primario ed assoluto, e rientrando nella competenza esclusiva dello Stato, </a:t>
            </a:r>
            <a:r>
              <a:rPr lang="it-IT" b="1" i="1" dirty="0"/>
              <a:t>precede e comunque costituisce un limite alla tutela degli altri interessi pubblici assegnati alla competenza concorrente delle Regioni in materia di governo del territorio </a:t>
            </a:r>
            <a:r>
              <a:rPr lang="it-IT" i="1" dirty="0"/>
              <a:t>e di valorizzazione dei beni culturali e ambientali. In sostanza, vengono a trovarsi di fronte due tipi di interessi pubblici diversi: quello alla conservazione del paesaggio, affidato allo Stato, e quello alla fruizione del territorio, affidato anche alle Regioni</a:t>
            </a:r>
            <a:r>
              <a:rPr lang="it-IT" dirty="0"/>
              <a:t>» (Corte Cost. n. 367 del 07.11.2007; Id., 226 del 14.07.2009; Id., 101 del 17.03.2010).</a:t>
            </a:r>
          </a:p>
        </p:txBody>
      </p:sp>
    </p:spTree>
    <p:extLst>
      <p:ext uri="{BB962C8B-B14F-4D97-AF65-F5344CB8AC3E}">
        <p14:creationId xmlns:p14="http://schemas.microsoft.com/office/powerpoint/2010/main" val="6193539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PREVALENZA DEL PAESAGGIO SULL’EDILZIA</a:t>
            </a:r>
            <a:r>
              <a:rPr lang="it-IT" dirty="0"/>
              <a:t>	</a:t>
            </a:r>
          </a:p>
        </p:txBody>
      </p:sp>
      <p:sp>
        <p:nvSpPr>
          <p:cNvPr id="3" name="Segnaposto contenuto 2"/>
          <p:cNvSpPr>
            <a:spLocks noGrp="1"/>
          </p:cNvSpPr>
          <p:nvPr>
            <p:ph idx="1"/>
          </p:nvPr>
        </p:nvSpPr>
        <p:spPr>
          <a:xfrm>
            <a:off x="1451579" y="2015732"/>
            <a:ext cx="9603275" cy="3975493"/>
          </a:xfrm>
        </p:spPr>
        <p:txBody>
          <a:bodyPr>
            <a:normAutofit fontScale="92500" lnSpcReduction="10000"/>
          </a:bodyPr>
          <a:lstStyle/>
          <a:p>
            <a:pPr marL="0" indent="0" algn="just">
              <a:buNone/>
            </a:pPr>
            <a:r>
              <a:rPr lang="it-IT" dirty="0"/>
              <a:t>«</a:t>
            </a:r>
            <a:r>
              <a:rPr lang="it-IT" i="1" dirty="0"/>
              <a:t>La miglior tutela di un territorio qualificato sul piano paesaggistico è quella che garantisce la conservazione dei suoi tratti naturalistici, impedendo o riducendo al massimo quelle trasformazioni pressoché irreversibili del territorio propedeutiche all’attività edilizia …  non par dubbio che gli interventi di antropizzazione connessi alla trasformazione territoriale con finalità residenziali, soprattutto quando siano particolarmente consistenti per tipologia e volumi edilizi da realizzare, finiscono per alterare la percezione visiva dei tratti tipici dei luoghi, incidendo (quasi sempre negativamente) sul loro aspetto esteriore e sulla </a:t>
            </a:r>
            <a:r>
              <a:rPr lang="it-IT" b="1" i="1" dirty="0"/>
              <a:t>godibilità del paesaggio nel suo insieme. Tali esigenze di tipo conservativo devono naturalmente</a:t>
            </a:r>
            <a:r>
              <a:rPr lang="it-IT" i="1" dirty="0"/>
              <a:t> </a:t>
            </a:r>
            <a:r>
              <a:rPr lang="it-IT" b="1" i="1" dirty="0"/>
              <a:t>contemperarsi, senza tuttavia mai recedere completamente, con quelle connesse allo sviluppo edilizio del territorio </a:t>
            </a:r>
            <a:r>
              <a:rPr lang="it-IT" i="1" dirty="0"/>
              <a:t>che sia consentito dalla disciplina urbanistica </a:t>
            </a:r>
            <a:r>
              <a:rPr lang="it-IT" i="1" dirty="0" err="1"/>
              <a:t>nonchè</a:t>
            </a:r>
            <a:r>
              <a:rPr lang="it-IT" i="1" dirty="0"/>
              <a:t> con le aspettative dei proprietari dei terreni che mirano legittimamente a sfruttarne le potenzialità edificatorie</a:t>
            </a:r>
            <a:r>
              <a:rPr lang="it-IT" dirty="0"/>
              <a:t>» (Consiglio di Stato, sez. VI, 25.02.2013, n. 1129).</a:t>
            </a:r>
          </a:p>
        </p:txBody>
      </p:sp>
    </p:spTree>
    <p:extLst>
      <p:ext uri="{BB962C8B-B14F-4D97-AF65-F5344CB8AC3E}">
        <p14:creationId xmlns:p14="http://schemas.microsoft.com/office/powerpoint/2010/main" val="7738458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effectLst>
                  <a:outerShdw blurRad="38100" dist="38100" dir="2700000" algn="tl">
                    <a:srgbClr val="000000">
                      <a:alpha val="43137"/>
                    </a:srgbClr>
                  </a:outerShdw>
                </a:effectLst>
              </a:rPr>
              <a:t>QUAL E’ LA MOTIVAZIONE DEL DINIEGO DI SANATORIA?</a:t>
            </a:r>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a:t>
            </a:r>
            <a:r>
              <a:rPr lang="it-IT" i="1" dirty="0"/>
              <a:t>Per costante giurisprudenza di questo Consiglio di Stato, il diniego di sanatoria di opere edili realizzate in zone vincolate è da ritenersi sufficientemente motivato con l'indicazione delle ragioni assunte a fondamento della valutazione di incompatibilità dell'intervento con le esigenze di tutela poste a base del relativo vincolo, sicché anche una motivazione scarna e sintetica, laddove riveli gli estremi logici dell'incompatibilità, va considerata soddisfacente (cfr. da ultimo sez. IV, 18 settembre 2012, n. 4945; sez. IV, 17 luglio 2013, n. 3878; sez. V, 23 giugno 2014, n. 3142; sez. IV, 21 ottobre 2014, n. 5173)</a:t>
            </a:r>
            <a:r>
              <a:rPr lang="it-IT" dirty="0"/>
              <a:t>» (Consiglio di Stato, sez. IV, 24.02.2017, n. 883).</a:t>
            </a:r>
          </a:p>
          <a:p>
            <a:pPr marL="0" indent="0" algn="just">
              <a:buNone/>
            </a:pPr>
            <a:r>
              <a:rPr lang="it-IT" b="1" u="sng" dirty="0"/>
              <a:t>Caso concreto</a:t>
            </a:r>
            <a:r>
              <a:rPr lang="it-IT" dirty="0"/>
              <a:t>: autorimessa e deposito realizzato senza titolo in area di vincolo paesaggistico. Il T.A.R. Parma aveva ritenuto illegittimo il diniego di sanatoria comunale a causa di un’istruttoria comunale insufficiente e di una motivazione scarna, contenente una «formula di stile».</a:t>
            </a:r>
          </a:p>
        </p:txBody>
      </p:sp>
    </p:spTree>
    <p:extLst>
      <p:ext uri="{BB962C8B-B14F-4D97-AF65-F5344CB8AC3E}">
        <p14:creationId xmlns:p14="http://schemas.microsoft.com/office/powerpoint/2010/main" val="19132790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effectLst>
                  <a:outerShdw blurRad="38100" dist="38100" dir="2700000" algn="tl">
                    <a:srgbClr val="000000">
                      <a:alpha val="43137"/>
                    </a:srgbClr>
                  </a:outerShdw>
                </a:effectLst>
              </a:rPr>
              <a:t>SOVRAPPOSIZIONE DI DISCIPLINE SOSTANZIALI E SANZIONATORIE</a:t>
            </a:r>
          </a:p>
        </p:txBody>
      </p:sp>
      <p:sp>
        <p:nvSpPr>
          <p:cNvPr id="3" name="Segnaposto contenuto 2"/>
          <p:cNvSpPr>
            <a:spLocks noGrp="1"/>
          </p:cNvSpPr>
          <p:nvPr>
            <p:ph idx="1"/>
          </p:nvPr>
        </p:nvSpPr>
        <p:spPr/>
        <p:txBody>
          <a:bodyPr>
            <a:normAutofit fontScale="92500" lnSpcReduction="10000"/>
          </a:bodyPr>
          <a:lstStyle/>
          <a:p>
            <a:pPr algn="just"/>
            <a:r>
              <a:rPr lang="it-IT" dirty="0"/>
              <a:t>D.P.R. 380/2001: detta le prescrizioni di carattere urbanistico-edilizio per un ordinato sviluppo e governo del territorio;</a:t>
            </a:r>
          </a:p>
          <a:p>
            <a:pPr algn="just"/>
            <a:r>
              <a:rPr lang="it-IT" dirty="0"/>
              <a:t>D. Lgs. n. 42/2004: detta le prescrizioni di carattere paesaggistico-ambientale per la tutela dei beni culturali e del paesaggio.</a:t>
            </a:r>
          </a:p>
          <a:p>
            <a:pPr marL="0" indent="0" algn="just">
              <a:buNone/>
            </a:pPr>
            <a:r>
              <a:rPr lang="it-IT" dirty="0"/>
              <a:t>«</a:t>
            </a:r>
            <a:r>
              <a:rPr lang="it-IT" i="1" dirty="0"/>
              <a:t>Le previsioni sanzionatorie del </a:t>
            </a:r>
            <a:r>
              <a:rPr lang="it-IT" i="1" dirty="0" err="1"/>
              <a:t>D.Lgs.</a:t>
            </a:r>
            <a:r>
              <a:rPr lang="it-IT" i="1" dirty="0"/>
              <a:t> n. 42/2004 per gli abusi edilizi in aree vincolate non si pongono in termini sostitutivi ma aggiuntivi rispetto alle sanzioni previste nel D.P.R. n. 380/2001. Tra l’altro mentre le prime si incentrano sull’assenza dell’autorizzazione paesaggistica, le seconde si collegano all’assenza del permesso di costruire o, comunque, di un idoneo titolo edilizio, in aree paesaggisticamente vincolate</a:t>
            </a:r>
            <a:r>
              <a:rPr lang="it-IT" dirty="0"/>
              <a:t>» (T.A.R. Campania, Napoli, sez. IV. 25.09.2014, n. 5033).</a:t>
            </a:r>
          </a:p>
          <a:p>
            <a:endParaRPr lang="it-IT" dirty="0"/>
          </a:p>
        </p:txBody>
      </p:sp>
    </p:spTree>
    <p:extLst>
      <p:ext uri="{BB962C8B-B14F-4D97-AF65-F5344CB8AC3E}">
        <p14:creationId xmlns:p14="http://schemas.microsoft.com/office/powerpoint/2010/main" val="4068345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I TITOLI EDILIZI </a:t>
            </a:r>
          </a:p>
        </p:txBody>
      </p:sp>
      <p:sp>
        <p:nvSpPr>
          <p:cNvPr id="3" name="Segnaposto contenuto 2"/>
          <p:cNvSpPr>
            <a:spLocks noGrp="1"/>
          </p:cNvSpPr>
          <p:nvPr>
            <p:ph idx="1"/>
          </p:nvPr>
        </p:nvSpPr>
        <p:spPr/>
        <p:txBody>
          <a:bodyPr>
            <a:normAutofit/>
          </a:bodyPr>
          <a:lstStyle/>
          <a:p>
            <a:pPr algn="just"/>
            <a:r>
              <a:rPr lang="it-IT" dirty="0"/>
              <a:t>Attività edilizia libera (art. 6 D.P.R. 380/2001) </a:t>
            </a:r>
          </a:p>
          <a:p>
            <a:pPr algn="just"/>
            <a:r>
              <a:rPr lang="it-IT" dirty="0"/>
              <a:t>CILA (art. 6 </a:t>
            </a:r>
            <a:r>
              <a:rPr lang="it-IT" i="1" dirty="0"/>
              <a:t>bis</a:t>
            </a:r>
            <a:r>
              <a:rPr lang="it-IT" dirty="0"/>
              <a:t> D.P.R. 380/2001)</a:t>
            </a:r>
          </a:p>
          <a:p>
            <a:pPr algn="just"/>
            <a:r>
              <a:rPr lang="it-IT" dirty="0"/>
              <a:t>SCIA (artt. 22 D.P.R. 380/2001 e 19 L. 241/1990)</a:t>
            </a:r>
          </a:p>
          <a:p>
            <a:pPr algn="just"/>
            <a:r>
              <a:rPr lang="it-IT" dirty="0"/>
              <a:t>SCIA alternativa al </a:t>
            </a:r>
            <a:r>
              <a:rPr lang="it-IT" dirty="0" err="1"/>
              <a:t>PdC</a:t>
            </a:r>
            <a:r>
              <a:rPr lang="it-IT" dirty="0"/>
              <a:t>  (art. 23 D.P.R. 380/2001)</a:t>
            </a:r>
          </a:p>
          <a:p>
            <a:pPr algn="just"/>
            <a:r>
              <a:rPr lang="it-IT" dirty="0" err="1"/>
              <a:t>PdC</a:t>
            </a:r>
            <a:r>
              <a:rPr lang="it-IT" dirty="0"/>
              <a:t> (artt. 10 e ss. D.P.R. 380/2001)</a:t>
            </a:r>
          </a:p>
          <a:p>
            <a:pPr algn="just"/>
            <a:r>
              <a:rPr lang="it-IT" dirty="0"/>
              <a:t>Sanatoria c.d. ordinaria (artt. 36 e 37 del D.P.R. 380/2001)</a:t>
            </a:r>
          </a:p>
          <a:p>
            <a:pPr algn="just"/>
            <a:r>
              <a:rPr lang="it-IT" dirty="0"/>
              <a:t>Sanatoria c.d. straordinaria (condono) (L. 47/1985; L. 724/1994; L. 326/2003)</a:t>
            </a:r>
          </a:p>
          <a:p>
            <a:endParaRPr lang="it-IT" dirty="0"/>
          </a:p>
          <a:p>
            <a:endParaRPr lang="it-IT" dirty="0"/>
          </a:p>
        </p:txBody>
      </p:sp>
    </p:spTree>
    <p:extLst>
      <p:ext uri="{BB962C8B-B14F-4D97-AF65-F5344CB8AC3E}">
        <p14:creationId xmlns:p14="http://schemas.microsoft.com/office/powerpoint/2010/main" val="13040268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Art. 27, C. I e C. 2, i PERIODO DEL D.P.R. 380/2001</a:t>
            </a:r>
          </a:p>
        </p:txBody>
      </p:sp>
      <p:sp>
        <p:nvSpPr>
          <p:cNvPr id="3" name="Segnaposto contenuto 2"/>
          <p:cNvSpPr>
            <a:spLocks noGrp="1"/>
          </p:cNvSpPr>
          <p:nvPr>
            <p:ph idx="1"/>
          </p:nvPr>
        </p:nvSpPr>
        <p:spPr>
          <a:xfrm>
            <a:off x="1451579" y="2015732"/>
            <a:ext cx="9603275" cy="3936660"/>
          </a:xfrm>
        </p:spPr>
        <p:txBody>
          <a:bodyPr>
            <a:normAutofit fontScale="92500" lnSpcReduction="10000"/>
          </a:bodyPr>
          <a:lstStyle/>
          <a:p>
            <a:pPr marL="0" indent="0" algn="just">
              <a:buNone/>
            </a:pPr>
            <a:r>
              <a:rPr lang="it-IT" dirty="0"/>
              <a:t>«</a:t>
            </a:r>
            <a:r>
              <a:rPr lang="it-IT" b="1" i="1" dirty="0"/>
              <a:t>Il dirigente o il responsabile del competente ufficio comunale esercita</a:t>
            </a:r>
            <a:r>
              <a:rPr lang="it-IT" i="1" dirty="0"/>
              <a:t>, anche secondo le modalità stabilite dallo statuto o dai regolamenti dell'ente, </a:t>
            </a:r>
            <a:r>
              <a:rPr lang="it-IT" b="1" i="1" dirty="0"/>
              <a:t>la vigilanza sull'attività urbanistico-edilizia nel territorio comunale</a:t>
            </a:r>
            <a:r>
              <a:rPr lang="it-IT" i="1" dirty="0"/>
              <a:t> per assicurarne la rispondenza alle norme di legge e di regolamento, alle prescrizioni degli strumenti urbanistici ed alle modalità esecutive fissate nei titoli abilitativi</a:t>
            </a:r>
            <a:r>
              <a:rPr lang="it-IT" dirty="0"/>
              <a:t>».</a:t>
            </a:r>
          </a:p>
          <a:p>
            <a:pPr marL="0" indent="0" algn="just">
              <a:buNone/>
            </a:pPr>
            <a:r>
              <a:rPr lang="it-IT" dirty="0"/>
              <a:t>«</a:t>
            </a:r>
            <a:r>
              <a:rPr lang="it-IT" b="1" i="1" dirty="0"/>
              <a:t>Il dirigente o il responsabile</a:t>
            </a:r>
            <a:r>
              <a:rPr lang="it-IT" i="1" dirty="0"/>
              <a:t>, quando accerti l'inizio o l'esecuzione di opere eseguite senza titolo su aree assoggettate, da leggi statali, regionali o da altre norme urbanistiche vigenti o adottate, a vincolo di inedificabilità, o destinate ad opere e spazi pubblici ovvero ad interventi di edilizia residenziale pubblica di cui alla legge 18 aprile 1962, n. 167, e successive modificazioni ed integrazioni, nonché </a:t>
            </a:r>
            <a:r>
              <a:rPr lang="it-IT" b="1" i="1" dirty="0"/>
              <a:t>in tutti i casi di difformità dalle norme urbanistiche e alle prescrizioni degli strumenti urbanistici provvede alla demolizione e al ripristino dello stato dei luoghi</a:t>
            </a:r>
            <a:r>
              <a:rPr lang="it-IT" dirty="0"/>
              <a:t>».</a:t>
            </a:r>
          </a:p>
          <a:p>
            <a:pPr marL="0" indent="0">
              <a:buNone/>
            </a:pPr>
            <a:endParaRPr lang="it-IT" dirty="0"/>
          </a:p>
        </p:txBody>
      </p:sp>
    </p:spTree>
    <p:extLst>
      <p:ext uri="{BB962C8B-B14F-4D97-AF65-F5344CB8AC3E}">
        <p14:creationId xmlns:p14="http://schemas.microsoft.com/office/powerpoint/2010/main" val="31313587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Cosa dice la giurisprudenza?</a:t>
            </a:r>
          </a:p>
        </p:txBody>
      </p:sp>
      <p:sp>
        <p:nvSpPr>
          <p:cNvPr id="3" name="Segnaposto contenuto 2"/>
          <p:cNvSpPr>
            <a:spLocks noGrp="1"/>
          </p:cNvSpPr>
          <p:nvPr>
            <p:ph idx="1"/>
          </p:nvPr>
        </p:nvSpPr>
        <p:spPr/>
        <p:txBody>
          <a:bodyPr/>
          <a:lstStyle/>
          <a:p>
            <a:pPr algn="just"/>
            <a:r>
              <a:rPr lang="it-IT" dirty="0"/>
              <a:t>L’art. 27 del D.P.R. n. 380/2001 trova applicazione in tutte le ipotesi di contrasto con la normativa urbanistico-edilizia, a prescindere sia dal tipo di abuso posto in essere sia dal titolo edilizio necessario per realizzare l’opera, ovvero </a:t>
            </a:r>
            <a:r>
              <a:rPr lang="it-IT" dirty="0" err="1"/>
              <a:t>PdC</a:t>
            </a:r>
            <a:r>
              <a:rPr lang="it-IT" dirty="0"/>
              <a:t>/S.C.I.A/D.I.A/CILA (T.A.R. Veneto, sez. II, 19.05.2016, n. 543; Id., 25.02.2016, n. 211; Id.,16.01.2013, n. 22; T.A.R. Piemonte, Torino, sez. II, 09.06.2016, n. 780; Id., 07.11.2014, n. 1764).</a:t>
            </a:r>
          </a:p>
        </p:txBody>
      </p:sp>
    </p:spTree>
    <p:extLst>
      <p:ext uri="{BB962C8B-B14F-4D97-AF65-F5344CB8AC3E}">
        <p14:creationId xmlns:p14="http://schemas.microsoft.com/office/powerpoint/2010/main" val="14763872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Art. 27, C. 2, ii PERIODO DEL D.P.R. 380/2001</a:t>
            </a:r>
          </a:p>
        </p:txBody>
      </p:sp>
      <p:sp>
        <p:nvSpPr>
          <p:cNvPr id="3" name="Segnaposto contenuto 2"/>
          <p:cNvSpPr>
            <a:spLocks noGrp="1"/>
          </p:cNvSpPr>
          <p:nvPr>
            <p:ph idx="1"/>
          </p:nvPr>
        </p:nvSpPr>
        <p:spPr>
          <a:xfrm>
            <a:off x="1451578" y="2143901"/>
            <a:ext cx="9603275" cy="3298537"/>
          </a:xfrm>
        </p:spPr>
        <p:txBody>
          <a:bodyPr>
            <a:noAutofit/>
          </a:bodyPr>
          <a:lstStyle/>
          <a:p>
            <a:pPr marL="0" indent="0" algn="just">
              <a:buNone/>
            </a:pPr>
            <a:r>
              <a:rPr lang="it-IT" sz="1600" dirty="0"/>
              <a:t>«</a:t>
            </a:r>
            <a:r>
              <a:rPr lang="it-IT" i="1" dirty="0"/>
              <a:t>Qualora si tratti di aree assoggettate alla tutela di cui al R.D. 30 dicembre 1923, n. 3267, o appartenenti ai beni disciplinati dalla legge 16 giugno 1927, n. 1766, nonché delle </a:t>
            </a:r>
            <a:r>
              <a:rPr lang="it-IT" b="1" i="1" dirty="0">
                <a:solidFill>
                  <a:srgbClr val="C00000"/>
                </a:solidFill>
              </a:rPr>
              <a:t>AREE</a:t>
            </a:r>
            <a:r>
              <a:rPr lang="it-IT" b="1" i="1" dirty="0"/>
              <a:t> di cui al decreto legislativo 29 ottobre 1999, n. 490</a:t>
            </a:r>
            <a:r>
              <a:rPr lang="it-IT" i="1" dirty="0"/>
              <a:t> </a:t>
            </a:r>
            <a:r>
              <a:rPr lang="it-IT" dirty="0"/>
              <a:t>(ora d.lgs. n. 42 del 2004 - </a:t>
            </a:r>
            <a:r>
              <a:rPr lang="it-IT" dirty="0" err="1"/>
              <a:t>n.d.r.</a:t>
            </a:r>
            <a:r>
              <a:rPr lang="it-IT" dirty="0"/>
              <a:t>)</a:t>
            </a:r>
            <a:r>
              <a:rPr lang="it-IT" i="1" dirty="0"/>
              <a:t>. </a:t>
            </a:r>
            <a:r>
              <a:rPr lang="it-IT" b="1" i="1" dirty="0"/>
              <a:t>il </a:t>
            </a:r>
            <a:r>
              <a:rPr lang="it-IT" b="1" i="1" dirty="0">
                <a:solidFill>
                  <a:srgbClr val="C00000"/>
                </a:solidFill>
              </a:rPr>
              <a:t>DIRIGENTE PROVVEDE </a:t>
            </a:r>
            <a:r>
              <a:rPr lang="it-IT" b="1" i="1" dirty="0"/>
              <a:t>alla demolizione ed al ripristino dello stato dei luoghi, </a:t>
            </a:r>
            <a:r>
              <a:rPr lang="it-IT" b="1" i="1" dirty="0">
                <a:solidFill>
                  <a:srgbClr val="C00000"/>
                </a:solidFill>
              </a:rPr>
              <a:t>PREVIA</a:t>
            </a:r>
            <a:r>
              <a:rPr lang="it-IT" b="1" i="1" dirty="0"/>
              <a:t> comunicazione alle amministrazioni competenti le quali possono eventualmente intervenire, ai fini della demolizione, anche di propria iniziativa</a:t>
            </a:r>
            <a:r>
              <a:rPr lang="it-IT" i="1" dirty="0"/>
              <a:t>.</a:t>
            </a:r>
            <a:r>
              <a:rPr lang="it-IT" dirty="0"/>
              <a:t>».</a:t>
            </a:r>
          </a:p>
        </p:txBody>
      </p:sp>
    </p:spTree>
    <p:extLst>
      <p:ext uri="{BB962C8B-B14F-4D97-AF65-F5344CB8AC3E}">
        <p14:creationId xmlns:p14="http://schemas.microsoft.com/office/powerpoint/2010/main" val="30783723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Cosa dice la giurisprudenza? </a:t>
            </a:r>
            <a:endParaRPr lang="it-IT" dirty="0"/>
          </a:p>
        </p:txBody>
      </p:sp>
      <p:sp>
        <p:nvSpPr>
          <p:cNvPr id="3" name="Segnaposto contenuto 2"/>
          <p:cNvSpPr>
            <a:spLocks noGrp="1"/>
          </p:cNvSpPr>
          <p:nvPr>
            <p:ph idx="1"/>
          </p:nvPr>
        </p:nvSpPr>
        <p:spPr/>
        <p:txBody>
          <a:bodyPr/>
          <a:lstStyle/>
          <a:p>
            <a:pPr marL="0" indent="0" algn="just">
              <a:buNone/>
            </a:pPr>
            <a:r>
              <a:rPr lang="it-IT" dirty="0"/>
              <a:t>«</a:t>
            </a:r>
            <a:r>
              <a:rPr lang="it-IT" i="1" dirty="0"/>
              <a:t>La giurisprudenza ha sempre rilevato come l'art. 27 del D.P.R. 380/2001, riconosca al Comune un potere di vigilanza sull'attività edilizia, anche con riguardo agli immobili vincolati, in tutti i casi di difformità dalle norme urbanistiche e alle prescrizioni degli strumenti urbanistici, conferendogli la competenza e imponendogli l'obbligo di provvedere alla demolizione e al ripristino dello stato dei luoghi</a:t>
            </a:r>
            <a:r>
              <a:rPr lang="it-IT" dirty="0"/>
              <a:t>» (T.A.R. Campania, Napoli, sez. VI, 25.09.2014, n. 5033).</a:t>
            </a:r>
          </a:p>
          <a:p>
            <a:pPr marL="0" indent="0" algn="just">
              <a:buNone/>
            </a:pPr>
            <a:r>
              <a:rPr lang="it-IT" b="1" u="sng" dirty="0"/>
              <a:t>Caso concreto</a:t>
            </a:r>
            <a:r>
              <a:rPr lang="it-IT" dirty="0"/>
              <a:t>: nove corpi di fabbrica realizzati nel Parco regionale.</a:t>
            </a:r>
          </a:p>
          <a:p>
            <a:pPr marL="0" indent="0" algn="just">
              <a:buNone/>
            </a:pPr>
            <a:endParaRPr lang="it-IT" dirty="0"/>
          </a:p>
        </p:txBody>
      </p:sp>
    </p:spTree>
    <p:extLst>
      <p:ext uri="{BB962C8B-B14F-4D97-AF65-F5344CB8AC3E}">
        <p14:creationId xmlns:p14="http://schemas.microsoft.com/office/powerpoint/2010/main" val="9672338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effectLst>
                  <a:outerShdw blurRad="38100" dist="38100" dir="2700000" algn="tl">
                    <a:srgbClr val="000000">
                      <a:alpha val="43137"/>
                    </a:srgbClr>
                  </a:outerShdw>
                </a:effectLst>
              </a:rPr>
              <a:t>Cosa dice la giurisprudenza? </a:t>
            </a:r>
          </a:p>
        </p:txBody>
      </p:sp>
      <p:sp>
        <p:nvSpPr>
          <p:cNvPr id="3" name="Segnaposto contenuto 2"/>
          <p:cNvSpPr>
            <a:spLocks noGrp="1"/>
          </p:cNvSpPr>
          <p:nvPr>
            <p:ph idx="1"/>
          </p:nvPr>
        </p:nvSpPr>
        <p:spPr>
          <a:xfrm>
            <a:off x="852854" y="2027848"/>
            <a:ext cx="10858499" cy="3906960"/>
          </a:xfrm>
        </p:spPr>
        <p:txBody>
          <a:bodyPr>
            <a:normAutofit/>
          </a:bodyPr>
          <a:lstStyle/>
          <a:p>
            <a:pPr marL="0" indent="0" algn="just">
              <a:buNone/>
            </a:pPr>
            <a:r>
              <a:rPr lang="it-IT" dirty="0"/>
              <a:t>«</a:t>
            </a:r>
            <a:r>
              <a:rPr lang="it-IT" i="1" dirty="0"/>
              <a:t>Sul punto deve ritenersi applicabile quanto sancito dall’art. 27 </a:t>
            </a:r>
            <a:r>
              <a:rPr lang="it-IT" i="1" dirty="0" err="1"/>
              <a:t>d.P.R.</a:t>
            </a:r>
            <a:r>
              <a:rPr lang="it-IT" i="1" dirty="0"/>
              <a:t> n. 380 del 2001 laddove riconosce all'Amministrazione Comunale un generale potere di vigilanza e controllo su tutte le attività urbanistico-edilizie del territorio, ivi comprese quelle riguardanti immobili sottoposti a vincolo storico-artistico e impone l'</a:t>
            </a:r>
            <a:r>
              <a:rPr lang="it-IT" b="1" i="1" dirty="0"/>
              <a:t>obbligo</a:t>
            </a:r>
            <a:r>
              <a:rPr lang="it-IT" i="1" dirty="0"/>
              <a:t>, per il </a:t>
            </a:r>
            <a:r>
              <a:rPr lang="it-IT" b="1" i="1" dirty="0"/>
              <a:t>dirigente</a:t>
            </a:r>
            <a:r>
              <a:rPr lang="it-IT" i="1" dirty="0"/>
              <a:t> competente, di </a:t>
            </a:r>
            <a:r>
              <a:rPr lang="it-IT" b="1" i="1" dirty="0"/>
              <a:t>adottare</a:t>
            </a:r>
            <a:r>
              <a:rPr lang="it-IT" i="1" dirty="0"/>
              <a:t> immediatamente provvedimenti definitivi, al fine di ripristinare la legalità violata dall'intervento edilizio realizzato, mediante l'esercizio di un potere-dovere del tutto vincolato dell'organo comunale, senza margini di discrezionalità, diretto a reprimere gli abusi edilizi accertati (T.A.R. Campania Napoli Sez. III, 05-04-2012, n. 1647)» </a:t>
            </a:r>
            <a:r>
              <a:rPr lang="it-IT" dirty="0"/>
              <a:t>(T.A.R. Veneto, sez. II, 16.01.2013, n. 22; Id. T.A.R. Campania, Napoli, sez. IV, 23.02.2012, n. 969).</a:t>
            </a:r>
          </a:p>
          <a:p>
            <a:pPr marL="0" indent="0">
              <a:buNone/>
            </a:pPr>
            <a:r>
              <a:rPr lang="it-IT" b="1" u="sng" dirty="0"/>
              <a:t>Caso concreto</a:t>
            </a:r>
            <a:r>
              <a:rPr lang="it-IT" dirty="0"/>
              <a:t>: comignolo realizzato a distanza inferiore di quella prevista dal regolamento comunale.</a:t>
            </a:r>
          </a:p>
        </p:txBody>
      </p:sp>
    </p:spTree>
    <p:extLst>
      <p:ext uri="{BB962C8B-B14F-4D97-AF65-F5344CB8AC3E}">
        <p14:creationId xmlns:p14="http://schemas.microsoft.com/office/powerpoint/2010/main" val="32021399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effectLst>
                  <a:outerShdw blurRad="38100" dist="38100" dir="2700000" algn="tl">
                    <a:srgbClr val="000000">
                      <a:alpha val="43137"/>
                    </a:srgbClr>
                  </a:outerShdw>
                </a:effectLst>
              </a:rPr>
              <a:t>CHE ABUSI SI REPRIME CON L’ART. 27?</a:t>
            </a:r>
          </a:p>
        </p:txBody>
      </p:sp>
      <p:sp>
        <p:nvSpPr>
          <p:cNvPr id="3" name="Segnaposto contenuto 2"/>
          <p:cNvSpPr>
            <a:spLocks noGrp="1"/>
          </p:cNvSpPr>
          <p:nvPr>
            <p:ph idx="1"/>
          </p:nvPr>
        </p:nvSpPr>
        <p:spPr/>
        <p:txBody>
          <a:bodyPr>
            <a:normAutofit lnSpcReduction="10000"/>
          </a:bodyPr>
          <a:lstStyle/>
          <a:p>
            <a:r>
              <a:rPr lang="it-IT" dirty="0"/>
              <a:t>L’art. 27 del D.P.R. 380/2001 permette di reprimere ogni abuso edilizio realizzato in zona di vincolo paesaggistico-ambientale, a prescindere dal titolo edilizio.</a:t>
            </a:r>
          </a:p>
          <a:p>
            <a:pPr marL="0" indent="0" algn="just">
              <a:buNone/>
            </a:pPr>
            <a:r>
              <a:rPr lang="it-IT" dirty="0"/>
              <a:t>«</a:t>
            </a:r>
            <a:r>
              <a:rPr lang="it-IT" i="1" dirty="0"/>
              <a:t>Alcun pregio ha la censura riferita alla </a:t>
            </a:r>
            <a:r>
              <a:rPr lang="it-IT" i="1" dirty="0" err="1"/>
              <a:t>sanzionabilità</a:t>
            </a:r>
            <a:r>
              <a:rPr lang="it-IT" i="1" dirty="0"/>
              <a:t> delle opere contestate mercé l'irrogazione di una sanzione pecuniaria, in quanto, trattandosi di opere eseguite in zona paesaggisticamente vincolata, le stesse sarebbero comunque suscettibili di sanzione ripristinatoria in forza dell'applicazione dell'art. 27 comma 2 D.P.R. 380/01, che assoggetta a suddetta sanzione le opere eseguite in assenza di titolo abilitativo (pertanto anche in assenza di D.I.A.) in zona sottoposta a vincolo paesaggistico</a:t>
            </a:r>
            <a:r>
              <a:rPr lang="it-IT" dirty="0"/>
              <a:t>» (T.A.R. Campania, Napoli, sez. VII, 05.12.2014, n. 6380).</a:t>
            </a:r>
          </a:p>
          <a:p>
            <a:pPr marL="0" indent="0" algn="just">
              <a:buNone/>
            </a:pPr>
            <a:r>
              <a:rPr lang="it-IT" b="1" u="sng" dirty="0"/>
              <a:t>Caso concreto</a:t>
            </a:r>
            <a:r>
              <a:rPr lang="it-IT" dirty="0"/>
              <a:t>: manufatti </a:t>
            </a:r>
            <a:r>
              <a:rPr lang="it-IT" dirty="0" err="1"/>
              <a:t>realizzatti</a:t>
            </a:r>
            <a:r>
              <a:rPr lang="it-IT" dirty="0"/>
              <a:t> senza </a:t>
            </a:r>
            <a:r>
              <a:rPr lang="it-IT" dirty="0" err="1"/>
              <a:t>PdC</a:t>
            </a:r>
            <a:r>
              <a:rPr lang="it-IT" dirty="0"/>
              <a:t>.</a:t>
            </a:r>
          </a:p>
          <a:p>
            <a:endParaRPr lang="it-IT" dirty="0"/>
          </a:p>
        </p:txBody>
      </p:sp>
    </p:spTree>
    <p:extLst>
      <p:ext uri="{BB962C8B-B14F-4D97-AF65-F5344CB8AC3E}">
        <p14:creationId xmlns:p14="http://schemas.microsoft.com/office/powerpoint/2010/main" val="22080250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effectLst>
                  <a:outerShdw blurRad="38100" dist="38100" dir="2700000" algn="tl">
                    <a:srgbClr val="000000">
                      <a:alpha val="43137"/>
                    </a:srgbClr>
                  </a:outerShdw>
                </a:effectLst>
              </a:rPr>
              <a:t>QUALE DEVE ESSERE LO STATO DEI LAVORI?</a:t>
            </a:r>
          </a:p>
        </p:txBody>
      </p:sp>
      <p:sp>
        <p:nvSpPr>
          <p:cNvPr id="3" name="Segnaposto contenuto 2"/>
          <p:cNvSpPr>
            <a:spLocks noGrp="1"/>
          </p:cNvSpPr>
          <p:nvPr>
            <p:ph idx="1"/>
          </p:nvPr>
        </p:nvSpPr>
        <p:spPr>
          <a:xfrm>
            <a:off x="1451579" y="2015732"/>
            <a:ext cx="9603275" cy="4033376"/>
          </a:xfrm>
        </p:spPr>
        <p:txBody>
          <a:bodyPr>
            <a:normAutofit fontScale="92500"/>
          </a:bodyPr>
          <a:lstStyle/>
          <a:p>
            <a:pPr marL="0" indent="0" algn="just">
              <a:buNone/>
            </a:pPr>
            <a:r>
              <a:rPr lang="it-IT" i="1" dirty="0"/>
              <a:t>«Dal testo della norma in questione si evince chiaramente che la misura della </a:t>
            </a:r>
            <a:r>
              <a:rPr lang="it-IT" b="1" i="1" dirty="0"/>
              <a:t>demolizione</a:t>
            </a:r>
            <a:r>
              <a:rPr lang="it-IT" i="1" dirty="0"/>
              <a:t> per la realizzazione senza titolo di nuove opere in zone vincolate è applicabile sia che </a:t>
            </a:r>
            <a:r>
              <a:rPr lang="it-IT" b="1" i="1" dirty="0"/>
              <a:t>venga accertato l'inizio, sia nel caso di avvenuta completa esecuzione di interventi abusivi</a:t>
            </a:r>
            <a:r>
              <a:rPr lang="it-IT" i="1" dirty="0"/>
              <a:t> In particolare, la corretta interpretazione dell'art. 27 del D.P.R. n. 380/2001 - la cui formulazione differisce, tra l'altro, dal precedente art. 4 della L. n. 47/1985 anche nel riferimento espresso all'accertamento dell'esecuzione (e non più soltanto dell'"inizio") delle opere - conduce a ritenere innanzi tutto che l'</a:t>
            </a:r>
            <a:r>
              <a:rPr lang="it-IT" b="1" i="1" dirty="0"/>
              <a:t>inizio</a:t>
            </a:r>
            <a:r>
              <a:rPr lang="it-IT" i="1" dirty="0"/>
              <a:t> dell'esecuzione dell'opera abusiva costituisca la </a:t>
            </a:r>
            <a:r>
              <a:rPr lang="it-IT" b="1" i="1" dirty="0"/>
              <a:t>condizione minima per l'adozione del provvedimento di demolizione</a:t>
            </a:r>
            <a:r>
              <a:rPr lang="it-IT" i="1" dirty="0"/>
              <a:t>, ma né la lettera né lo scopo della norma legittimano a ritenere che l'adozione di tale provvedimento sia preclusa nel caso in cui l'opera sia ultimata (T.A.R. Lazio Sez. I quater Sent., 16-04-2008, n. 3259; in termini Cons. Stato, Sez. IV Sent., 10-08-2007, n. 4396, T.A.R. Napoli Sez. VI, 30-01-2007, n. 766)</a:t>
            </a:r>
            <a:r>
              <a:rPr lang="it-IT" dirty="0"/>
              <a:t>» (T.A.R. Campania, Napoli, sez. IV, 25.09.2014, n. 5033).</a:t>
            </a:r>
          </a:p>
          <a:p>
            <a:pPr marL="0" indent="0">
              <a:buNone/>
            </a:pPr>
            <a:endParaRPr lang="it-IT" dirty="0"/>
          </a:p>
        </p:txBody>
      </p:sp>
    </p:spTree>
    <p:extLst>
      <p:ext uri="{BB962C8B-B14F-4D97-AF65-F5344CB8AC3E}">
        <p14:creationId xmlns:p14="http://schemas.microsoft.com/office/powerpoint/2010/main" val="19442749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effectLst>
                  <a:outerShdw blurRad="38100" dist="38100" dir="2700000" algn="tl">
                    <a:srgbClr val="000000">
                      <a:alpha val="43137"/>
                    </a:srgbClr>
                  </a:outerShdw>
                </a:effectLst>
              </a:rPr>
              <a:t>È Indispensabile LA PREVIA COMUNICAZIONE ALLA Soprintendenza?</a:t>
            </a:r>
          </a:p>
        </p:txBody>
      </p:sp>
      <p:sp>
        <p:nvSpPr>
          <p:cNvPr id="3" name="Segnaposto contenuto 2"/>
          <p:cNvSpPr>
            <a:spLocks noGrp="1"/>
          </p:cNvSpPr>
          <p:nvPr>
            <p:ph idx="1"/>
          </p:nvPr>
        </p:nvSpPr>
        <p:spPr>
          <a:xfrm>
            <a:off x="1451579" y="2015732"/>
            <a:ext cx="9603275" cy="3892699"/>
          </a:xfrm>
        </p:spPr>
        <p:txBody>
          <a:bodyPr>
            <a:normAutofit fontScale="92500"/>
          </a:bodyPr>
          <a:lstStyle/>
          <a:p>
            <a:pPr marL="0" indent="0" algn="just">
              <a:buNone/>
            </a:pPr>
            <a:r>
              <a:rPr lang="it-IT" dirty="0"/>
              <a:t>Secondo la giurisprudenza NO.</a:t>
            </a:r>
          </a:p>
          <a:p>
            <a:pPr marL="0" indent="0" algn="just">
              <a:buNone/>
            </a:pPr>
            <a:r>
              <a:rPr lang="it-IT" dirty="0"/>
              <a:t>«</a:t>
            </a:r>
            <a:r>
              <a:rPr lang="it-IT" i="1" dirty="0"/>
              <a:t>Il quarto motivo, con il quale la parte ricorrente lamenta la violazione dell’art. 27 del DPR 6 giugno 2001, n. 380, per l’omessa </a:t>
            </a:r>
            <a:r>
              <a:rPr lang="it-IT" b="1" i="1" dirty="0"/>
              <a:t>comunicazione</a:t>
            </a:r>
            <a:r>
              <a:rPr lang="it-IT" i="1" dirty="0"/>
              <a:t> alle amministrazioni competenti che sono abilitate eventualmente ad intervenire ai fini della demolizione, è infondato. Infatti tale comunicazione è funzionale esclusivamente alle Amministrazioni interessate alla tutela dei luoghi di tutela paesaggistica, dato che dalla sua effettuazione </a:t>
            </a:r>
            <a:r>
              <a:rPr lang="it-IT" b="1" i="1" dirty="0"/>
              <a:t>deriva solo la possibilità di un intervento di queste amministrazioni ai fini demolitori</a:t>
            </a:r>
            <a:r>
              <a:rPr lang="it-IT" i="1" dirty="0"/>
              <a:t>, e pertanto la sua omissione deve ritenersi ininfluente rispetto alla legittimità dell'ordinanza di demolizione degli abusi edilizi (cfr. Tar Campania, Napoli, Sez. III, 10 maggio 2010, n. 3418; Tar Campania Napoli, Sez. VI, 11 dicembre 2009, n. 8694</a:t>
            </a:r>
            <a:r>
              <a:rPr lang="it-IT" dirty="0"/>
              <a:t>» (T.A.R. Veneto, sez. II, 22.06.2015, n. 693; T.A.R. Basilicata, Potenza, sez. I, 13.02.2016, n. 109).</a:t>
            </a:r>
          </a:p>
        </p:txBody>
      </p:sp>
    </p:spTree>
    <p:extLst>
      <p:ext uri="{BB962C8B-B14F-4D97-AF65-F5344CB8AC3E}">
        <p14:creationId xmlns:p14="http://schemas.microsoft.com/office/powerpoint/2010/main" val="19656135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effectLst>
                  <a:outerShdw blurRad="38100" dist="38100" dir="2700000" algn="tl">
                    <a:srgbClr val="000000">
                      <a:alpha val="43137"/>
                    </a:srgbClr>
                  </a:outerShdw>
                </a:effectLst>
              </a:rPr>
              <a:t>Art. 27, C. 2, III PERIODO, D.P.R. 380/2001</a:t>
            </a:r>
          </a:p>
        </p:txBody>
      </p:sp>
      <p:sp>
        <p:nvSpPr>
          <p:cNvPr id="3" name="Segnaposto contenuto 2"/>
          <p:cNvSpPr>
            <a:spLocks noGrp="1"/>
          </p:cNvSpPr>
          <p:nvPr>
            <p:ph idx="1"/>
          </p:nvPr>
        </p:nvSpPr>
        <p:spPr/>
        <p:txBody>
          <a:bodyPr>
            <a:normAutofit fontScale="92500" lnSpcReduction="20000"/>
          </a:bodyPr>
          <a:lstStyle/>
          <a:p>
            <a:pPr marL="0" indent="0" algn="just">
              <a:buNone/>
            </a:pPr>
            <a:r>
              <a:rPr lang="it-IT" i="1" dirty="0"/>
              <a:t>«</a:t>
            </a:r>
            <a:r>
              <a:rPr lang="it-IT" b="1" i="1" dirty="0"/>
              <a:t>Per le opere abusivamente realizzate su immobili dichiarati monumento nazionale con provvedimenti aventi forza di legge o dichiarati di interesse particolarmente importante ai sensi degli articoli 6 e 7 del decreto legislativo 29 ottobre 1999, n. 490 </a:t>
            </a:r>
            <a:r>
              <a:rPr lang="it-IT" dirty="0"/>
              <a:t>(ora articoli 13 e 14 del d.lgs. n. 42 del 2004 - </a:t>
            </a:r>
            <a:r>
              <a:rPr lang="it-IT" dirty="0" err="1"/>
              <a:t>n.d.r.</a:t>
            </a:r>
            <a:r>
              <a:rPr lang="it-IT" dirty="0"/>
              <a:t>) </a:t>
            </a:r>
            <a:r>
              <a:rPr lang="it-IT" b="1" i="1" dirty="0"/>
              <a:t>o su beni di interesse archeologico, nonché per le opere abusivamente realizzate su </a:t>
            </a:r>
            <a:r>
              <a:rPr lang="it-IT" b="1" i="1" dirty="0">
                <a:solidFill>
                  <a:srgbClr val="C00000"/>
                </a:solidFill>
              </a:rPr>
              <a:t>IMMOBILI SOGGETTI A VINCOLO </a:t>
            </a:r>
            <a:r>
              <a:rPr lang="it-IT" b="1" i="1" dirty="0"/>
              <a:t>o di inedificabilità assoluta </a:t>
            </a:r>
            <a:r>
              <a:rPr lang="it-IT" sz="2200" b="1" i="1" dirty="0"/>
              <a:t>in applicazione delle disposizioni del Titolo II del decreto legislativo 29 ottobre 1999, n. 490 </a:t>
            </a:r>
            <a:r>
              <a:rPr lang="it-IT" dirty="0"/>
              <a:t>(ora Parte terza del d.lgs. n. 42 del 2004 - </a:t>
            </a:r>
            <a:r>
              <a:rPr lang="it-IT" dirty="0" err="1"/>
              <a:t>n.d.r.</a:t>
            </a:r>
            <a:r>
              <a:rPr lang="it-IT" dirty="0"/>
              <a:t>)</a:t>
            </a:r>
            <a:r>
              <a:rPr lang="it-IT" i="1" dirty="0"/>
              <a:t>, </a:t>
            </a:r>
            <a:r>
              <a:rPr lang="it-IT" b="1" i="1" dirty="0"/>
              <a:t>il </a:t>
            </a:r>
            <a:r>
              <a:rPr lang="it-IT" b="1" i="1" dirty="0">
                <a:solidFill>
                  <a:srgbClr val="C00000"/>
                </a:solidFill>
              </a:rPr>
              <a:t>SOPRINTENDENTE</a:t>
            </a:r>
            <a:r>
              <a:rPr lang="it-IT" b="1" i="1" dirty="0"/>
              <a:t>, </a:t>
            </a:r>
            <a:r>
              <a:rPr lang="it-IT" b="1" i="1" dirty="0">
                <a:solidFill>
                  <a:schemeClr val="accent1"/>
                </a:solidFill>
              </a:rPr>
              <a:t>SU RICHIESTA </a:t>
            </a:r>
            <a:r>
              <a:rPr lang="it-IT" b="1" i="1" dirty="0"/>
              <a:t>della regione, del comune o delle altre autorità preposte alla tutela, ovvero decorso il termine di 180 giorni dall'accertamento dell'illecito, </a:t>
            </a:r>
            <a:r>
              <a:rPr lang="it-IT" b="1" i="1" dirty="0">
                <a:solidFill>
                  <a:srgbClr val="C00000"/>
                </a:solidFill>
              </a:rPr>
              <a:t>PROCEDE</a:t>
            </a:r>
            <a:r>
              <a:rPr lang="it-IT" b="1" i="1" dirty="0"/>
              <a:t> alla demolizione</a:t>
            </a:r>
            <a:r>
              <a:rPr lang="it-IT" i="1" dirty="0"/>
              <a:t>, anche avvalendosi delle modalità operative di cui ai commi 55 e 56 dell'articolo 2 della legge 23 dicembre 1996, n. 662».</a:t>
            </a:r>
            <a:endParaRPr lang="it-IT" dirty="0"/>
          </a:p>
        </p:txBody>
      </p:sp>
    </p:spTree>
    <p:extLst>
      <p:ext uri="{BB962C8B-B14F-4D97-AF65-F5344CB8AC3E}">
        <p14:creationId xmlns:p14="http://schemas.microsoft.com/office/powerpoint/2010/main" val="40466111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I. COSA DICE LA GIURISPRUDENZA?</a:t>
            </a:r>
            <a:endParaRPr lang="it-IT" dirty="0"/>
          </a:p>
        </p:txBody>
      </p:sp>
      <p:sp>
        <p:nvSpPr>
          <p:cNvPr id="3" name="Segnaposto contenuto 2"/>
          <p:cNvSpPr>
            <a:spLocks noGrp="1"/>
          </p:cNvSpPr>
          <p:nvPr>
            <p:ph idx="1"/>
          </p:nvPr>
        </p:nvSpPr>
        <p:spPr/>
        <p:txBody>
          <a:bodyPr>
            <a:normAutofit fontScale="92500"/>
          </a:bodyPr>
          <a:lstStyle/>
          <a:p>
            <a:pPr algn="just"/>
            <a:r>
              <a:rPr lang="it-IT" dirty="0"/>
              <a:t>Se si è in presenza di un’opera di interesse culturale o di bene archeologico, o che ricade in un’area di inedificabilità assoluta, ovvero di un vincolo che grava su un singolo bene, la competenza ad emettere l’ordine demolitorio spetta alla Soprintendenza e non al Comune.</a:t>
            </a:r>
          </a:p>
          <a:p>
            <a:pPr marL="0" indent="0" algn="just">
              <a:buNone/>
            </a:pPr>
            <a:r>
              <a:rPr lang="it-IT" dirty="0"/>
              <a:t>«</a:t>
            </a:r>
            <a:r>
              <a:rPr lang="it-IT" i="1" dirty="0"/>
              <a:t>La particolare competenza del Soprintendente, infatti, riguarda alterazioni di immobili sottoposti a vincoli individui e non gli abusi commessi in “aree” sottoposte a vincoli, com’è nel caso di specie; di questi ultimi si occupano, infatti, i primi due periodi, già citati, dell’art. 27 D.P.R. 380/2001</a:t>
            </a:r>
            <a:r>
              <a:rPr lang="it-IT" dirty="0"/>
              <a:t>» (T.A.R. Campania, Napoli, sez. VI, 01.08.2013, n. 4037).</a:t>
            </a:r>
          </a:p>
          <a:p>
            <a:pPr marL="0" indent="0" algn="just">
              <a:buNone/>
            </a:pPr>
            <a:r>
              <a:rPr lang="it-IT" b="1" u="sng" dirty="0"/>
              <a:t>Caso concreto</a:t>
            </a:r>
            <a:r>
              <a:rPr lang="it-IT" dirty="0"/>
              <a:t>: corpo di fabbrica della superficie di 3,95 m x 4,20 m con altezza di 3,30 m.</a:t>
            </a:r>
          </a:p>
        </p:txBody>
      </p:sp>
    </p:spTree>
    <p:extLst>
      <p:ext uri="{BB962C8B-B14F-4D97-AF65-F5344CB8AC3E}">
        <p14:creationId xmlns:p14="http://schemas.microsoft.com/office/powerpoint/2010/main" val="1240886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L’ORGINE DELLA TUTELA DEL PAESAGGIO </a:t>
            </a:r>
          </a:p>
        </p:txBody>
      </p:sp>
      <p:sp>
        <p:nvSpPr>
          <p:cNvPr id="3" name="Segnaposto contenuto 2"/>
          <p:cNvSpPr>
            <a:spLocks noGrp="1"/>
          </p:cNvSpPr>
          <p:nvPr>
            <p:ph idx="1"/>
          </p:nvPr>
        </p:nvSpPr>
        <p:spPr/>
        <p:txBody>
          <a:bodyPr>
            <a:normAutofit fontScale="92500" lnSpcReduction="10000"/>
          </a:bodyPr>
          <a:lstStyle/>
          <a:p>
            <a:pPr algn="just"/>
            <a:r>
              <a:rPr lang="it-IT" dirty="0"/>
              <a:t>Benedetto Croce, Ministro della Pubblica Istruzione: </a:t>
            </a:r>
            <a:r>
              <a:rPr lang="it-IT" i="1" dirty="0"/>
              <a:t>«… il paesaggio altro non è che la rappresentazione materiale e visibile della </a:t>
            </a:r>
            <a:r>
              <a:rPr lang="it-IT" b="1" i="1" dirty="0"/>
              <a:t>Patria </a:t>
            </a:r>
            <a:r>
              <a:rPr lang="it-IT" i="1" dirty="0"/>
              <a:t>... </a:t>
            </a:r>
            <a:r>
              <a:rPr lang="it-IT" dirty="0"/>
              <a:t>» (così la relazione di accompagnamento al primo disegno di legge in materia di paesaggio del 1920).</a:t>
            </a:r>
          </a:p>
          <a:p>
            <a:pPr algn="just"/>
            <a:r>
              <a:rPr lang="it-IT" dirty="0"/>
              <a:t>Art. 9 Cost.: «</a:t>
            </a:r>
            <a:r>
              <a:rPr lang="it-IT" i="1" dirty="0"/>
              <a:t>La Repubblica … tutela il paesaggio e il patrimonio storico e artistico della </a:t>
            </a:r>
            <a:r>
              <a:rPr lang="it-IT" b="1" i="1" dirty="0"/>
              <a:t>Nazione</a:t>
            </a:r>
            <a:r>
              <a:rPr lang="it-IT" dirty="0"/>
              <a:t>».</a:t>
            </a:r>
          </a:p>
          <a:p>
            <a:pPr algn="just"/>
            <a:r>
              <a:rPr lang="it-IT" dirty="0"/>
              <a:t>Art. 117, c. 2, lett. s) Cost: legislazione statale esclusiva sulla «</a:t>
            </a:r>
            <a:r>
              <a:rPr lang="it-IT" i="1" dirty="0"/>
              <a:t>tutela dell’ambiente, dell’ecosistema e dei beni culturali</a:t>
            </a:r>
            <a:r>
              <a:rPr lang="it-IT" dirty="0"/>
              <a:t>».</a:t>
            </a:r>
          </a:p>
          <a:p>
            <a:pPr algn="just"/>
            <a:r>
              <a:rPr lang="it-IT" dirty="0"/>
              <a:t>Art. 117, c. 3, Cost: legislazione concorrente Stato-Regioni sulla «</a:t>
            </a:r>
            <a:r>
              <a:rPr lang="it-IT" i="1" dirty="0"/>
              <a:t>valorizzazione dei beni culturali e ambientali e promozione e organizzazione di attività culturali</a:t>
            </a:r>
            <a:r>
              <a:rPr lang="it-IT" dirty="0"/>
              <a:t>».</a:t>
            </a:r>
          </a:p>
          <a:p>
            <a:endParaRPr lang="it-IT" dirty="0"/>
          </a:p>
          <a:p>
            <a:endParaRPr lang="it-IT" dirty="0"/>
          </a:p>
        </p:txBody>
      </p:sp>
    </p:spTree>
    <p:extLst>
      <p:ext uri="{BB962C8B-B14F-4D97-AF65-F5344CB8AC3E}">
        <p14:creationId xmlns:p14="http://schemas.microsoft.com/office/powerpoint/2010/main" val="26644870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15562" y="712177"/>
            <a:ext cx="9662746" cy="978511"/>
          </a:xfrm>
        </p:spPr>
        <p:txBody>
          <a:bodyPr>
            <a:normAutofit/>
          </a:bodyPr>
          <a:lstStyle/>
          <a:p>
            <a:pPr algn="ctr"/>
            <a:r>
              <a:rPr lang="it-IT" dirty="0">
                <a:effectLst>
                  <a:outerShdw blurRad="38100" dist="38100" dir="2700000" algn="tl">
                    <a:srgbClr val="000000">
                      <a:alpha val="43137"/>
                    </a:srgbClr>
                  </a:outerShdw>
                </a:effectLst>
              </a:rPr>
              <a:t>II. COSA DICE LA GIURISPRUDENZA?</a:t>
            </a:r>
          </a:p>
        </p:txBody>
      </p:sp>
      <p:sp>
        <p:nvSpPr>
          <p:cNvPr id="3" name="Segnaposto contenuto 2"/>
          <p:cNvSpPr>
            <a:spLocks noGrp="1"/>
          </p:cNvSpPr>
          <p:nvPr>
            <p:ph idx="1"/>
          </p:nvPr>
        </p:nvSpPr>
        <p:spPr>
          <a:xfrm>
            <a:off x="1415562" y="1890347"/>
            <a:ext cx="9662746" cy="4492868"/>
          </a:xfrm>
        </p:spPr>
        <p:txBody>
          <a:bodyPr>
            <a:normAutofit fontScale="70000" lnSpcReduction="20000"/>
          </a:bodyPr>
          <a:lstStyle/>
          <a:p>
            <a:pPr marL="0" indent="0" algn="just">
              <a:buNone/>
            </a:pPr>
            <a:r>
              <a:rPr lang="it-IT" sz="3200" dirty="0"/>
              <a:t>«</a:t>
            </a:r>
            <a:r>
              <a:rPr lang="it-IT" sz="3200" i="1" dirty="0"/>
              <a:t>Pertanto per gli immobili sottoposti a vincolo, come nella specie, la sanzione demolitoria ben può essere irrogata dal Comune, che deve limitarsi a dare avviso alla Soprintendenza, </a:t>
            </a:r>
            <a:r>
              <a:rPr lang="it-IT" sz="3200" i="1" dirty="0">
                <a:solidFill>
                  <a:schemeClr val="accent1"/>
                </a:solidFill>
              </a:rPr>
              <a:t>fermo restando che la Soprintendenza dovrà procedere alla fase esecutiva della demolizione </a:t>
            </a:r>
            <a:r>
              <a:rPr lang="it-IT" sz="3200" i="1" dirty="0"/>
              <a:t>– senza che con ciò sia esclusa la competenza provvedimentale del Comune - ai sensi dell’ultima parte dell’art. 27 comma 2, come aggiunta dall'articolo 32, commi 44, 45 e 46, legge n. 326 del 2003, come palesato dal riferimento al termine “</a:t>
            </a:r>
            <a:r>
              <a:rPr lang="it-IT" sz="3200" i="1" dirty="0">
                <a:solidFill>
                  <a:srgbClr val="C00000"/>
                </a:solidFill>
              </a:rPr>
              <a:t>procedere</a:t>
            </a:r>
            <a:r>
              <a:rPr lang="it-IT" sz="3200" i="1" dirty="0"/>
              <a:t>” anziché a quello di “</a:t>
            </a:r>
            <a:r>
              <a:rPr lang="it-IT" sz="3200" i="1" dirty="0">
                <a:solidFill>
                  <a:srgbClr val="C00000"/>
                </a:solidFill>
              </a:rPr>
              <a:t>provvedere</a:t>
            </a:r>
            <a:r>
              <a:rPr lang="it-IT" sz="3200" i="1" dirty="0"/>
              <a:t>” di cui all’art. 27, comma 2, prima parte, ed al riferimento alle modalità operative di cui alla legge n. 662 del 1996, riferimento che non può che investire la </a:t>
            </a:r>
            <a:r>
              <a:rPr lang="it-IT" sz="3200" i="1" dirty="0">
                <a:solidFill>
                  <a:schemeClr val="accent1"/>
                </a:solidFill>
              </a:rPr>
              <a:t>fase esecutiva della demolizione anziché quella provvedimentale, che rimane di competenza del Comune, pur potendo cumularsi con quella della Soprintendenza</a:t>
            </a:r>
            <a:r>
              <a:rPr lang="it-IT" sz="3200" dirty="0"/>
              <a:t>» </a:t>
            </a:r>
            <a:r>
              <a:rPr lang="it-IT" sz="3100" dirty="0"/>
              <a:t>(T.A.R. Campania, Napoli, sez. iv, 23.01.2013, n. 481).</a:t>
            </a:r>
          </a:p>
          <a:p>
            <a:pPr marL="0" indent="0" algn="just">
              <a:buNone/>
            </a:pPr>
            <a:r>
              <a:rPr lang="it-IT" sz="3100" b="1" u="sng" dirty="0"/>
              <a:t>Caso concreto</a:t>
            </a:r>
            <a:r>
              <a:rPr lang="it-IT" sz="3100" dirty="0"/>
              <a:t>: alcuni manufatti in muratura.</a:t>
            </a:r>
          </a:p>
          <a:p>
            <a:endParaRPr lang="it-IT" dirty="0"/>
          </a:p>
        </p:txBody>
      </p:sp>
    </p:spTree>
    <p:extLst>
      <p:ext uri="{BB962C8B-B14F-4D97-AF65-F5344CB8AC3E}">
        <p14:creationId xmlns:p14="http://schemas.microsoft.com/office/powerpoint/2010/main" val="29668176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COSA DICE IL </a:t>
            </a:r>
            <a:r>
              <a:rPr lang="it-IT" dirty="0" err="1">
                <a:effectLst>
                  <a:outerShdw blurRad="38100" dist="38100" dir="2700000" algn="tl">
                    <a:srgbClr val="000000">
                      <a:alpha val="43137"/>
                    </a:srgbClr>
                  </a:outerShdw>
                </a:effectLst>
              </a:rPr>
              <a:t>mibact</a:t>
            </a:r>
            <a:r>
              <a:rPr lang="it-IT" dirty="0">
                <a:effectLst>
                  <a:outerShdw blurRad="38100" dist="38100" dir="2700000" algn="tl">
                    <a:srgbClr val="000000">
                      <a:alpha val="43137"/>
                    </a:srgbClr>
                  </a:outerShdw>
                </a:effectLst>
              </a:rPr>
              <a:t>?</a:t>
            </a:r>
          </a:p>
        </p:txBody>
      </p:sp>
      <p:sp>
        <p:nvSpPr>
          <p:cNvPr id="3" name="Segnaposto contenuto 2"/>
          <p:cNvSpPr>
            <a:spLocks noGrp="1"/>
          </p:cNvSpPr>
          <p:nvPr>
            <p:ph idx="1"/>
          </p:nvPr>
        </p:nvSpPr>
        <p:spPr>
          <a:xfrm>
            <a:off x="1451579" y="2015732"/>
            <a:ext cx="9603275" cy="4147676"/>
          </a:xfrm>
        </p:spPr>
        <p:txBody>
          <a:bodyPr>
            <a:normAutofit/>
          </a:bodyPr>
          <a:lstStyle/>
          <a:p>
            <a:pPr marL="0" indent="0" algn="just">
              <a:buNone/>
            </a:pPr>
            <a:r>
              <a:rPr lang="it-IT" dirty="0"/>
              <a:t>«</a:t>
            </a:r>
            <a:r>
              <a:rPr lang="it-IT" i="1" dirty="0"/>
              <a:t>Stante la responsabilità condivisa degli enti territoriali nel caso di opere abusive realizzate su aree paesaggisticamente vincolate, come nel caso in argomento, la sanzione demolitoria ben può essere irrogata dal Comune, dandone notizia alla Soprintendenza, fermo restando che la Soprintendenza potrà procedere alla fase esecutiva della demolizione – senza che con ciò sia esclusa la competenza provvedimentale del Comune – come peraltro appalesato dall’espresso richiamo nell’art. 27 citato alle modalità operative (anche avvalendosi delle modalità operative di cui ai commi 55 e 56 dell’articolo 2 della legge 23 dicembre 1996, n. 662), richiamo che non può che riferissi alla fase esecutiva della demolizione, anziché a quella provvedimentale, di competenza del Comune (che pure può astrattamente cumularsi con quella della Soprintendenza)</a:t>
            </a:r>
            <a:r>
              <a:rPr lang="it-IT" dirty="0"/>
              <a:t>» (Parere del 23.09.2015 n. 22200).</a:t>
            </a:r>
          </a:p>
        </p:txBody>
      </p:sp>
    </p:spTree>
    <p:extLst>
      <p:ext uri="{BB962C8B-B14F-4D97-AF65-F5344CB8AC3E}">
        <p14:creationId xmlns:p14="http://schemas.microsoft.com/office/powerpoint/2010/main" val="19137777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Art. 167, c. 3 del d. lgs. 42/2004</a:t>
            </a:r>
          </a:p>
        </p:txBody>
      </p:sp>
      <p:sp>
        <p:nvSpPr>
          <p:cNvPr id="3" name="Segnaposto contenuto 2"/>
          <p:cNvSpPr>
            <a:spLocks noGrp="1"/>
          </p:cNvSpPr>
          <p:nvPr>
            <p:ph idx="1"/>
          </p:nvPr>
        </p:nvSpPr>
        <p:spPr/>
        <p:txBody>
          <a:bodyPr/>
          <a:lstStyle/>
          <a:p>
            <a:pPr marL="0" indent="0" algn="just">
              <a:buNone/>
            </a:pPr>
            <a:r>
              <a:rPr lang="it-IT" dirty="0"/>
              <a:t>«</a:t>
            </a:r>
            <a:r>
              <a:rPr lang="it-IT" b="1" i="1" dirty="0"/>
              <a:t>In caso di inottemperanza </a:t>
            </a:r>
            <a:r>
              <a:rPr lang="it-IT" dirty="0"/>
              <a:t>(</a:t>
            </a:r>
            <a:r>
              <a:rPr lang="it-IT" dirty="0" err="1"/>
              <a:t>n.d.r.</a:t>
            </a:r>
            <a:r>
              <a:rPr lang="it-IT" dirty="0"/>
              <a:t> all’ordine di rimessione in pristino)</a:t>
            </a:r>
            <a:r>
              <a:rPr lang="it-IT" b="1" i="1" dirty="0"/>
              <a:t>, l'autorità amministrativa preposta alla tutela paesaggistica provvede d'ufficio per mezzo del prefetto</a:t>
            </a:r>
            <a:r>
              <a:rPr lang="it-IT" i="1" dirty="0"/>
              <a:t> e rende esecutoria la nota delle spese. Laddove l'autorità amministrativa preposta alla tutela paesaggistica non provveda d'ufficio, il direttore regionale competente, su richiesta della medesima autorità amministrativa ovvero, decorsi centottanta giorni dall'accertamento dell'illecito, previa diffida alla suddetta autorità competente a provvedervi nei successivi trenta giorni, procede alla demolizione avvalendosi dell'apposito servizio tecnico-operativo del Ministero, ovvero delle modalità previste dall'articolo 41 del </a:t>
            </a:r>
            <a:r>
              <a:rPr lang="it-IT" i="1" dirty="0" err="1"/>
              <a:t>d.P.R.</a:t>
            </a:r>
            <a:r>
              <a:rPr lang="it-IT" i="1" dirty="0"/>
              <a:t> 6 giugno 2001, n. 380, a seguito di apposita convenzione che può essere stipulata d'intesa tra il Ministero e il Ministero della difesa</a:t>
            </a:r>
            <a:r>
              <a:rPr lang="it-IT" dirty="0"/>
              <a:t>».</a:t>
            </a:r>
          </a:p>
        </p:txBody>
      </p:sp>
    </p:spTree>
    <p:extLst>
      <p:ext uri="{BB962C8B-B14F-4D97-AF65-F5344CB8AC3E}">
        <p14:creationId xmlns:p14="http://schemas.microsoft.com/office/powerpoint/2010/main" val="9721545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effectLst>
                  <a:outerShdw blurRad="38100" dist="38100" dir="2700000" algn="tl">
                    <a:srgbClr val="000000">
                      <a:alpha val="43137"/>
                    </a:srgbClr>
                  </a:outerShdw>
                </a:effectLst>
              </a:rPr>
              <a:t>CHI DEVE ORDINARE LA RIMOZIONE DI UN ABUSO IN ZONA VINCOLATA?</a:t>
            </a:r>
          </a:p>
        </p:txBody>
      </p:sp>
      <p:sp>
        <p:nvSpPr>
          <p:cNvPr id="3" name="Segnaposto contenuto 2"/>
          <p:cNvSpPr>
            <a:spLocks noGrp="1"/>
          </p:cNvSpPr>
          <p:nvPr>
            <p:ph idx="1"/>
          </p:nvPr>
        </p:nvSpPr>
        <p:spPr/>
        <p:txBody>
          <a:bodyPr>
            <a:normAutofit fontScale="92500" lnSpcReduction="20000"/>
          </a:bodyPr>
          <a:lstStyle/>
          <a:p>
            <a:pPr algn="just"/>
            <a:r>
              <a:rPr lang="it-IT" dirty="0"/>
              <a:t>Vi è una competenza concorrente (</a:t>
            </a:r>
            <a:r>
              <a:rPr lang="it-IT" i="1" dirty="0" err="1"/>
              <a:t>rectius</a:t>
            </a:r>
            <a:r>
              <a:rPr lang="it-IT" dirty="0"/>
              <a:t>: alternativa) tra il Comune e la Soprintendenza: ambedue gli enti possono </a:t>
            </a:r>
            <a:r>
              <a:rPr lang="it-IT" dirty="0">
                <a:solidFill>
                  <a:srgbClr val="C00000"/>
                </a:solidFill>
              </a:rPr>
              <a:t>PROVVEDERE</a:t>
            </a:r>
            <a:r>
              <a:rPr lang="it-IT" dirty="0"/>
              <a:t> alla demolizione, ovvero disporre la demolizione e la rimessione in pristino se l’immobile ricade in un’area soggetta a vincolo paesaggistico-ambientale (T.A.R. Lazio, Latina, sez. I, 16.03.2015, n. 252; T.A.R. Campania, Napoli,, sez. VI, 25.09.2014, n. 5033).</a:t>
            </a:r>
          </a:p>
          <a:p>
            <a:pPr algn="just"/>
            <a:r>
              <a:rPr lang="it-IT" dirty="0"/>
              <a:t>Per i beni archeologici e/o di particolare interesse culturale e/o per vincoli specifici o per le aree di inedificabilità assoluta, invece, vi è una competenza esclusiva della Soprintendenza nell’ordinare la demolizione.</a:t>
            </a:r>
          </a:p>
          <a:p>
            <a:pPr algn="just"/>
            <a:r>
              <a:rPr lang="it-IT" dirty="0"/>
              <a:t>Vi è una competenza esclusiva della Soprintendenza anche nella fase esecutiva: soltanto questo ente può </a:t>
            </a:r>
            <a:r>
              <a:rPr lang="it-IT" dirty="0">
                <a:solidFill>
                  <a:srgbClr val="C00000"/>
                </a:solidFill>
              </a:rPr>
              <a:t>PROCEDERE</a:t>
            </a:r>
            <a:r>
              <a:rPr lang="it-IT" dirty="0"/>
              <a:t> con la demolizione, eventualmente tramite il Prefetto.</a:t>
            </a:r>
          </a:p>
          <a:p>
            <a:pPr marL="0" indent="0">
              <a:buNone/>
            </a:pPr>
            <a:endParaRPr lang="it-IT" dirty="0"/>
          </a:p>
        </p:txBody>
      </p:sp>
    </p:spTree>
    <p:extLst>
      <p:ext uri="{BB962C8B-B14F-4D97-AF65-F5344CB8AC3E}">
        <p14:creationId xmlns:p14="http://schemas.microsoft.com/office/powerpoint/2010/main" val="38102076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ART. 27, C. 3 DEL D.P.R. 380/2001</a:t>
            </a:r>
          </a:p>
        </p:txBody>
      </p:sp>
      <p:sp>
        <p:nvSpPr>
          <p:cNvPr id="3" name="Segnaposto contenuto 2"/>
          <p:cNvSpPr>
            <a:spLocks noGrp="1"/>
          </p:cNvSpPr>
          <p:nvPr>
            <p:ph idx="1"/>
          </p:nvPr>
        </p:nvSpPr>
        <p:spPr/>
        <p:txBody>
          <a:bodyPr/>
          <a:lstStyle/>
          <a:p>
            <a:pPr marL="0" indent="0" algn="just">
              <a:buNone/>
            </a:pPr>
            <a:r>
              <a:rPr lang="it-IT" dirty="0"/>
              <a:t>«</a:t>
            </a:r>
            <a:r>
              <a:rPr lang="it-IT" b="1" i="1" dirty="0"/>
              <a:t>Ferma rimanendo l'ipotesi prevista dal precedente comma 2</a:t>
            </a:r>
            <a:r>
              <a:rPr lang="it-IT" i="1" dirty="0"/>
              <a:t>, qualora sia constatata, dai competenti uffici comunali d’ufficio o su denuncia dei cittadini, l</a:t>
            </a:r>
            <a:r>
              <a:rPr lang="it-IT" b="1" i="1" dirty="0"/>
              <a:t>'inosservanza delle norme, prescrizioni e modalità di cui al comma 1</a:t>
            </a:r>
            <a:r>
              <a:rPr lang="it-IT" i="1" dirty="0"/>
              <a:t>, </a:t>
            </a:r>
            <a:r>
              <a:rPr lang="it-IT" b="1" i="1" dirty="0"/>
              <a:t>il dirigente o il responsabile dell’ufficio</a:t>
            </a:r>
            <a:r>
              <a:rPr lang="it-IT" i="1" dirty="0"/>
              <a:t>, ordina </a:t>
            </a:r>
            <a:r>
              <a:rPr lang="it-IT" b="1" i="1" dirty="0"/>
              <a:t>l'immediata sospensione dei lavori</a:t>
            </a:r>
            <a:r>
              <a:rPr lang="it-IT" i="1" dirty="0"/>
              <a:t>, che ha effetto fino all'adozione dei provvedimenti definitivi di cui ai successivi articoli, da adottare e notificare </a:t>
            </a:r>
            <a:r>
              <a:rPr lang="it-IT" b="1" i="1" dirty="0"/>
              <a:t>entro quarantacinque giorni </a:t>
            </a:r>
            <a:r>
              <a:rPr lang="it-IT" i="1" dirty="0"/>
              <a:t>dall'ordine di sospensione dei lavori. Entro i successivi quindici giorni dalla notifica il dirigente o il responsabile dell'ufficio, su ordinanza del sindaco, può procedere al sequestro del cantiere</a:t>
            </a:r>
            <a:r>
              <a:rPr lang="it-IT" dirty="0"/>
              <a:t>».</a:t>
            </a:r>
          </a:p>
          <a:p>
            <a:pPr algn="just"/>
            <a:endParaRPr lang="it-IT" dirty="0"/>
          </a:p>
        </p:txBody>
      </p:sp>
    </p:spTree>
    <p:extLst>
      <p:ext uri="{BB962C8B-B14F-4D97-AF65-F5344CB8AC3E}">
        <p14:creationId xmlns:p14="http://schemas.microsoft.com/office/powerpoint/2010/main" val="22566013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effectLst>
                  <a:outerShdw blurRad="38100" dist="38100" dir="2700000" algn="tl">
                    <a:srgbClr val="000000">
                      <a:alpha val="43137"/>
                    </a:srgbClr>
                  </a:outerShdw>
                </a:effectLst>
              </a:rPr>
              <a:t>Cosa dice la giurisprudenza?</a:t>
            </a:r>
          </a:p>
        </p:txBody>
      </p:sp>
      <p:sp>
        <p:nvSpPr>
          <p:cNvPr id="3" name="Segnaposto contenuto 2"/>
          <p:cNvSpPr>
            <a:spLocks noGrp="1"/>
          </p:cNvSpPr>
          <p:nvPr>
            <p:ph idx="1"/>
          </p:nvPr>
        </p:nvSpPr>
        <p:spPr>
          <a:xfrm>
            <a:off x="1362808" y="1936873"/>
            <a:ext cx="9873762" cy="3039574"/>
          </a:xfrm>
        </p:spPr>
        <p:txBody>
          <a:bodyPr>
            <a:normAutofit/>
          </a:bodyPr>
          <a:lstStyle/>
          <a:p>
            <a:pPr marL="0" indent="0" algn="just">
              <a:buNone/>
            </a:pPr>
            <a:r>
              <a:rPr lang="it-IT" dirty="0"/>
              <a:t>«</a:t>
            </a:r>
            <a:r>
              <a:rPr lang="it-IT" i="1" dirty="0"/>
              <a:t>L’Amministrazione in caso di abusi realizzati in zona vincolata possa optare se adottare un provvedimento di demolizione d’ufficio ai sensi dell’art. 27, comma 2, o disporre (in via cautelare) la sospensione dei lavori ai sensi dell’art. 27, comma 3</a:t>
            </a:r>
            <a:r>
              <a:rPr lang="it-IT" dirty="0"/>
              <a:t>» (T.A.R. Campania, Napoli, sez. VII, 22.02.2012, n. 885)</a:t>
            </a:r>
          </a:p>
        </p:txBody>
      </p:sp>
    </p:spTree>
    <p:extLst>
      <p:ext uri="{BB962C8B-B14F-4D97-AF65-F5344CB8AC3E}">
        <p14:creationId xmlns:p14="http://schemas.microsoft.com/office/powerpoint/2010/main" val="36553334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COSA DICE LA GIURISPRUDENZA?</a:t>
            </a:r>
          </a:p>
        </p:txBody>
      </p:sp>
      <p:sp>
        <p:nvSpPr>
          <p:cNvPr id="3" name="Segnaposto contenuto 2"/>
          <p:cNvSpPr>
            <a:spLocks noGrp="1"/>
          </p:cNvSpPr>
          <p:nvPr>
            <p:ph idx="1"/>
          </p:nvPr>
        </p:nvSpPr>
        <p:spPr>
          <a:xfrm>
            <a:off x="1248508" y="2015732"/>
            <a:ext cx="10014437" cy="3998206"/>
          </a:xfrm>
        </p:spPr>
        <p:txBody>
          <a:bodyPr>
            <a:normAutofit fontScale="92500" lnSpcReduction="20000"/>
          </a:bodyPr>
          <a:lstStyle/>
          <a:p>
            <a:pPr algn="just"/>
            <a:r>
              <a:rPr lang="it-IT" dirty="0"/>
              <a:t>Decorso il termine di 45 giorni, i lavori possono riprendere se il Comune non ha adottato i provvedimenti repressivi doverosi.</a:t>
            </a:r>
          </a:p>
          <a:p>
            <a:pPr marL="0" indent="0" algn="just">
              <a:buNone/>
            </a:pPr>
            <a:r>
              <a:rPr lang="it-IT" dirty="0"/>
              <a:t>«</a:t>
            </a:r>
            <a:r>
              <a:rPr lang="it-IT" i="1" dirty="0"/>
              <a:t>La costante giurisprudenza amministrativa di merito ha sempre interpretato in termini categorici detta disposizione, pervenendo al convincimento per cui (ex </a:t>
            </a:r>
            <a:r>
              <a:rPr lang="it-IT" i="1" dirty="0" err="1"/>
              <a:t>aliis</a:t>
            </a:r>
            <a:r>
              <a:rPr lang="it-IT" i="1" dirty="0"/>
              <a:t>, cfr. T.A.R. Calabria Catanzaro Sez. I, 27-07-2012, n. 840 ) "il potere di sospensione dei lavori edili in corso, attribuito all'Autorità comunale dall'art. 27 comma 3, </a:t>
            </a:r>
            <a:r>
              <a:rPr lang="it-IT" i="1" dirty="0" err="1"/>
              <a:t>d.P.R.</a:t>
            </a:r>
            <a:r>
              <a:rPr lang="it-IT" i="1" dirty="0"/>
              <a:t> n. 380 del 2001 -T.U. Edilizia-, è di tipo cautelare, in quanto destinato ad evitare che la prosecuzione dei lavori determini un aggravarsi del danno urbanistico, e alla descritta natura interinale del potere segue che il provvedimento emanato nel suo esercizio ha la caratteristica della provvisorietà, fino all'adozione dei provvedimenti definitivi. Ne discende che, a seguito dello spirare del termine di 45 giorni, ove l'Amministrazione non abbia emanato alcun provvedimento sanzionatorio definitivo, l'ordine in questione perde ogni efficacia, mentre, nell'ipotesi di emanazione del provvedimento sanzionatorio, è in virtù di quest'ultimo che viene a determinarsi la lesione della sfera giuridica del destinatario con conseguente assorbimento dell'ordine di sospensione dei lavori."</a:t>
            </a:r>
            <a:r>
              <a:rPr lang="it-IT" dirty="0"/>
              <a:t>» (Consiglio di Stato, sez. IV, 19.06.2014, n. 3115).</a:t>
            </a:r>
          </a:p>
        </p:txBody>
      </p:sp>
    </p:spTree>
    <p:extLst>
      <p:ext uri="{BB962C8B-B14F-4D97-AF65-F5344CB8AC3E}">
        <p14:creationId xmlns:p14="http://schemas.microsoft.com/office/powerpoint/2010/main" val="39659652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ART. 32 DEL D.P.R. 380/2001</a:t>
            </a:r>
          </a:p>
        </p:txBody>
      </p:sp>
      <p:sp>
        <p:nvSpPr>
          <p:cNvPr id="3" name="Segnaposto contenuto 2"/>
          <p:cNvSpPr>
            <a:spLocks noGrp="1"/>
          </p:cNvSpPr>
          <p:nvPr>
            <p:ph idx="1"/>
          </p:nvPr>
        </p:nvSpPr>
        <p:spPr>
          <a:xfrm>
            <a:off x="604158" y="1853754"/>
            <a:ext cx="11298116" cy="4472991"/>
          </a:xfrm>
        </p:spPr>
        <p:txBody>
          <a:bodyPr>
            <a:normAutofit fontScale="70000" lnSpcReduction="20000"/>
          </a:bodyPr>
          <a:lstStyle/>
          <a:p>
            <a:pPr marL="0" indent="0" algn="just">
              <a:buNone/>
            </a:pPr>
            <a:r>
              <a:rPr lang="it-IT" dirty="0"/>
              <a:t>«</a:t>
            </a:r>
            <a:r>
              <a:rPr lang="it-IT" sz="2500" i="1" dirty="0"/>
              <a:t>1.Fermo restando quanto disposto dal comma 1 dell’articolo 31 </a:t>
            </a:r>
            <a:r>
              <a:rPr lang="it-IT" sz="2500" dirty="0"/>
              <a:t>(</a:t>
            </a:r>
            <a:r>
              <a:rPr lang="it-IT" sz="2500" dirty="0" err="1"/>
              <a:t>n.d.r.</a:t>
            </a:r>
            <a:r>
              <a:rPr lang="it-IT" sz="2500" dirty="0"/>
              <a:t> totale difformità)</a:t>
            </a:r>
            <a:r>
              <a:rPr lang="it-IT" sz="2500" i="1" dirty="0"/>
              <a:t>, le regioni stabiliscono quali siano le variazioni essenziali al progetto approvato, tenuto conto che l'essenzialità ricorre esclusivamente quando si verifica una o più delle seguenti condizioni:</a:t>
            </a:r>
          </a:p>
          <a:p>
            <a:pPr marL="0" indent="0" algn="just">
              <a:buNone/>
            </a:pPr>
            <a:r>
              <a:rPr lang="it-IT" sz="2500" i="1" dirty="0"/>
              <a:t>a) mutamento della destinazione d'uso che implichi variazione degli </a:t>
            </a:r>
            <a:r>
              <a:rPr lang="it-IT" sz="2500" i="1" dirty="0" err="1"/>
              <a:t>standards</a:t>
            </a:r>
            <a:r>
              <a:rPr lang="it-IT" sz="2500" i="1" dirty="0"/>
              <a:t> previsti dal decreto ministeriale 2 aprile 1968, pubblicato nella Gazzetta Ufficiale n. 97 del 16 aprile 1968; b) aumento consistente della cubatura o della superficie di solaio da valutare in relazione al progetto approvato; c) modifiche sostanziali di parametri urbanistico-edilizi del progetto approvato ovvero della localizzazione dell'edificio sull'area di pertinenza; d) mutamento delle caratteristiche dell'intervento edilizio assentito; e) violazione delle norme vigenti in materia di edilizia antisismica, quando non attenga a fatti procedurali.</a:t>
            </a:r>
          </a:p>
          <a:p>
            <a:pPr marL="0" indent="0" algn="just">
              <a:buNone/>
            </a:pPr>
            <a:r>
              <a:rPr lang="it-IT" sz="2500" i="1" dirty="0"/>
              <a:t>2.Non possono ritenersi comunque variazioni essenziali quelle che incidono sulla entità delle cubature accessorie, sui volumi tecnici e sulla distribuzione interna delle singole unità abitative.</a:t>
            </a:r>
          </a:p>
          <a:p>
            <a:pPr marL="0" indent="0" algn="just">
              <a:buNone/>
            </a:pPr>
            <a:r>
              <a:rPr lang="it-IT" sz="2500" i="1" dirty="0"/>
              <a:t>3. </a:t>
            </a:r>
            <a:r>
              <a:rPr lang="it-IT" sz="2500" b="1" i="1" dirty="0"/>
              <a:t>Gli interventi di cui al comma 1, effettuati su immobili sottoposti a vincolo storico, artistico, architettonico, archeologico, paesistico, ambientale e idrogeologico, nonché su immobili ricadenti sui parchi o in aree protette nazionali e regionali, sono considerati in totale difformità dal permesso, ai sensi e per gli effetti degli articoli 31 e 44. Tutti gli altri interventi sui medesimi immobili sono considerati variazioni essenzial</a:t>
            </a:r>
            <a:r>
              <a:rPr lang="it-IT" b="1" dirty="0"/>
              <a:t>i</a:t>
            </a:r>
            <a:r>
              <a:rPr lang="it-IT" dirty="0"/>
              <a:t>».</a:t>
            </a:r>
          </a:p>
        </p:txBody>
      </p:sp>
    </p:spTree>
    <p:extLst>
      <p:ext uri="{BB962C8B-B14F-4D97-AF65-F5344CB8AC3E}">
        <p14:creationId xmlns:p14="http://schemas.microsoft.com/office/powerpoint/2010/main" val="1017873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ART. 32, C. 3 D.P.R. 380/2001</a:t>
            </a:r>
          </a:p>
        </p:txBody>
      </p:sp>
      <p:sp>
        <p:nvSpPr>
          <p:cNvPr id="3" name="Segnaposto contenuto 2"/>
          <p:cNvSpPr>
            <a:spLocks noGrp="1"/>
          </p:cNvSpPr>
          <p:nvPr>
            <p:ph idx="1"/>
          </p:nvPr>
        </p:nvSpPr>
        <p:spPr>
          <a:xfrm>
            <a:off x="1451579" y="2015732"/>
            <a:ext cx="9603275" cy="3839945"/>
          </a:xfrm>
        </p:spPr>
        <p:txBody>
          <a:bodyPr>
            <a:normAutofit/>
          </a:bodyPr>
          <a:lstStyle/>
          <a:p>
            <a:pPr marL="0" indent="0" algn="just">
              <a:buNone/>
            </a:pPr>
            <a:r>
              <a:rPr lang="it-IT" dirty="0"/>
              <a:t>«</a:t>
            </a:r>
            <a:r>
              <a:rPr lang="it-IT" i="1" dirty="0"/>
              <a:t>Gli interventi di cui al comma 1, effettuati su immobili sottoposti a vincolo storico, artistico, architettonico, archeologico, paesistico, ambientale e idrogeologico, nonché su immobili ricadenti sui parchi o in aree protette nazionali e regionali, sono considerati in </a:t>
            </a:r>
            <a:r>
              <a:rPr lang="it-IT" b="1" i="1" dirty="0"/>
              <a:t>totale difformità dal permesso</a:t>
            </a:r>
            <a:r>
              <a:rPr lang="it-IT" i="1" dirty="0"/>
              <a:t>, ai sensi e per gli effetti degli articoli </a:t>
            </a:r>
            <a:r>
              <a:rPr lang="it-IT" b="1" i="1" dirty="0"/>
              <a:t>31 e 44</a:t>
            </a:r>
            <a:r>
              <a:rPr lang="it-IT" i="1" dirty="0"/>
              <a:t>. Tutti gli altri interventi sui medesimi immobili sono considerati </a:t>
            </a:r>
            <a:r>
              <a:rPr lang="it-IT" b="1" i="1" dirty="0"/>
              <a:t>variazioni essenziali</a:t>
            </a:r>
            <a:r>
              <a:rPr lang="it-IT" dirty="0"/>
              <a:t>».</a:t>
            </a:r>
          </a:p>
          <a:p>
            <a:pPr algn="just"/>
            <a:r>
              <a:rPr lang="it-IT" dirty="0"/>
              <a:t>L’art. 31 D.P.R. 380/2001 è rubricato: «</a:t>
            </a:r>
            <a:r>
              <a:rPr lang="it-IT" i="1" dirty="0"/>
              <a:t>Interventi eseguiti in assenza di permesso di costruire, in totale difformità o con variazioni essenziali</a:t>
            </a:r>
            <a:r>
              <a:rPr lang="it-IT" dirty="0"/>
              <a:t>».</a:t>
            </a:r>
          </a:p>
          <a:p>
            <a:pPr algn="just"/>
            <a:r>
              <a:rPr lang="it-IT" dirty="0"/>
              <a:t>Esempio di variante essenziale in zona di vincolo: apertura di luci e/o vedute in difformità dal </a:t>
            </a:r>
            <a:r>
              <a:rPr lang="it-IT" dirty="0" err="1"/>
              <a:t>PdC</a:t>
            </a:r>
            <a:r>
              <a:rPr lang="it-IT" dirty="0"/>
              <a:t>.</a:t>
            </a:r>
          </a:p>
        </p:txBody>
      </p:sp>
    </p:spTree>
    <p:extLst>
      <p:ext uri="{BB962C8B-B14F-4D97-AF65-F5344CB8AC3E}">
        <p14:creationId xmlns:p14="http://schemas.microsoft.com/office/powerpoint/2010/main" val="22744864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ART. 31, C. 2 E 3 D.P.R. 380/2001</a:t>
            </a:r>
          </a:p>
        </p:txBody>
      </p:sp>
      <p:sp>
        <p:nvSpPr>
          <p:cNvPr id="3" name="Segnaposto contenuto 2"/>
          <p:cNvSpPr>
            <a:spLocks noGrp="1"/>
          </p:cNvSpPr>
          <p:nvPr>
            <p:ph idx="1"/>
          </p:nvPr>
        </p:nvSpPr>
        <p:spPr>
          <a:xfrm>
            <a:off x="1451579" y="2015732"/>
            <a:ext cx="9603275" cy="3945453"/>
          </a:xfrm>
        </p:spPr>
        <p:txBody>
          <a:bodyPr>
            <a:normAutofit lnSpcReduction="10000"/>
          </a:bodyPr>
          <a:lstStyle/>
          <a:p>
            <a:pPr marL="0" indent="0" algn="just">
              <a:buNone/>
            </a:pPr>
            <a:r>
              <a:rPr lang="it-IT" dirty="0"/>
              <a:t>«</a:t>
            </a:r>
            <a:r>
              <a:rPr lang="it-IT" i="1" dirty="0"/>
              <a:t>2. </a:t>
            </a:r>
            <a:r>
              <a:rPr lang="it-IT" b="1" i="1" dirty="0"/>
              <a:t>Il dirigente o il responsabile del competente ufficio comunale</a:t>
            </a:r>
            <a:r>
              <a:rPr lang="it-IT" i="1" dirty="0"/>
              <a:t>, accertata l'esecuzione di interventi in assenza di permesso, in totale difformità dal medesimo, ovvero con variazioni essenziali, determinate ai sensi dell’articolo 32, ingiunge al proprietario e al responsabile dell’abuso la rimozione o la </a:t>
            </a:r>
            <a:r>
              <a:rPr lang="it-IT" b="1" i="1" dirty="0"/>
              <a:t>demolizione</a:t>
            </a:r>
            <a:r>
              <a:rPr lang="it-IT" i="1" dirty="0"/>
              <a:t>, indicando nel provvedimento l’area che viene acquisita di diritto, ai sensi del comma 3.</a:t>
            </a:r>
          </a:p>
          <a:p>
            <a:pPr marL="0" indent="0" algn="just">
              <a:buNone/>
            </a:pPr>
            <a:r>
              <a:rPr lang="it-IT" i="1" dirty="0"/>
              <a:t>3. Se il responsabile dell'abuso non provvede alla demolizione e al ripristino dello stato dei luoghi nel termine di </a:t>
            </a:r>
            <a:r>
              <a:rPr lang="it-IT" b="1" i="1" dirty="0"/>
              <a:t>novanta giorni </a:t>
            </a:r>
            <a:r>
              <a:rPr lang="it-IT" i="1" dirty="0"/>
              <a:t>dall'ingiunzione, il bene e l'area di sedime, nonché quella necessaria, secondo le vigenti prescrizioni urbanistiche, alla realizzazione di opere analoghe a quelle abusive sono </a:t>
            </a:r>
            <a:r>
              <a:rPr lang="it-IT" b="1" i="1" dirty="0"/>
              <a:t>acquisiti di diritto gratuitamente al patrimonio del comune</a:t>
            </a:r>
            <a:r>
              <a:rPr lang="it-IT" i="1" dirty="0"/>
              <a:t>. L'area acquisita non può comunque essere superiore a dieci volte la complessiva superficie utile abusivamente costruita</a:t>
            </a:r>
            <a:r>
              <a:rPr lang="it-IT" dirty="0"/>
              <a:t>».</a:t>
            </a:r>
          </a:p>
          <a:p>
            <a:endParaRPr lang="it-IT" dirty="0"/>
          </a:p>
        </p:txBody>
      </p:sp>
    </p:spTree>
    <p:extLst>
      <p:ext uri="{BB962C8B-B14F-4D97-AF65-F5344CB8AC3E}">
        <p14:creationId xmlns:p14="http://schemas.microsoft.com/office/powerpoint/2010/main" val="2983994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LA NOZIONE DI PAESAGGIO A LIVELLO GIURISPRUDENZIALE</a:t>
            </a:r>
          </a:p>
        </p:txBody>
      </p:sp>
      <p:sp>
        <p:nvSpPr>
          <p:cNvPr id="3" name="Segnaposto contenuto 2"/>
          <p:cNvSpPr>
            <a:spLocks noGrp="1"/>
          </p:cNvSpPr>
          <p:nvPr>
            <p:ph idx="1"/>
          </p:nvPr>
        </p:nvSpPr>
        <p:spPr/>
        <p:txBody>
          <a:bodyPr>
            <a:normAutofit/>
          </a:bodyPr>
          <a:lstStyle/>
          <a:p>
            <a:pPr algn="just"/>
            <a:r>
              <a:rPr lang="it-IT" dirty="0"/>
              <a:t>La giurisprudenza costituzionale ha configurato il paesaggio nella sua unitarietà: paesaggio «</a:t>
            </a:r>
            <a:r>
              <a:rPr lang="it-IT" i="1" dirty="0"/>
              <a:t>complesso dei valori inerenti il territorio</a:t>
            </a:r>
            <a:r>
              <a:rPr lang="it-IT" dirty="0"/>
              <a:t>» e ambiente «</a:t>
            </a:r>
            <a:r>
              <a:rPr lang="it-IT" i="1" dirty="0"/>
              <a:t>bene “primario” ed “assoluto</a:t>
            </a:r>
            <a:r>
              <a:rPr lang="it-IT" dirty="0"/>
              <a:t>”» (Corte Costituzionale 07.11.1994, n. 379; Id., 22.07.2004, n. 259).</a:t>
            </a:r>
          </a:p>
          <a:p>
            <a:pPr algn="just"/>
            <a:r>
              <a:rPr lang="it-IT" dirty="0"/>
              <a:t>La sentenza della Corte Cost. n. 182 del 05.05.2006 ha chiarito che l’oggetto della tutela del paesaggio non è il concetto astratto delle «</a:t>
            </a:r>
            <a:r>
              <a:rPr lang="it-IT" i="1" dirty="0"/>
              <a:t>bellezze naturali</a:t>
            </a:r>
            <a:r>
              <a:rPr lang="it-IT" dirty="0"/>
              <a:t>», ma l'insieme delle terre, acque, vegetazione, beni materiali, cose e le loro composizioni.</a:t>
            </a:r>
          </a:p>
          <a:p>
            <a:endParaRPr lang="it-IT" dirty="0"/>
          </a:p>
          <a:p>
            <a:endParaRPr lang="it-IT" dirty="0"/>
          </a:p>
        </p:txBody>
      </p:sp>
    </p:spTree>
    <p:extLst>
      <p:ext uri="{BB962C8B-B14F-4D97-AF65-F5344CB8AC3E}">
        <p14:creationId xmlns:p14="http://schemas.microsoft.com/office/powerpoint/2010/main" val="19739639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ART. 31, C. 4 </a:t>
            </a:r>
            <a:r>
              <a:rPr lang="it-IT" i="1" dirty="0">
                <a:effectLst>
                  <a:outerShdw blurRad="38100" dist="38100" dir="2700000" algn="tl">
                    <a:srgbClr val="000000">
                      <a:alpha val="43137"/>
                    </a:srgbClr>
                  </a:outerShdw>
                </a:effectLst>
              </a:rPr>
              <a:t>BIS</a:t>
            </a:r>
            <a:r>
              <a:rPr lang="it-IT" dirty="0">
                <a:effectLst>
                  <a:outerShdw blurRad="38100" dist="38100" dir="2700000" algn="tl">
                    <a:srgbClr val="000000">
                      <a:alpha val="43137"/>
                    </a:srgbClr>
                  </a:outerShdw>
                </a:effectLst>
              </a:rPr>
              <a:t> DEL D.P.R. 380/2001</a:t>
            </a:r>
          </a:p>
        </p:txBody>
      </p:sp>
      <p:sp>
        <p:nvSpPr>
          <p:cNvPr id="3" name="Segnaposto contenuto 2"/>
          <p:cNvSpPr>
            <a:spLocks noGrp="1"/>
          </p:cNvSpPr>
          <p:nvPr>
            <p:ph idx="1"/>
          </p:nvPr>
        </p:nvSpPr>
        <p:spPr/>
        <p:txBody>
          <a:bodyPr/>
          <a:lstStyle/>
          <a:p>
            <a:pPr marL="0" indent="0" algn="just">
              <a:buNone/>
            </a:pPr>
            <a:r>
              <a:rPr lang="it-IT" dirty="0"/>
              <a:t>«</a:t>
            </a:r>
            <a:r>
              <a:rPr lang="it-IT" i="1" dirty="0"/>
              <a:t>4-bis. L'autorità competente, constatata l'inottemperanza, irroga una sanzione amministrativa pecuniaria di importo compreso tra 2.000 euro e </a:t>
            </a:r>
            <a:r>
              <a:rPr lang="it-IT" b="1" i="1" dirty="0"/>
              <a:t>20.000 euro</a:t>
            </a:r>
            <a:r>
              <a:rPr lang="it-IT" i="1" dirty="0"/>
              <a:t>, salva l'applicazione di altre misure e sanzioni previste da norme vigenti. La sanzione, </a:t>
            </a:r>
            <a:r>
              <a:rPr lang="it-IT" b="1" i="1" dirty="0"/>
              <a:t>in caso di abusi realizzati sulle aree e sugli edifici di cui al comma 2 dell'articolo 27</a:t>
            </a:r>
            <a:r>
              <a:rPr lang="it-IT" i="1" dirty="0"/>
              <a:t>, ivi comprese le aree soggette a rischio idrogeologico elevato o molto elevato, </a:t>
            </a:r>
            <a:r>
              <a:rPr lang="it-IT" b="1" i="1" dirty="0"/>
              <a:t>è sempre irrogata nella misura massima</a:t>
            </a:r>
            <a:r>
              <a:rPr lang="it-IT" i="1" dirty="0"/>
              <a:t>. La mancata o tardiva emanazione del provvedimento sanzionatorio, fatte salve le responsabilità penali, costituisce elemento di valutazione della performance individuale nonché di responsabilità disciplinare e amministrativo-contabile del dirigente e del funzionario inadempiente</a:t>
            </a:r>
            <a:r>
              <a:rPr lang="it-IT" dirty="0"/>
              <a:t>».</a:t>
            </a:r>
          </a:p>
        </p:txBody>
      </p:sp>
    </p:spTree>
    <p:extLst>
      <p:ext uri="{BB962C8B-B14F-4D97-AF65-F5344CB8AC3E}">
        <p14:creationId xmlns:p14="http://schemas.microsoft.com/office/powerpoint/2010/main" val="21216024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effectLst>
                  <a:outerShdw blurRad="38100" dist="38100" dir="2700000" algn="tl">
                    <a:srgbClr val="000000">
                      <a:alpha val="43137"/>
                    </a:srgbClr>
                  </a:outerShdw>
                </a:effectLst>
              </a:rPr>
              <a:t>QUALE RAPPORTO INTERCORRE TRA L’ART. 27 E L’ART. 31 DEL D.P.R. 380/2001?</a:t>
            </a:r>
          </a:p>
        </p:txBody>
      </p:sp>
      <p:sp>
        <p:nvSpPr>
          <p:cNvPr id="3" name="Segnaposto contenuto 2"/>
          <p:cNvSpPr>
            <a:spLocks noGrp="1"/>
          </p:cNvSpPr>
          <p:nvPr>
            <p:ph idx="1"/>
          </p:nvPr>
        </p:nvSpPr>
        <p:spPr/>
        <p:txBody>
          <a:bodyPr>
            <a:normAutofit fontScale="92500"/>
          </a:bodyPr>
          <a:lstStyle/>
          <a:p>
            <a:pPr marL="0" indent="0" algn="just">
              <a:buNone/>
            </a:pPr>
            <a:r>
              <a:rPr lang="it-IT" dirty="0"/>
              <a:t>«</a:t>
            </a:r>
            <a:r>
              <a:rPr lang="it-IT" i="1" dirty="0"/>
              <a:t>Come ripetutamente affermato dalla Sezione (cfr., sentenza 1.8.2013, n. 4037), in presenza di opere edificate senza titolo edilizio in zona vincolata, l’ordinanza di demolizione, sia essa ai sensi dell’art. 31, di cui è stata fatta applicazione nel provvedimento impugnato, che dell’art. 27 D.P.R. 280/2001 (più correttamente applicabile alla fattispecie in esame), è da ritenersi provvedimento rigidamente vincolato. La realizzazione delle opere in contestazione, in mancanza dei prescritti titoli abilitativi, di per se stessa, dunque, fondava, ai sensi dell’articolo 31 del D.P.R. 380/2001, la reazione repressiva dell’organo di vigilanza</a:t>
            </a:r>
            <a:r>
              <a:rPr lang="it-IT" dirty="0"/>
              <a:t>» (T.A.R. Campania, Napoli, sez. VI, 20.04.2016, n. 1976).</a:t>
            </a:r>
          </a:p>
          <a:p>
            <a:pPr marL="0" indent="0" algn="just">
              <a:buNone/>
            </a:pPr>
            <a:r>
              <a:rPr lang="it-IT" b="1" dirty="0"/>
              <a:t>Caso concreto</a:t>
            </a:r>
            <a:r>
              <a:rPr lang="it-IT" dirty="0"/>
              <a:t>: realizzazione di una struttura metallica e di alcune modifiche prospettiche in difformità dalla D.I.A..</a:t>
            </a:r>
          </a:p>
          <a:p>
            <a:pPr marL="0" indent="0" algn="just">
              <a:buNone/>
            </a:pPr>
            <a:endParaRPr lang="it-IT" dirty="0"/>
          </a:p>
          <a:p>
            <a:pPr marL="0" indent="0">
              <a:buNone/>
            </a:pPr>
            <a:endParaRPr lang="it-IT" dirty="0"/>
          </a:p>
        </p:txBody>
      </p:sp>
    </p:spTree>
    <p:extLst>
      <p:ext uri="{BB962C8B-B14F-4D97-AF65-F5344CB8AC3E}">
        <p14:creationId xmlns:p14="http://schemas.microsoft.com/office/powerpoint/2010/main" val="13775049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effectLst>
                  <a:outerShdw blurRad="38100" dist="38100" dir="2700000" algn="tl">
                    <a:srgbClr val="000000">
                      <a:alpha val="43137"/>
                    </a:srgbClr>
                  </a:outerShdw>
                </a:effectLst>
              </a:rPr>
              <a:t>I. Una possibile soluzione…</a:t>
            </a:r>
          </a:p>
        </p:txBody>
      </p:sp>
      <p:sp>
        <p:nvSpPr>
          <p:cNvPr id="3" name="Segnaposto contenuto 2"/>
          <p:cNvSpPr>
            <a:spLocks noGrp="1"/>
          </p:cNvSpPr>
          <p:nvPr>
            <p:ph idx="1"/>
          </p:nvPr>
        </p:nvSpPr>
        <p:spPr/>
        <p:txBody>
          <a:bodyPr/>
          <a:lstStyle/>
          <a:p>
            <a:pPr algn="just"/>
            <a:r>
              <a:rPr lang="it-IT" dirty="0"/>
              <a:t>È indifferente applicare l’art. 27 o l’art. 31 del D.P.R. n. 380/2001. Eventualmente si potrebbe citarli entrambi.</a:t>
            </a:r>
          </a:p>
        </p:txBody>
      </p:sp>
    </p:spTree>
    <p:extLst>
      <p:ext uri="{BB962C8B-B14F-4D97-AF65-F5344CB8AC3E}">
        <p14:creationId xmlns:p14="http://schemas.microsoft.com/office/powerpoint/2010/main" val="27062411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effectLst>
                  <a:outerShdw blurRad="38100" dist="38100" dir="2700000" algn="tl">
                    <a:srgbClr val="000000">
                      <a:alpha val="43137"/>
                    </a:srgbClr>
                  </a:outerShdw>
                </a:effectLst>
              </a:rPr>
              <a:t>II. UN’ALTRA POSSIBILE SOLUZIONE…</a:t>
            </a:r>
          </a:p>
        </p:txBody>
      </p:sp>
      <p:sp>
        <p:nvSpPr>
          <p:cNvPr id="3" name="Segnaposto contenuto 2"/>
          <p:cNvSpPr>
            <a:spLocks noGrp="1"/>
          </p:cNvSpPr>
          <p:nvPr>
            <p:ph idx="1"/>
          </p:nvPr>
        </p:nvSpPr>
        <p:spPr/>
        <p:txBody>
          <a:bodyPr>
            <a:normAutofit fontScale="92500" lnSpcReduction="10000"/>
          </a:bodyPr>
          <a:lstStyle/>
          <a:p>
            <a:pPr algn="just"/>
            <a:r>
              <a:rPr lang="it-IT" dirty="0"/>
              <a:t>In virtù del principio di specialità «</a:t>
            </a:r>
            <a:r>
              <a:rPr lang="it-IT" i="1" dirty="0" err="1"/>
              <a:t>lex</a:t>
            </a:r>
            <a:r>
              <a:rPr lang="it-IT" i="1" dirty="0"/>
              <a:t> </a:t>
            </a:r>
            <a:r>
              <a:rPr lang="it-IT" i="1" dirty="0" err="1"/>
              <a:t>specilias</a:t>
            </a:r>
            <a:r>
              <a:rPr lang="it-IT" i="1" dirty="0"/>
              <a:t> </a:t>
            </a:r>
            <a:r>
              <a:rPr lang="it-IT" i="1" dirty="0" err="1"/>
              <a:t>derogat</a:t>
            </a:r>
            <a:r>
              <a:rPr lang="it-IT" i="1" dirty="0"/>
              <a:t> generali</a:t>
            </a:r>
            <a:r>
              <a:rPr lang="it-IT" dirty="0"/>
              <a:t>» l’art. 27 del D.P.R. n. 380/2001 prevale sull’art. 31 del D.P.R. n. 380/2001. Infatti soltanto l’art. 31 prevede, in caso di inottemperanza, l’acquisizione gratuita dell’opera abusiva e dell’area.</a:t>
            </a:r>
          </a:p>
          <a:p>
            <a:pPr marL="0" indent="0" algn="just">
              <a:buNone/>
            </a:pPr>
            <a:r>
              <a:rPr lang="it-IT" dirty="0"/>
              <a:t>«</a:t>
            </a:r>
            <a:r>
              <a:rPr lang="it-IT" i="1" dirty="0"/>
              <a:t>E’ pur vero che, nel corpo del provvedimento impugnato viene richiamato unitamente all’articolo 27 anche l’articolo 33 del </a:t>
            </a:r>
            <a:r>
              <a:rPr lang="it-IT" i="1" dirty="0" err="1"/>
              <a:t>d.p.r.</a:t>
            </a:r>
            <a:r>
              <a:rPr lang="it-IT" i="1" dirty="0"/>
              <a:t> 380/2001 (cfr. penultimo periodo del preambolo del provvedimento ), ciò nondimeno, deve ritenersi che la configurabilità della fattispecie di cui all’articolo 27 assorba, anche in ossequio al principio di specialità (trattandosi di manufatto su area vincolata) quella di cui all’articolo 33 del </a:t>
            </a:r>
            <a:r>
              <a:rPr lang="it-IT" i="1" dirty="0" err="1"/>
              <a:t>d.p.r.</a:t>
            </a:r>
            <a:r>
              <a:rPr lang="it-IT" i="1" dirty="0"/>
              <a:t> 380/2001</a:t>
            </a:r>
            <a:r>
              <a:rPr lang="it-IT" dirty="0"/>
              <a:t>» (T.A.R. Campania, Napoli, sez. VI, 17.04.2015, n. 2203).</a:t>
            </a:r>
          </a:p>
          <a:p>
            <a:pPr marL="0" indent="0" algn="just">
              <a:buNone/>
            </a:pPr>
            <a:r>
              <a:rPr lang="it-IT" b="1" u="sng" dirty="0"/>
              <a:t>Caso concreto</a:t>
            </a:r>
            <a:r>
              <a:rPr lang="it-IT" dirty="0"/>
              <a:t>: ampliamento abusivo di 45 mq dell’abitazione.</a:t>
            </a:r>
          </a:p>
          <a:p>
            <a:pPr marL="0" indent="0" algn="just">
              <a:buNone/>
            </a:pPr>
            <a:endParaRPr lang="it-IT" dirty="0"/>
          </a:p>
          <a:p>
            <a:pPr marL="0" indent="0" algn="just">
              <a:buNone/>
            </a:pPr>
            <a:endParaRPr lang="it-IT" dirty="0"/>
          </a:p>
        </p:txBody>
      </p:sp>
    </p:spTree>
    <p:extLst>
      <p:ext uri="{BB962C8B-B14F-4D97-AF65-F5344CB8AC3E}">
        <p14:creationId xmlns:p14="http://schemas.microsoft.com/office/powerpoint/2010/main" val="12649534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ART. 34 D.P.R. 380/2001</a:t>
            </a:r>
          </a:p>
        </p:txBody>
      </p:sp>
      <p:sp>
        <p:nvSpPr>
          <p:cNvPr id="3" name="Segnaposto contenuto 2"/>
          <p:cNvSpPr>
            <a:spLocks noGrp="1"/>
          </p:cNvSpPr>
          <p:nvPr>
            <p:ph idx="1"/>
          </p:nvPr>
        </p:nvSpPr>
        <p:spPr/>
        <p:txBody>
          <a:bodyPr/>
          <a:lstStyle/>
          <a:p>
            <a:pPr algn="just"/>
            <a:r>
              <a:rPr lang="it-IT" dirty="0"/>
              <a:t>L’art. 34 D.P.R. 380/2001 «</a:t>
            </a:r>
            <a:r>
              <a:rPr lang="it-IT" i="1" dirty="0"/>
              <a:t>Interventi eseguiti in parziale difformità dal permesso di costruire</a:t>
            </a:r>
            <a:r>
              <a:rPr lang="it-IT" dirty="0"/>
              <a:t>» </a:t>
            </a:r>
            <a:r>
              <a:rPr lang="it-IT" dirty="0">
                <a:solidFill>
                  <a:srgbClr val="C00000"/>
                </a:solidFill>
              </a:rPr>
              <a:t>NON</a:t>
            </a:r>
            <a:r>
              <a:rPr lang="it-IT" dirty="0"/>
              <a:t> si applica alle opere abusive realizzate nelle zone di vincolo paesaggistico-ambientale, perché esse costituiscono sempre difformità totali dal titolo o, in via residuale, variazioni essenziali, </a:t>
            </a:r>
            <a:r>
              <a:rPr lang="it-IT" i="1" dirty="0"/>
              <a:t>ex </a:t>
            </a:r>
            <a:r>
              <a:rPr lang="it-IT" dirty="0"/>
              <a:t>art. 32 D.P.R. 380/2001.</a:t>
            </a:r>
          </a:p>
          <a:p>
            <a:pPr algn="just"/>
            <a:r>
              <a:rPr lang="it-IT" dirty="0"/>
              <a:t>Non ci possono essere parziali difformità dal titolo in zona di vincolo paesaggistico-ambientale.</a:t>
            </a:r>
          </a:p>
          <a:p>
            <a:pPr marL="0" indent="0">
              <a:buNone/>
            </a:pPr>
            <a:endParaRPr lang="it-IT" dirty="0"/>
          </a:p>
        </p:txBody>
      </p:sp>
    </p:spTree>
    <p:extLst>
      <p:ext uri="{BB962C8B-B14F-4D97-AF65-F5344CB8AC3E}">
        <p14:creationId xmlns:p14="http://schemas.microsoft.com/office/powerpoint/2010/main" val="18228470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Si applica la c.d. soglia di tolleranza agli abusi in zona di vincolo paesaggistico?</a:t>
            </a:r>
            <a:endParaRPr lang="it-IT" dirty="0"/>
          </a:p>
        </p:txBody>
      </p:sp>
      <p:sp>
        <p:nvSpPr>
          <p:cNvPr id="3" name="Segnaposto contenuto 2"/>
          <p:cNvSpPr>
            <a:spLocks noGrp="1"/>
          </p:cNvSpPr>
          <p:nvPr>
            <p:ph idx="1"/>
          </p:nvPr>
        </p:nvSpPr>
        <p:spPr>
          <a:xfrm>
            <a:off x="518746" y="1853754"/>
            <a:ext cx="11122269" cy="4230523"/>
          </a:xfrm>
        </p:spPr>
        <p:txBody>
          <a:bodyPr>
            <a:normAutofit fontScale="77500" lnSpcReduction="20000"/>
          </a:bodyPr>
          <a:lstStyle/>
          <a:p>
            <a:pPr algn="just"/>
            <a:r>
              <a:rPr lang="it-IT" dirty="0"/>
              <a:t>L’art. 34, c. 2 </a:t>
            </a:r>
            <a:r>
              <a:rPr lang="it-IT" i="1" dirty="0"/>
              <a:t>ter</a:t>
            </a:r>
            <a:r>
              <a:rPr lang="it-IT" dirty="0"/>
              <a:t> recita: «</a:t>
            </a:r>
            <a:r>
              <a:rPr lang="it-IT" i="1" dirty="0"/>
              <a:t>Ai fini dell’applicazione del presente articolo, non si ha parziale difformità del titolo abilitativo in presenza di violazioni di altezza, distacchi, cubatura o superficie coperta che non eccedano per singola unità immobiliare il 2 per cento delle misure progettuali</a:t>
            </a:r>
            <a:r>
              <a:rPr lang="it-IT" dirty="0"/>
              <a:t>».</a:t>
            </a:r>
          </a:p>
          <a:p>
            <a:pPr algn="just"/>
            <a:r>
              <a:rPr lang="it-IT" dirty="0"/>
              <a:t>Non essendoci parziale difformità, non si può applicare nemmeno la c.d. soglia del 2%.</a:t>
            </a:r>
          </a:p>
          <a:p>
            <a:pPr marL="0" indent="0" algn="just">
              <a:buNone/>
            </a:pPr>
            <a:r>
              <a:rPr lang="it-IT" dirty="0"/>
              <a:t>«</a:t>
            </a:r>
            <a:r>
              <a:rPr lang="it-IT" i="1" dirty="0"/>
              <a:t>Presupposto per l'applicabilità della nuova previsione, tuttavia, è che si trattasse di difformità parziale, laddove, invece, come nel caso in esame, la difformità accertata e ribadita dallo stesso c.t. del PM a chiarimenti, è una difformità totale, poiché, ricadendo l'abuso edilizio in zona in area tutelata paesaggisticamente, trova applicazione quanto disposto dal comma terzo dell'art. 32, </a:t>
            </a:r>
            <a:r>
              <a:rPr lang="it-IT" i="1" dirty="0" err="1"/>
              <a:t>d.P.R.</a:t>
            </a:r>
            <a:r>
              <a:rPr lang="it-IT" i="1" dirty="0"/>
              <a:t> n. 380/2001; in altri termini, quindi, gli interventi eseguiti, in quanto effettuati su immobili ricadenti sui parchi o in aree protette nazionali e regionali (ipotesi contestata agli indagati: artt. 136 e 142, lett. f), d.lgs. n. 42/2004), sono considerati in totale difformità dal permesso, ai sensi e per gli effetti degli articoli 31 e 44 </a:t>
            </a:r>
            <a:r>
              <a:rPr lang="it-IT" i="1" dirty="0" err="1"/>
              <a:t>d.P.R.</a:t>
            </a:r>
            <a:r>
              <a:rPr lang="it-IT" i="1" dirty="0"/>
              <a:t> n. 380/2001, donde non avrebbe potuto trovare nemmeno applicazione la speciale ipotesi del comma 2-ter dell'art. 34, </a:t>
            </a:r>
            <a:r>
              <a:rPr lang="it-IT" i="1" dirty="0" err="1"/>
              <a:t>d.P.R.</a:t>
            </a:r>
            <a:r>
              <a:rPr lang="it-IT" i="1" dirty="0"/>
              <a:t> n. 380/2001</a:t>
            </a:r>
            <a:r>
              <a:rPr lang="it-IT" dirty="0"/>
              <a:t>» (Cass. </a:t>
            </a:r>
            <a:r>
              <a:rPr lang="it-IT" dirty="0" err="1"/>
              <a:t>pen</a:t>
            </a:r>
            <a:r>
              <a:rPr lang="it-IT" dirty="0"/>
              <a:t>., sez. III, 15.01.2014, n. 1486).</a:t>
            </a:r>
          </a:p>
          <a:p>
            <a:pPr marL="0" indent="0" algn="just">
              <a:buNone/>
            </a:pPr>
            <a:r>
              <a:rPr lang="it-IT" b="1" u="sng" dirty="0"/>
              <a:t>Caso concreto</a:t>
            </a:r>
            <a:r>
              <a:rPr lang="it-IT" dirty="0"/>
              <a:t>: abitazione civile costruita in totale difformità dal </a:t>
            </a:r>
            <a:r>
              <a:rPr lang="it-IT" dirty="0" err="1"/>
              <a:t>PdC</a:t>
            </a:r>
            <a:r>
              <a:rPr lang="it-IT" dirty="0"/>
              <a:t> all’interno di un Parco regionale. La Cassazione penale afferma che, nonostante il privato ottenga la sanatoria edilizia e la compatibilità paesaggistica, il Giudice penale possa disapplicare gli atti amministrativi se ritenuti illegittimi. Nel caso di specie, infatti, non era stato corretto qualificare l’intervento in parziale difformità né era stato legittimo rilasciare la compatibilità paesaggistica, essendoci nuovi volumi non sanabili.</a:t>
            </a:r>
          </a:p>
        </p:txBody>
      </p:sp>
    </p:spTree>
    <p:extLst>
      <p:ext uri="{BB962C8B-B14F-4D97-AF65-F5344CB8AC3E}">
        <p14:creationId xmlns:p14="http://schemas.microsoft.com/office/powerpoint/2010/main" val="40069122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ART. 33 D.P.R. 380/2001</a:t>
            </a:r>
          </a:p>
        </p:txBody>
      </p:sp>
      <p:sp>
        <p:nvSpPr>
          <p:cNvPr id="3" name="Segnaposto contenuto 2"/>
          <p:cNvSpPr>
            <a:spLocks noGrp="1"/>
          </p:cNvSpPr>
          <p:nvPr>
            <p:ph idx="1"/>
          </p:nvPr>
        </p:nvSpPr>
        <p:spPr>
          <a:xfrm>
            <a:off x="1451579" y="2015732"/>
            <a:ext cx="9603275" cy="3870718"/>
          </a:xfrm>
        </p:spPr>
        <p:txBody>
          <a:bodyPr>
            <a:normAutofit lnSpcReduction="10000"/>
          </a:bodyPr>
          <a:lstStyle/>
          <a:p>
            <a:pPr algn="just"/>
            <a:r>
              <a:rPr lang="it-IT" dirty="0"/>
              <a:t>L’art. 33 del D.P.R. 380/2001 rubricato «</a:t>
            </a:r>
            <a:r>
              <a:rPr lang="it-IT" i="1" dirty="0"/>
              <a:t>Interventi di ristrutturazione edilizia in assenza di permesso di costruire o in totale difformità</a:t>
            </a:r>
            <a:r>
              <a:rPr lang="it-IT" dirty="0"/>
              <a:t>» recita: «</a:t>
            </a:r>
            <a:r>
              <a:rPr lang="it-IT" i="1" dirty="0"/>
              <a:t>Qualora le opere siano state eseguite su </a:t>
            </a:r>
            <a:r>
              <a:rPr lang="it-IT" b="1" i="1" dirty="0"/>
              <a:t>immobili vincolati </a:t>
            </a:r>
            <a:r>
              <a:rPr lang="it-IT" i="1" dirty="0"/>
              <a:t>ai sensi del decreto legislativo 29 ottobre 1999, n. 490</a:t>
            </a:r>
            <a:r>
              <a:rPr lang="it-IT" dirty="0"/>
              <a:t> (ora d.lgs. n. 42 del 2004 - </a:t>
            </a:r>
            <a:r>
              <a:rPr lang="it-IT" dirty="0" err="1"/>
              <a:t>n.d.r.</a:t>
            </a:r>
            <a:r>
              <a:rPr lang="it-IT" dirty="0"/>
              <a:t>)</a:t>
            </a:r>
            <a:r>
              <a:rPr lang="it-IT" i="1" dirty="0"/>
              <a:t>, </a:t>
            </a:r>
            <a:r>
              <a:rPr lang="it-IT" b="1" i="1" dirty="0"/>
              <a:t>l'amministrazione competente a vigilare sull'osservanza del vincolo</a:t>
            </a:r>
            <a:r>
              <a:rPr lang="it-IT" i="1" dirty="0"/>
              <a:t>, salva l'applicazione di altre misure e sanzioni previste da norme vigenti, </a:t>
            </a:r>
            <a:r>
              <a:rPr lang="it-IT" b="1" i="1" dirty="0"/>
              <a:t>ordina la restituzione in pristino </a:t>
            </a:r>
            <a:r>
              <a:rPr lang="it-IT" i="1" dirty="0"/>
              <a:t>a cura e spese del responsabile dell'abuso, indicando criteri e modalità diretti a ricostituire l'originario organismo edilizio, ed irroga una sanzione pecuniaria da 516 a 5.164 euro</a:t>
            </a:r>
            <a:r>
              <a:rPr lang="it-IT" dirty="0"/>
              <a:t>».</a:t>
            </a:r>
          </a:p>
          <a:p>
            <a:pPr algn="just"/>
            <a:r>
              <a:rPr lang="it-IT" dirty="0"/>
              <a:t>Applicando quanto detto </a:t>
            </a:r>
            <a:r>
              <a:rPr lang="it-IT" i="1" dirty="0" err="1"/>
              <a:t>supra</a:t>
            </a:r>
            <a:r>
              <a:rPr lang="it-IT" dirty="0"/>
              <a:t>, il potere provvedimentale e quello esecutivo spetterebbero soltanto alla Soprintendenza. </a:t>
            </a:r>
          </a:p>
        </p:txBody>
      </p:sp>
    </p:spTree>
    <p:extLst>
      <p:ext uri="{BB962C8B-B14F-4D97-AF65-F5344CB8AC3E}">
        <p14:creationId xmlns:p14="http://schemas.microsoft.com/office/powerpoint/2010/main" val="3155580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Quale rapporto intercorre tra l’art. 27 e l’art. 33 del </a:t>
            </a:r>
            <a:r>
              <a:rPr lang="it-IT" dirty="0" err="1">
                <a:effectLst>
                  <a:outerShdw blurRad="38100" dist="38100" dir="2700000" algn="tl">
                    <a:srgbClr val="000000">
                      <a:alpha val="43137"/>
                    </a:srgbClr>
                  </a:outerShdw>
                </a:effectLst>
              </a:rPr>
              <a:t>d.p.r.</a:t>
            </a:r>
            <a:r>
              <a:rPr lang="it-IT" dirty="0">
                <a:effectLst>
                  <a:outerShdw blurRad="38100" dist="38100" dir="2700000" algn="tl">
                    <a:srgbClr val="000000">
                      <a:alpha val="43137"/>
                    </a:srgbClr>
                  </a:outerShdw>
                </a:effectLst>
              </a:rPr>
              <a:t> 380/2001?</a:t>
            </a:r>
          </a:p>
        </p:txBody>
      </p:sp>
      <p:sp>
        <p:nvSpPr>
          <p:cNvPr id="3" name="Segnaposto contenuto 2"/>
          <p:cNvSpPr>
            <a:spLocks noGrp="1"/>
          </p:cNvSpPr>
          <p:nvPr>
            <p:ph idx="1"/>
          </p:nvPr>
        </p:nvSpPr>
        <p:spPr/>
        <p:txBody>
          <a:bodyPr/>
          <a:lstStyle/>
          <a:p>
            <a:r>
              <a:rPr lang="it-IT" dirty="0"/>
              <a:t>È indifferente applicare l’art. 27 o l’art. 31 del D.P.R. n. 380/2001. Eventualmente si potrebbe citarli entrambi.</a:t>
            </a:r>
          </a:p>
          <a:p>
            <a:r>
              <a:rPr lang="it-IT" dirty="0"/>
              <a:t>In virtù del principio di specialità «</a:t>
            </a:r>
            <a:r>
              <a:rPr lang="it-IT" i="1" dirty="0" err="1"/>
              <a:t>lex</a:t>
            </a:r>
            <a:r>
              <a:rPr lang="it-IT" i="1" dirty="0"/>
              <a:t> </a:t>
            </a:r>
            <a:r>
              <a:rPr lang="it-IT" i="1" dirty="0" err="1"/>
              <a:t>specilias</a:t>
            </a:r>
            <a:r>
              <a:rPr lang="it-IT" i="1" dirty="0"/>
              <a:t> </a:t>
            </a:r>
            <a:r>
              <a:rPr lang="it-IT" i="1" dirty="0" err="1"/>
              <a:t>derogat</a:t>
            </a:r>
            <a:r>
              <a:rPr lang="it-IT" i="1" dirty="0"/>
              <a:t> generali</a:t>
            </a:r>
            <a:r>
              <a:rPr lang="it-IT" dirty="0"/>
              <a:t>» l’art. 27 del D.P.R. n. 380/2001 prevale sull’art. 31 del D.P.R. n. 380/2001.</a:t>
            </a:r>
          </a:p>
        </p:txBody>
      </p:sp>
    </p:spTree>
    <p:extLst>
      <p:ext uri="{BB962C8B-B14F-4D97-AF65-F5344CB8AC3E}">
        <p14:creationId xmlns:p14="http://schemas.microsoft.com/office/powerpoint/2010/main" val="30983872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ART. 44 D.P.R. 380/2001</a:t>
            </a:r>
          </a:p>
        </p:txBody>
      </p:sp>
      <p:sp>
        <p:nvSpPr>
          <p:cNvPr id="3" name="Segnaposto contenuto 2"/>
          <p:cNvSpPr>
            <a:spLocks noGrp="1"/>
          </p:cNvSpPr>
          <p:nvPr>
            <p:ph idx="1"/>
          </p:nvPr>
        </p:nvSpPr>
        <p:spPr>
          <a:xfrm>
            <a:off x="509955" y="1978269"/>
            <a:ext cx="11403622" cy="4246685"/>
          </a:xfrm>
        </p:spPr>
        <p:txBody>
          <a:bodyPr>
            <a:normAutofit fontScale="85000" lnSpcReduction="10000"/>
          </a:bodyPr>
          <a:lstStyle/>
          <a:p>
            <a:pPr marL="0" indent="0" algn="just">
              <a:buNone/>
            </a:pPr>
            <a:r>
              <a:rPr lang="it-IT" dirty="0"/>
              <a:t>«</a:t>
            </a:r>
            <a:r>
              <a:rPr lang="it-IT" i="1" dirty="0"/>
              <a:t>1. </a:t>
            </a:r>
            <a:r>
              <a:rPr lang="it-IT" b="1" i="1" dirty="0"/>
              <a:t>Salvo che il fatto costituisca più grave reato e ferme le sanzioni amministrative</a:t>
            </a:r>
            <a:r>
              <a:rPr lang="it-IT" i="1" dirty="0"/>
              <a:t>, si applica:</a:t>
            </a:r>
          </a:p>
          <a:p>
            <a:pPr marL="0" indent="0" algn="just">
              <a:buNone/>
            </a:pPr>
            <a:r>
              <a:rPr lang="it-IT" i="1" dirty="0"/>
              <a:t>a) l'ammenda fino a 10.329 euro per </a:t>
            </a:r>
            <a:r>
              <a:rPr lang="it-IT" b="1" i="1" dirty="0"/>
              <a:t>l'inosservanza delle norme, prescrizioni e modalità esecutive previste dal presente titolo</a:t>
            </a:r>
            <a:r>
              <a:rPr lang="it-IT" i="1" dirty="0"/>
              <a:t>, in quanto applicabili, nonché dai regolamenti edilizi, dagli strumenti urbanistici e dal permesso di costruire; b) l'arresto fino a due anni e l'ammenda da 5.164 a </a:t>
            </a:r>
            <a:r>
              <a:rPr lang="it-IT" b="1" i="1" dirty="0"/>
              <a:t>51.645 </a:t>
            </a:r>
            <a:r>
              <a:rPr lang="it-IT" i="1" dirty="0"/>
              <a:t>euro nei casi di </a:t>
            </a:r>
            <a:r>
              <a:rPr lang="it-IT" b="1" i="1" dirty="0"/>
              <a:t>esecuzione dei lavori in totale difformità o assenza del permesso o di prosecuzione degli stessi nonostante l'ordine di sospensione</a:t>
            </a:r>
            <a:r>
              <a:rPr lang="it-IT" i="1" dirty="0"/>
              <a:t>; c) l'arresto fino a due anni e l'ammenda da 15.493 a 51.645 euro nel caso di lottizzazione abusiva di terreni a scopo edilizio, come previsto dal primo comma dell'articolo 30. </a:t>
            </a:r>
            <a:r>
              <a:rPr lang="it-IT" b="1" i="1" dirty="0"/>
              <a:t>La stessa pena si applica anche nel caso di interventi edilizi nelle zone sottoposte a vincolo storico, artistico, archeologico, paesistico, ambientale, in variazione essenziale, in totale difformità o in assenza del permesso</a:t>
            </a:r>
            <a:r>
              <a:rPr lang="it-IT" i="1" dirty="0"/>
              <a:t>.</a:t>
            </a:r>
          </a:p>
          <a:p>
            <a:pPr marL="0" indent="0" algn="just">
              <a:buNone/>
            </a:pPr>
            <a:r>
              <a:rPr lang="it-IT" i="1" dirty="0"/>
              <a:t>2. La sentenza definitiva del giudice penale che accerta che vi è stata lottizzazione abusiva, dispone la confisca dei terreni, abusivamente lottizzati e delle opere abusivamente costruite. Per effetto della confisca i terreni sono acquisiti di diritto e gratuitamente al patrimonio del comune nel cui territorio è avvenuta la lottizzazione. La sentenza definitiva è titolo per la immediata trascrizione nei registri immobiliari.</a:t>
            </a:r>
          </a:p>
          <a:p>
            <a:pPr marL="0" indent="0" algn="just">
              <a:buNone/>
            </a:pPr>
            <a:r>
              <a:rPr lang="it-IT" i="1" dirty="0"/>
              <a:t>2-bis. Le disposizioni del presente articolo si applicano anche agli interventi edilizi suscettibili di realizzazione mediante </a:t>
            </a:r>
            <a:r>
              <a:rPr lang="it-IT" b="1" i="1" dirty="0"/>
              <a:t>segnalazione certificata di inizio attività ai sensi dell'articolo 23, comma 01</a:t>
            </a:r>
            <a:r>
              <a:rPr lang="it-IT" i="1" dirty="0"/>
              <a:t>, eseguiti in assenza o in totale difformità dalla stessa».</a:t>
            </a:r>
            <a:endParaRPr lang="it-IT" dirty="0"/>
          </a:p>
          <a:p>
            <a:pPr marL="0" indent="0">
              <a:buNone/>
            </a:pPr>
            <a:endParaRPr lang="it-IT" dirty="0"/>
          </a:p>
          <a:p>
            <a:pPr marL="0" indent="0">
              <a:buNone/>
            </a:pPr>
            <a:endParaRPr lang="it-IT" dirty="0"/>
          </a:p>
        </p:txBody>
      </p:sp>
    </p:spTree>
    <p:extLst>
      <p:ext uri="{BB962C8B-B14F-4D97-AF65-F5344CB8AC3E}">
        <p14:creationId xmlns:p14="http://schemas.microsoft.com/office/powerpoint/2010/main" val="65518144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Art. 45 del </a:t>
            </a:r>
            <a:r>
              <a:rPr lang="it-IT" dirty="0" err="1">
                <a:effectLst>
                  <a:outerShdw blurRad="38100" dist="38100" dir="2700000" algn="tl">
                    <a:srgbClr val="000000">
                      <a:alpha val="43137"/>
                    </a:srgbClr>
                  </a:outerShdw>
                </a:effectLst>
              </a:rPr>
              <a:t>d.p.r</a:t>
            </a:r>
            <a:r>
              <a:rPr lang="it-IT" dirty="0">
                <a:effectLst>
                  <a:outerShdw blurRad="38100" dist="38100" dir="2700000" algn="tl">
                    <a:srgbClr val="000000">
                      <a:alpha val="43137"/>
                    </a:srgbClr>
                  </a:outerShdw>
                </a:effectLst>
              </a:rPr>
              <a:t> 380/2001</a:t>
            </a:r>
          </a:p>
        </p:txBody>
      </p:sp>
      <p:sp>
        <p:nvSpPr>
          <p:cNvPr id="3" name="Segnaposto contenuto 2"/>
          <p:cNvSpPr>
            <a:spLocks noGrp="1"/>
          </p:cNvSpPr>
          <p:nvPr>
            <p:ph idx="1"/>
          </p:nvPr>
        </p:nvSpPr>
        <p:spPr/>
        <p:txBody>
          <a:bodyPr/>
          <a:lstStyle/>
          <a:p>
            <a:pPr marL="0" indent="0" algn="just">
              <a:buNone/>
            </a:pPr>
            <a:r>
              <a:rPr lang="it-IT" dirty="0"/>
              <a:t>«</a:t>
            </a:r>
            <a:r>
              <a:rPr lang="it-IT" i="1" dirty="0"/>
              <a:t>L'azione penale relativa alle violazioni edilizie rimane </a:t>
            </a:r>
            <a:r>
              <a:rPr lang="it-IT" b="1" i="1" dirty="0"/>
              <a:t>sospesa</a:t>
            </a:r>
            <a:r>
              <a:rPr lang="it-IT" i="1" dirty="0"/>
              <a:t> finché non siano stati esauriti i procedimenti amministrativi di sanatoria di cui all’articolo 36.</a:t>
            </a:r>
          </a:p>
          <a:p>
            <a:pPr marL="0" indent="0" algn="just">
              <a:buNone/>
            </a:pPr>
            <a:r>
              <a:rPr lang="it-IT" i="1" dirty="0"/>
              <a:t>Il rilascio in sanatoria del permesso di costruire </a:t>
            </a:r>
            <a:r>
              <a:rPr lang="it-IT" b="1" i="1" dirty="0"/>
              <a:t>estingue</a:t>
            </a:r>
            <a:r>
              <a:rPr lang="it-IT" i="1" dirty="0"/>
              <a:t> i reati contravvenzionali previsti dalle norme urbanistiche vigenti</a:t>
            </a:r>
            <a:r>
              <a:rPr lang="it-IT" dirty="0"/>
              <a:t>».</a:t>
            </a:r>
          </a:p>
        </p:txBody>
      </p:sp>
    </p:spTree>
    <p:extLst>
      <p:ext uri="{BB962C8B-B14F-4D97-AF65-F5344CB8AC3E}">
        <p14:creationId xmlns:p14="http://schemas.microsoft.com/office/powerpoint/2010/main" val="1552385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effectLst>
                  <a:outerShdw blurRad="38100" dist="38100" dir="2700000" algn="tl">
                    <a:srgbClr val="000000">
                      <a:alpha val="43137"/>
                    </a:srgbClr>
                  </a:outerShdw>
                </a:effectLst>
              </a:rPr>
              <a:t>LE FONTI NORMATIVE DEL PAESAGGIO</a:t>
            </a:r>
          </a:p>
        </p:txBody>
      </p:sp>
      <p:sp>
        <p:nvSpPr>
          <p:cNvPr id="3" name="Segnaposto contenuto 2"/>
          <p:cNvSpPr>
            <a:spLocks noGrp="1"/>
          </p:cNvSpPr>
          <p:nvPr>
            <p:ph idx="1"/>
          </p:nvPr>
        </p:nvSpPr>
        <p:spPr/>
        <p:txBody>
          <a:bodyPr/>
          <a:lstStyle/>
          <a:p>
            <a:r>
              <a:rPr lang="it-IT" dirty="0"/>
              <a:t>Convenzioni e trattati europei ed internazionali (Convenzione europea del paesaggio  adottata dal Consiglio dei Ministri il 19.07.2000 e ratificata con legge 09.01.2006 n. 14)</a:t>
            </a:r>
          </a:p>
          <a:p>
            <a:r>
              <a:rPr lang="it-IT" dirty="0"/>
              <a:t>D. Lgs. 42/2004 «</a:t>
            </a:r>
            <a:r>
              <a:rPr lang="it-IT" i="1" dirty="0"/>
              <a:t>Codice dei beni culturali e del paesaggio</a:t>
            </a:r>
            <a:r>
              <a:rPr lang="it-IT" dirty="0"/>
              <a:t>»</a:t>
            </a:r>
          </a:p>
          <a:p>
            <a:r>
              <a:rPr lang="it-IT" dirty="0"/>
              <a:t>Leggi regionali</a:t>
            </a:r>
          </a:p>
          <a:p>
            <a:r>
              <a:rPr lang="it-IT" dirty="0"/>
              <a:t>Norme regolamentari locali</a:t>
            </a:r>
          </a:p>
          <a:p>
            <a:endParaRPr lang="it-IT" dirty="0"/>
          </a:p>
          <a:p>
            <a:endParaRPr lang="it-IT" dirty="0"/>
          </a:p>
          <a:p>
            <a:endParaRPr lang="it-IT" dirty="0"/>
          </a:p>
        </p:txBody>
      </p:sp>
    </p:spTree>
    <p:extLst>
      <p:ext uri="{BB962C8B-B14F-4D97-AF65-F5344CB8AC3E}">
        <p14:creationId xmlns:p14="http://schemas.microsoft.com/office/powerpoint/2010/main" val="329678316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ART. 181 DEL D. LGS 42/2004</a:t>
            </a:r>
          </a:p>
        </p:txBody>
      </p:sp>
      <p:sp>
        <p:nvSpPr>
          <p:cNvPr id="3" name="Segnaposto contenuto 2"/>
          <p:cNvSpPr>
            <a:spLocks noGrp="1"/>
          </p:cNvSpPr>
          <p:nvPr>
            <p:ph idx="1"/>
          </p:nvPr>
        </p:nvSpPr>
        <p:spPr>
          <a:xfrm>
            <a:off x="0" y="1853755"/>
            <a:ext cx="12192000" cy="4828400"/>
          </a:xfrm>
        </p:spPr>
        <p:txBody>
          <a:bodyPr>
            <a:normAutofit fontScale="77500" lnSpcReduction="20000"/>
          </a:bodyPr>
          <a:lstStyle/>
          <a:p>
            <a:pPr marL="0" indent="0" algn="just">
              <a:buNone/>
            </a:pPr>
            <a:r>
              <a:rPr lang="it-IT" dirty="0"/>
              <a:t>«</a:t>
            </a:r>
            <a:r>
              <a:rPr lang="it-IT" i="1" dirty="0"/>
              <a:t>1. </a:t>
            </a:r>
            <a:r>
              <a:rPr lang="it-IT" b="1" i="1" dirty="0"/>
              <a:t>Chiunque, senza la prescritta autorizzazione o in difformità di essa, esegue lavori di qualsiasi genere su beni paesaggistici è punito con le pene previste dall'articolo 44, lettera c), del </a:t>
            </a:r>
            <a:r>
              <a:rPr lang="it-IT" b="1" i="1" dirty="0" err="1"/>
              <a:t>d.P.R.</a:t>
            </a:r>
            <a:r>
              <a:rPr lang="it-IT" b="1" i="1" dirty="0"/>
              <a:t> 6 giugno 2001, n. 380.</a:t>
            </a:r>
          </a:p>
          <a:p>
            <a:pPr marL="0" indent="0" algn="just">
              <a:buNone/>
            </a:pPr>
            <a:r>
              <a:rPr lang="it-IT" i="1" dirty="0"/>
              <a:t>1-bis. La pena è della reclusione da uno a quattro anni qualora i lavori di cui al comma 1: </a:t>
            </a:r>
            <a:r>
              <a:rPr lang="it-IT" i="1" dirty="0">
                <a:solidFill>
                  <a:schemeClr val="accent1"/>
                </a:solidFill>
              </a:rPr>
              <a:t>a) ricadano su immobili od aree che, per le loro caratteristiche paesaggistiche, siano stati dichiarati di notevole interesse pubblico con apposito provvedimento emanato in epoca antecedente alla realizzazione dei lavori;</a:t>
            </a:r>
            <a:br>
              <a:rPr lang="it-IT" i="1" dirty="0">
                <a:solidFill>
                  <a:schemeClr val="accent1"/>
                </a:solidFill>
              </a:rPr>
            </a:br>
            <a:r>
              <a:rPr lang="it-IT" i="1" dirty="0">
                <a:solidFill>
                  <a:schemeClr val="accent1"/>
                </a:solidFill>
              </a:rPr>
              <a:t>b) ricadano su immobili od aree tutelati per legge ai sensi dell'articolo 142 ed] ((lettera a) e parte della lettera b) dichiarate costituzionalmente illegittimi da Corte costituzionale, 23 marzo 2016, n. 56)</a:t>
            </a:r>
            <a:r>
              <a:rPr lang="it-IT" i="1" dirty="0"/>
              <a:t> abbiano comportato un aumento dei manufatti superiore al trenta per cento della volumetria della costruzione originaria o, in alternativa, un ampliamento della medesima superiore a settecentocinquanta metri cubi, ovvero ancora abbiano comportato una nuova costruzione con una volumetria superiore ai mille metri cubi.</a:t>
            </a:r>
          </a:p>
          <a:p>
            <a:pPr marL="0" indent="0" algn="just">
              <a:buNone/>
            </a:pPr>
            <a:r>
              <a:rPr lang="it-IT" i="1" dirty="0"/>
              <a:t>1-ter.</a:t>
            </a:r>
            <a:r>
              <a:rPr lang="it-IT" b="1" i="1" dirty="0"/>
              <a:t>Ferma restando l'applicazione delle sanzioni amministrative pecuniarie di cui all'articolo 167 qualora l'autorità amministrativa competente accerti la compatibilità paesaggistica secondo le procedure di cui al comma 1-quater, la disposizione di cui al comma 1 non si applica</a:t>
            </a:r>
            <a:r>
              <a:rPr lang="it-IT" i="1" dirty="0"/>
              <a:t>: a) per i lavori, realizzati in assenza o difformità dall'autorizzazione paesaggistica, che non abbiano determinato creazione di superfici utili o volumi ovvero aumento di quelli legittimamente realizzati; b) per l'impiego di materiali in difformità dall'autorizzazione paesaggistica;  c) per i lavori configurabili quali interventi di manutenzione ordinaria o straordinaria ai sensi dell'articolo 3 del </a:t>
            </a:r>
            <a:r>
              <a:rPr lang="it-IT" i="1" dirty="0" err="1"/>
              <a:t>d.P.R.</a:t>
            </a:r>
            <a:r>
              <a:rPr lang="it-IT" i="1" dirty="0"/>
              <a:t> 6 giugno 2001, n. 380.</a:t>
            </a:r>
            <a:endParaRPr lang="it-IT" b="1" i="1" dirty="0"/>
          </a:p>
          <a:p>
            <a:pPr marL="0" indent="0" algn="just">
              <a:buNone/>
            </a:pPr>
            <a:r>
              <a:rPr lang="it-IT" i="1" dirty="0"/>
              <a:t>1-quinquies.</a:t>
            </a:r>
            <a:r>
              <a:rPr lang="it-IT" b="1" i="1" dirty="0"/>
              <a:t>La rimessione in pristino delle aree o degli immobili soggetti a vincoli paesaggistici, da parte del trasgressore, prima che venga disposta d'ufficio dall'autorità amministrativa, e comunque prima che intervenga la condanna, estingue il reato di cui al co. 1</a:t>
            </a:r>
            <a:r>
              <a:rPr lang="it-IT" dirty="0"/>
              <a:t>».</a:t>
            </a:r>
            <a:br>
              <a:rPr lang="it-IT" dirty="0"/>
            </a:br>
            <a:endParaRPr lang="it-IT" dirty="0"/>
          </a:p>
        </p:txBody>
      </p:sp>
    </p:spTree>
    <p:extLst>
      <p:ext uri="{BB962C8B-B14F-4D97-AF65-F5344CB8AC3E}">
        <p14:creationId xmlns:p14="http://schemas.microsoft.com/office/powerpoint/2010/main" val="127439650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LA NATURA GIURIDICA DEL REATO PAESAGGISTICO</a:t>
            </a:r>
          </a:p>
        </p:txBody>
      </p:sp>
      <p:sp>
        <p:nvSpPr>
          <p:cNvPr id="3" name="Segnaposto contenuto 2"/>
          <p:cNvSpPr>
            <a:spLocks noGrp="1"/>
          </p:cNvSpPr>
          <p:nvPr>
            <p:ph idx="1"/>
          </p:nvPr>
        </p:nvSpPr>
        <p:spPr>
          <a:xfrm>
            <a:off x="1257301" y="2015732"/>
            <a:ext cx="10005646" cy="4077337"/>
          </a:xfrm>
        </p:spPr>
        <p:txBody>
          <a:bodyPr>
            <a:normAutofit lnSpcReduction="10000"/>
          </a:bodyPr>
          <a:lstStyle/>
          <a:p>
            <a:pPr algn="just"/>
            <a:r>
              <a:rPr lang="it-IT" dirty="0"/>
              <a:t>Il reato paesaggistico è un reato formale e di pericolo: esso si perfeziona indipendentemente dal danno arrecato al paesaggio, con la semplice esecuzione di interventi non autorizzati idonei ad incidere negativamente sull’originario assetto dei luoghi (Cass. </a:t>
            </a:r>
            <a:r>
              <a:rPr lang="it-IT" dirty="0" err="1"/>
              <a:t>pen</a:t>
            </a:r>
            <a:r>
              <a:rPr lang="it-IT" dirty="0"/>
              <a:t>., sez. III, 22.01.2010, n. 2903). </a:t>
            </a:r>
          </a:p>
          <a:p>
            <a:pPr algn="just"/>
            <a:r>
              <a:rPr lang="it-IT" dirty="0"/>
              <a:t>Esempi di reato paesaggistico: realizzazione di un campo da golf tramite livellamento di terreno (Cass. </a:t>
            </a:r>
            <a:r>
              <a:rPr lang="it-IT" dirty="0" err="1"/>
              <a:t>pen</a:t>
            </a:r>
            <a:r>
              <a:rPr lang="it-IT" dirty="0"/>
              <a:t>., sez. III, 21.02.2006, n. 6444); abbassamento del livello di una strada vicinale  (Cass. </a:t>
            </a:r>
            <a:r>
              <a:rPr lang="it-IT" dirty="0" err="1"/>
              <a:t>pen</a:t>
            </a:r>
            <a:r>
              <a:rPr lang="it-IT" dirty="0"/>
              <a:t>., sez. III, 02.04.1997, n. 3065); realizzazione di un parcheggio mediante spandimento di terreno (Cass. </a:t>
            </a:r>
            <a:r>
              <a:rPr lang="it-IT" dirty="0" err="1"/>
              <a:t>pen</a:t>
            </a:r>
            <a:r>
              <a:rPr lang="it-IT" dirty="0"/>
              <a:t>., sez. III, 09.01.2007, n. 159).</a:t>
            </a:r>
          </a:p>
          <a:p>
            <a:pPr algn="just"/>
            <a:r>
              <a:rPr lang="it-IT" dirty="0"/>
              <a:t>Anche le opere interrate possono determinare una compromissione dei valori ambientali.</a:t>
            </a:r>
          </a:p>
          <a:p>
            <a:pPr algn="just"/>
            <a:r>
              <a:rPr lang="it-IT" dirty="0"/>
              <a:t>C’è anche l’art. 734 c.p. «</a:t>
            </a:r>
            <a:r>
              <a:rPr lang="it-IT" i="1" dirty="0"/>
              <a:t>Distruzione o deturpamento di bellezze naturali</a:t>
            </a:r>
            <a:r>
              <a:rPr lang="it-IT" dirty="0"/>
              <a:t>».</a:t>
            </a:r>
          </a:p>
        </p:txBody>
      </p:sp>
    </p:spTree>
    <p:extLst>
      <p:ext uri="{BB962C8B-B14F-4D97-AF65-F5344CB8AC3E}">
        <p14:creationId xmlns:p14="http://schemas.microsoft.com/office/powerpoint/2010/main" val="30135438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La spontanea demolizione estingue il reato paesaggistico</a:t>
            </a:r>
          </a:p>
        </p:txBody>
      </p:sp>
      <p:sp>
        <p:nvSpPr>
          <p:cNvPr id="3" name="Segnaposto contenuto 2"/>
          <p:cNvSpPr>
            <a:spLocks noGrp="1"/>
          </p:cNvSpPr>
          <p:nvPr>
            <p:ph idx="1"/>
          </p:nvPr>
        </p:nvSpPr>
        <p:spPr/>
        <p:txBody>
          <a:bodyPr>
            <a:normAutofit lnSpcReduction="10000"/>
          </a:bodyPr>
          <a:lstStyle/>
          <a:p>
            <a:pPr algn="just"/>
            <a:r>
              <a:rPr lang="it-IT" dirty="0"/>
              <a:t>La spontanea demolizione estingue esclusivamente il reato paesaggistico previsto dall’art. 181, c. 1 del D. Lgs. n. 42/2004, non quello edilizio-urbanistico previsto dall’art. 44, c. 1. lett. a) o b) del D.P.R. n. 380/2001, né quello paesaggistico previsto dall’art. 44, c.1, lett. c) del D.P.R. n. 380/2001.</a:t>
            </a:r>
          </a:p>
          <a:p>
            <a:pPr algn="just"/>
            <a:r>
              <a:rPr lang="it-IT" dirty="0"/>
              <a:t>Il Giudice penale, però, può valutare la spontanea demolizione per </a:t>
            </a:r>
            <a:r>
              <a:rPr lang="it-IT" dirty="0" err="1"/>
              <a:t>ri</a:t>
            </a:r>
            <a:r>
              <a:rPr lang="it-IT" dirty="0"/>
              <a:t>-determinare la pena relativamente del reato edilizio-urbanistico, con riferimento alla mancanza di un danno penalmente rilevante o alla presenza della buona fede dell’imputato, ovvero ritenere estinto il reato edilizio (Cass. </a:t>
            </a:r>
            <a:r>
              <a:rPr lang="it-IT" dirty="0" err="1"/>
              <a:t>pen</a:t>
            </a:r>
            <a:r>
              <a:rPr lang="it-IT" dirty="0"/>
              <a:t>., sez. III, 17.05.2011, n. 19317; Id., 22.06.2011, n. 25026; Id., 05.03.2013, n. 10245).</a:t>
            </a:r>
          </a:p>
        </p:txBody>
      </p:sp>
    </p:spTree>
    <p:extLst>
      <p:ext uri="{BB962C8B-B14F-4D97-AF65-F5344CB8AC3E}">
        <p14:creationId xmlns:p14="http://schemas.microsoft.com/office/powerpoint/2010/main" val="48079689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effectLst>
                  <a:outerShdw blurRad="38100" dist="38100" dir="2700000" algn="tl">
                    <a:srgbClr val="000000">
                      <a:alpha val="43137"/>
                    </a:srgbClr>
                  </a:outerShdw>
                </a:effectLst>
              </a:rPr>
              <a:t>Come si coordinano gli ART. 44 D.P.R. 380/2001 E 181 D. LGS. 42/2004?</a:t>
            </a:r>
          </a:p>
        </p:txBody>
      </p:sp>
      <p:sp>
        <p:nvSpPr>
          <p:cNvPr id="3" name="Segnaposto contenuto 2"/>
          <p:cNvSpPr>
            <a:spLocks noGrp="1"/>
          </p:cNvSpPr>
          <p:nvPr>
            <p:ph idx="1"/>
          </p:nvPr>
        </p:nvSpPr>
        <p:spPr>
          <a:xfrm>
            <a:off x="1076325" y="1853754"/>
            <a:ext cx="10191750" cy="5004246"/>
          </a:xfrm>
        </p:spPr>
        <p:txBody>
          <a:bodyPr>
            <a:normAutofit fontScale="47500" lnSpcReduction="20000"/>
          </a:bodyPr>
          <a:lstStyle/>
          <a:p>
            <a:pPr algn="just" fontAlgn="base"/>
            <a:r>
              <a:rPr lang="it-IT" sz="4000" dirty="0"/>
              <a:t>La giurisprudenza ha chiarito che tra le due norme non vi è un concorso apparente di norme (</a:t>
            </a:r>
            <a:r>
              <a:rPr lang="it-IT" sz="4000" i="1" dirty="0" err="1"/>
              <a:t>rectius</a:t>
            </a:r>
            <a:r>
              <a:rPr lang="it-IT" sz="4000" dirty="0"/>
              <a:t>: se ne applica una soltanto), ma un vero e proprio concorso formale di fattispecie criminose differenti.</a:t>
            </a:r>
          </a:p>
          <a:p>
            <a:pPr marL="0" indent="0" algn="just" fontAlgn="base">
              <a:buNone/>
            </a:pPr>
            <a:r>
              <a:rPr lang="it-IT" sz="4000" dirty="0"/>
              <a:t>«</a:t>
            </a:r>
            <a:r>
              <a:rPr lang="it-IT" sz="4000" i="1" dirty="0"/>
              <a:t>Il richiamo </a:t>
            </a:r>
            <a:r>
              <a:rPr lang="it-IT" sz="4000" i="1" dirty="0" err="1"/>
              <a:t>quoad</a:t>
            </a:r>
            <a:r>
              <a:rPr lang="it-IT" sz="4000" i="1" dirty="0"/>
              <a:t> </a:t>
            </a:r>
            <a:r>
              <a:rPr lang="it-IT" sz="4000" i="1" dirty="0" err="1"/>
              <a:t>poenam</a:t>
            </a:r>
            <a:r>
              <a:rPr lang="it-IT" sz="4000" i="1" dirty="0"/>
              <a:t> contenuto nel corpo del </a:t>
            </a:r>
            <a:r>
              <a:rPr lang="it-IT" sz="4000" i="1" dirty="0" err="1"/>
              <a:t>D.Lgs.</a:t>
            </a:r>
            <a:r>
              <a:rPr lang="it-IT" sz="4000" i="1" dirty="0"/>
              <a:t> n. 42 del 2004 all'art. 44, lett. c) del T.U. sull'urbanistica non comporta, però, che tra le due norme vi sia un concorso apparente, </a:t>
            </a:r>
            <a:r>
              <a:rPr lang="it-IT" sz="4000" b="1" i="1" dirty="0"/>
              <a:t>essendo diverse le due fattispecie per diversità di scopi, presupposti ed oggetto</a:t>
            </a:r>
            <a:r>
              <a:rPr lang="it-IT" sz="4000" i="1" dirty="0"/>
              <a:t>: invero, mentre la prima disposizione è volta a tutelare il paesaggio e l'ambiente in genere nel suo complesso, come autonoma entità giuridica meritevole di tutela specifica, il D.P.R. n. 380 del 2001 mira alla tutela del territorio sotto il profilo dell'assetto urbanistico nel suo insieme. Ciò è tanto vero che diverse sono sia le autorizzazioni preventive richieste per una edificazione all'interno di un'area vincolata paesaggisticamente, sia le autorità preposte al rilascio di tali autorizzazioni, a riprova che diversi sono gli oggetti giuridici della tutela penale (v. in questi termini oltre a Sez. 3A 30866/01 cit. Sez. 3A 5.2.1998 n. 2704, </a:t>
            </a:r>
            <a:r>
              <a:rPr lang="it-IT" sz="4000" i="1" dirty="0" err="1"/>
              <a:t>Catalini</a:t>
            </a:r>
            <a:r>
              <a:rPr lang="it-IT" sz="4000" i="1" dirty="0"/>
              <a:t>, </a:t>
            </a:r>
            <a:r>
              <a:rPr lang="it-IT" sz="4000" i="1" dirty="0" err="1"/>
              <a:t>Rv</a:t>
            </a:r>
            <a:r>
              <a:rPr lang="it-IT" sz="4000" i="1" dirty="0"/>
              <a:t>. 210279). edilizi (lett. a) e b) dello stesso D.P.R. 380 del 2001, art. 44</a:t>
            </a:r>
            <a:r>
              <a:rPr lang="it-IT" sz="4000" dirty="0"/>
              <a:t>» (Cass. </a:t>
            </a:r>
            <a:r>
              <a:rPr lang="it-IT" sz="4000" dirty="0" err="1"/>
              <a:t>pen</a:t>
            </a:r>
            <a:r>
              <a:rPr lang="it-IT" sz="4000" dirty="0"/>
              <a:t>., sez. III, 18.06.2014, n. 50620)» (Cass. </a:t>
            </a:r>
            <a:r>
              <a:rPr lang="it-IT" sz="4000" dirty="0" err="1"/>
              <a:t>pen</a:t>
            </a:r>
            <a:r>
              <a:rPr lang="it-IT" sz="4000" dirty="0"/>
              <a:t>., sez. III, 18.06.2014, n. 50620).</a:t>
            </a:r>
          </a:p>
          <a:p>
            <a:pPr marL="0" indent="0">
              <a:buNone/>
            </a:pPr>
            <a:endParaRPr lang="it-IT" dirty="0"/>
          </a:p>
        </p:txBody>
      </p:sp>
    </p:spTree>
    <p:extLst>
      <p:ext uri="{BB962C8B-B14F-4D97-AF65-F5344CB8AC3E}">
        <p14:creationId xmlns:p14="http://schemas.microsoft.com/office/powerpoint/2010/main" val="7063858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RESPONSABILITA’ DIRIGENZIALE</a:t>
            </a:r>
          </a:p>
        </p:txBody>
      </p:sp>
      <p:sp>
        <p:nvSpPr>
          <p:cNvPr id="3" name="Segnaposto contenuto 2"/>
          <p:cNvSpPr>
            <a:spLocks noGrp="1"/>
          </p:cNvSpPr>
          <p:nvPr>
            <p:ph idx="1"/>
          </p:nvPr>
        </p:nvSpPr>
        <p:spPr>
          <a:xfrm>
            <a:off x="1389185" y="1925514"/>
            <a:ext cx="9583615" cy="3745523"/>
          </a:xfrm>
        </p:spPr>
        <p:txBody>
          <a:bodyPr>
            <a:normAutofit fontScale="70000" lnSpcReduction="20000"/>
          </a:bodyPr>
          <a:lstStyle/>
          <a:p>
            <a:pPr algn="just" fontAlgn="base"/>
            <a:r>
              <a:rPr lang="it-IT" sz="2600" dirty="0"/>
              <a:t>La giurisprudenza più recente afferma che anche il Dirigente concorre nei reati </a:t>
            </a:r>
            <a:r>
              <a:rPr lang="it-IT" sz="2600" i="1" dirty="0"/>
              <a:t>de </a:t>
            </a:r>
            <a:r>
              <a:rPr lang="it-IT" sz="2600" i="1" dirty="0" err="1"/>
              <a:t>quibus</a:t>
            </a:r>
            <a:r>
              <a:rPr lang="it-IT" sz="2600" dirty="0"/>
              <a:t>:</a:t>
            </a:r>
          </a:p>
          <a:p>
            <a:pPr marL="0" indent="0" algn="just" fontAlgn="base">
              <a:buNone/>
            </a:pPr>
            <a:r>
              <a:rPr lang="it-IT" sz="2600" dirty="0"/>
              <a:t>«</a:t>
            </a:r>
            <a:r>
              <a:rPr lang="it-IT" sz="2600" i="1" dirty="0"/>
              <a:t>In materia edilizia risponde del reato di cui alla L. n. 47 del 1985, art. 20, (oggi D.P.R. n. 380 del 2001, art. 44) il dirigente dell'area tecnica comunale che abbia rilasciato una concessione edilizia illegittima, in quanto questi, proprio </a:t>
            </a:r>
            <a:r>
              <a:rPr lang="it-IT" sz="2600" i="1" dirty="0" err="1"/>
              <a:t>perchè</a:t>
            </a:r>
            <a:r>
              <a:rPr lang="it-IT" sz="2600" i="1" dirty="0"/>
              <a:t> incaricato in ragione del proprio ufficio del rilascio di quello specifico atto, è titolare in via diretta ed immediata della relativa posizione di garanzia che trova il fondamento nel ricordato art. 40 cpv. c.p.. Prosegue tale decisione ricordando il principio assolutamente pacifico nella giurisprudenza di legittimità secondo cui la mancata o erronea conoscenza della disciplina che regola la materia non può essere addotta da chi svolga professionalmente una determinata attività e che la buona fede nel reato contravvenzionale, in tanto può trovare ingresso, in quanto si dimostri che l'agente ha adempiuto a tutto quanto necessario per adeguarsi al precetto di legge</a:t>
            </a:r>
            <a:r>
              <a:rPr lang="it-IT" sz="2600" dirty="0"/>
              <a:t>» (Cass. </a:t>
            </a:r>
            <a:r>
              <a:rPr lang="it-IT" sz="2600" dirty="0" err="1"/>
              <a:t>pen</a:t>
            </a:r>
            <a:r>
              <a:rPr lang="it-IT" sz="2600" dirty="0"/>
              <a:t>., sez. III, 14.07.2016, n. 4911).</a:t>
            </a:r>
          </a:p>
          <a:p>
            <a:pPr marL="0" indent="0" algn="just" fontAlgn="base">
              <a:buNone/>
            </a:pPr>
            <a:r>
              <a:rPr lang="it-IT" sz="2600" b="1" u="sng" dirty="0"/>
              <a:t>Caso concreto</a:t>
            </a:r>
            <a:r>
              <a:rPr lang="it-IT" sz="2600" dirty="0"/>
              <a:t>: il Dirigente aveva rilasciato una concessione edilizia in contrasto con i parametri del Piano Particolareggiato ed in contrasto con il parere della C.E.C..</a:t>
            </a:r>
          </a:p>
          <a:p>
            <a:pPr marL="0" indent="0">
              <a:buNone/>
            </a:pPr>
            <a:endParaRPr lang="it-IT" dirty="0"/>
          </a:p>
        </p:txBody>
      </p:sp>
    </p:spTree>
    <p:extLst>
      <p:ext uri="{BB962C8B-B14F-4D97-AF65-F5344CB8AC3E}">
        <p14:creationId xmlns:p14="http://schemas.microsoft.com/office/powerpoint/2010/main" val="331553033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effectLst>
                  <a:outerShdw blurRad="38100" dist="38100" dir="2700000" algn="tl">
                    <a:srgbClr val="000000">
                      <a:alpha val="43137"/>
                    </a:srgbClr>
                  </a:outerShdw>
                </a:effectLst>
              </a:rPr>
              <a:t>E SE C’E’ SOLTANTO IL VINCOLO IDROGEOLOGICO-forestale?</a:t>
            </a:r>
          </a:p>
        </p:txBody>
      </p:sp>
      <p:sp>
        <p:nvSpPr>
          <p:cNvPr id="3" name="Segnaposto contenuto 2"/>
          <p:cNvSpPr>
            <a:spLocks noGrp="1"/>
          </p:cNvSpPr>
          <p:nvPr>
            <p:ph idx="1"/>
          </p:nvPr>
        </p:nvSpPr>
        <p:spPr>
          <a:xfrm>
            <a:off x="1451579" y="2015732"/>
            <a:ext cx="9603275" cy="4068545"/>
          </a:xfrm>
        </p:spPr>
        <p:txBody>
          <a:bodyPr>
            <a:normAutofit fontScale="92500" lnSpcReduction="10000"/>
          </a:bodyPr>
          <a:lstStyle/>
          <a:p>
            <a:pPr algn="just"/>
            <a:r>
              <a:rPr lang="it-IT" dirty="0"/>
              <a:t>Non occorre l’autorizzazione paesaggistica, ma solo il nulla osta forestale e, quindi, non vi può esserci reato paesaggistico. La realizzazione di un’opera senza nulla osta forestale, però, costituisce comunque una difformità totale dal titolo, </a:t>
            </a:r>
            <a:r>
              <a:rPr lang="it-IT" i="1" dirty="0"/>
              <a:t>ex</a:t>
            </a:r>
            <a:r>
              <a:rPr lang="it-IT" dirty="0"/>
              <a:t> art. 32 D.P.R. n. 380/2001, come risulta dalla novella operata dall’art. 54, c. 1, </a:t>
            </a:r>
            <a:r>
              <a:rPr lang="it-IT" dirty="0" err="1"/>
              <a:t>lett</a:t>
            </a:r>
            <a:r>
              <a:rPr lang="it-IT" dirty="0"/>
              <a:t>- i, della L. n. 221/2015, e, quindi, un reato edilizio.</a:t>
            </a:r>
          </a:p>
          <a:p>
            <a:pPr marL="0" indent="0" algn="just" fontAlgn="base">
              <a:buNone/>
            </a:pPr>
            <a:r>
              <a:rPr lang="it-IT" dirty="0"/>
              <a:t>«</a:t>
            </a:r>
            <a:r>
              <a:rPr lang="it-IT" i="1" dirty="0"/>
              <a:t>Il vincolo idrogeologico non rientra tra quelli ai quali si riferisce l'autorizzazione prescritta dal </a:t>
            </a:r>
            <a:r>
              <a:rPr lang="it-IT" i="1" dirty="0" err="1"/>
              <a:t>D.Lgs.</a:t>
            </a:r>
            <a:r>
              <a:rPr lang="it-IT" i="1" dirty="0"/>
              <a:t> n. 42 del 2004, art. 146. </a:t>
            </a:r>
            <a:r>
              <a:rPr lang="it-IT" i="1" dirty="0" err="1"/>
              <a:t>Nè</a:t>
            </a:r>
            <a:r>
              <a:rPr lang="it-IT" i="1" dirty="0"/>
              <a:t> in materia penale è consentita l'estensione analogica della fattispecie ad ipotesi non previste dalla norma. Nel caso di violazione dell'autorizzazione rilasciata per il vincolo idrogeologico, pertanto, non è configurabile il reato di cui al </a:t>
            </a:r>
            <a:r>
              <a:rPr lang="it-IT" i="1" dirty="0" err="1"/>
              <a:t>D.Lgs.</a:t>
            </a:r>
            <a:r>
              <a:rPr lang="it-IT" i="1" dirty="0"/>
              <a:t> n. 42 del 2004, art. 181 e l'illecito edilizio va qualificato quale violazione di cui al D.P.R. n. 380 del 2001, art. 44, comma 1, lett. b). Ed, infatti, il vincolo idrogeologico non è neppure compreso tra quelli elencati nel cit. D.P.R. n. 380 del 2001, art. 44, comma 1, lett. c)</a:t>
            </a:r>
            <a:r>
              <a:rPr lang="it-IT" dirty="0"/>
              <a:t>» (Cass. </a:t>
            </a:r>
            <a:r>
              <a:rPr lang="it-IT" dirty="0" err="1"/>
              <a:t>pen</a:t>
            </a:r>
            <a:r>
              <a:rPr lang="it-IT" dirty="0"/>
              <a:t>., sez. III, 24.09.2009, n. 43731).</a:t>
            </a:r>
          </a:p>
        </p:txBody>
      </p:sp>
    </p:spTree>
    <p:extLst>
      <p:ext uri="{BB962C8B-B14F-4D97-AF65-F5344CB8AC3E}">
        <p14:creationId xmlns:p14="http://schemas.microsoft.com/office/powerpoint/2010/main" val="2420450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UN CONSIGLIO…</a:t>
            </a:r>
          </a:p>
        </p:txBody>
      </p:sp>
      <p:sp>
        <p:nvSpPr>
          <p:cNvPr id="3" name="Segnaposto contenuto 2"/>
          <p:cNvSpPr>
            <a:spLocks noGrp="1"/>
          </p:cNvSpPr>
          <p:nvPr>
            <p:ph idx="1"/>
          </p:nvPr>
        </p:nvSpPr>
        <p:spPr/>
        <p:txBody>
          <a:bodyPr/>
          <a:lstStyle/>
          <a:p>
            <a:pPr marL="0" indent="0" algn="ctr">
              <a:buNone/>
            </a:pPr>
            <a:r>
              <a:rPr lang="it-IT" dirty="0"/>
              <a:t>Se volete tutelare il paesaggio</a:t>
            </a:r>
          </a:p>
          <a:p>
            <a:pPr marL="0" indent="0" algn="ctr">
              <a:buNone/>
            </a:pPr>
            <a:r>
              <a:rPr lang="it-IT" dirty="0"/>
              <a:t>e non dare lavoro a noi avvocati…</a:t>
            </a:r>
          </a:p>
          <a:p>
            <a:pPr marL="0" indent="0" algn="ctr">
              <a:buNone/>
            </a:pPr>
            <a:r>
              <a:rPr lang="it-IT" dirty="0"/>
              <a:t>meglio non fare abusi,</a:t>
            </a:r>
          </a:p>
          <a:p>
            <a:pPr marL="0" indent="0" algn="ctr">
              <a:buNone/>
            </a:pPr>
            <a:r>
              <a:rPr lang="it-IT" dirty="0"/>
              <a:t>soprattutto in zona di vincolo paesaggistico!</a:t>
            </a:r>
          </a:p>
        </p:txBody>
      </p:sp>
    </p:spTree>
    <p:extLst>
      <p:ext uri="{BB962C8B-B14F-4D97-AF65-F5344CB8AC3E}">
        <p14:creationId xmlns:p14="http://schemas.microsoft.com/office/powerpoint/2010/main" val="204632791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marL="0" indent="0" algn="ctr">
              <a:buNone/>
            </a:pPr>
            <a:r>
              <a:rPr lang="it-IT" sz="6000" b="1" dirty="0">
                <a:effectLst>
                  <a:outerShdw blurRad="38100" dist="38100" dir="2700000" algn="tl">
                    <a:srgbClr val="000000">
                      <a:alpha val="43137"/>
                    </a:srgbClr>
                  </a:outerShdw>
                </a:effectLst>
              </a:rPr>
              <a:t>GRAZIE PER L’ATTENZIONE</a:t>
            </a:r>
          </a:p>
        </p:txBody>
      </p:sp>
    </p:spTree>
    <p:extLst>
      <p:ext uri="{BB962C8B-B14F-4D97-AF65-F5344CB8AC3E}">
        <p14:creationId xmlns:p14="http://schemas.microsoft.com/office/powerpoint/2010/main" val="1654427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LA NOZIONE DI Paesaggio A LIVELLO NORMATIVO</a:t>
            </a:r>
          </a:p>
        </p:txBody>
      </p:sp>
      <p:sp>
        <p:nvSpPr>
          <p:cNvPr id="3" name="Segnaposto contenuto 2"/>
          <p:cNvSpPr>
            <a:spLocks noGrp="1"/>
          </p:cNvSpPr>
          <p:nvPr>
            <p:ph idx="1"/>
          </p:nvPr>
        </p:nvSpPr>
        <p:spPr/>
        <p:txBody>
          <a:bodyPr/>
          <a:lstStyle/>
          <a:p>
            <a:pPr algn="just"/>
            <a:r>
              <a:rPr lang="it-IT" dirty="0"/>
              <a:t>L’art. 131, c. 1 del D. Lgs. n. 42/2004 recita: «</a:t>
            </a:r>
            <a:r>
              <a:rPr lang="it-IT" i="1" dirty="0"/>
              <a:t>Per paesaggio si intende il territorio espressivo di identità, il cui carattere deriva dall'azione di fattori naturali, umani e dalle loro interrelazioni</a:t>
            </a:r>
            <a:r>
              <a:rPr lang="it-IT" dirty="0"/>
              <a:t>».</a:t>
            </a:r>
          </a:p>
          <a:p>
            <a:pPr algn="just"/>
            <a:r>
              <a:rPr lang="it-IT" dirty="0"/>
              <a:t>L’art. 131, c. 2 del D. Lgs. n. 42/2004 specifica: «</a:t>
            </a:r>
            <a:r>
              <a:rPr lang="it-IT" i="1" dirty="0"/>
              <a:t>Il presente Codice tutela il paesaggio relativamente a quegli aspetti e caratteri che costituiscono rappresentazione materiale e visibile dell'identità nazionale, in quanto espressione di valori culturali</a:t>
            </a:r>
            <a:r>
              <a:rPr lang="it-IT" dirty="0"/>
              <a:t>».</a:t>
            </a:r>
          </a:p>
        </p:txBody>
      </p:sp>
    </p:spTree>
    <p:extLst>
      <p:ext uri="{BB962C8B-B14F-4D97-AF65-F5344CB8AC3E}">
        <p14:creationId xmlns:p14="http://schemas.microsoft.com/office/powerpoint/2010/main" val="2504050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effectLst>
                  <a:outerShdw blurRad="38100" dist="38100" dir="2700000" algn="tl">
                    <a:srgbClr val="000000">
                      <a:alpha val="43137"/>
                    </a:srgbClr>
                  </a:outerShdw>
                </a:effectLst>
              </a:rPr>
              <a:t>Quali son i  beni paesaggistici?</a:t>
            </a:r>
          </a:p>
        </p:txBody>
      </p:sp>
      <p:sp>
        <p:nvSpPr>
          <p:cNvPr id="3" name="Segnaposto contenuto 2"/>
          <p:cNvSpPr>
            <a:spLocks noGrp="1"/>
          </p:cNvSpPr>
          <p:nvPr>
            <p:ph idx="1"/>
          </p:nvPr>
        </p:nvSpPr>
        <p:spPr>
          <a:xfrm>
            <a:off x="0" y="1755616"/>
            <a:ext cx="12192000" cy="4842268"/>
          </a:xfrm>
        </p:spPr>
        <p:txBody>
          <a:bodyPr>
            <a:normAutofit/>
          </a:bodyPr>
          <a:lstStyle/>
          <a:p>
            <a:pPr algn="just"/>
            <a:r>
              <a:rPr lang="it-IT" sz="1500" dirty="0"/>
              <a:t>L’art. 134 del D. Lgs. n. 42/2004 individua i seguenti beni paesaggistici: </a:t>
            </a:r>
          </a:p>
          <a:p>
            <a:pPr marL="0" indent="0" algn="just">
              <a:buNone/>
            </a:pPr>
            <a:r>
              <a:rPr lang="it-IT" sz="1500" dirty="0"/>
              <a:t>a) </a:t>
            </a:r>
            <a:r>
              <a:rPr lang="it-IT" sz="1500" b="1" dirty="0"/>
              <a:t>immobili ed aree di notevole interesse pubblico individuati a seguito di un procedimento amministrativo (artt. 136 e </a:t>
            </a:r>
            <a:r>
              <a:rPr lang="it-IT" sz="1500" b="1" dirty="0" err="1"/>
              <a:t>ss</a:t>
            </a:r>
            <a:r>
              <a:rPr lang="it-IT" sz="1500" b="1" dirty="0"/>
              <a:t>).</a:t>
            </a:r>
            <a:endParaRPr lang="it-IT" sz="1500" dirty="0"/>
          </a:p>
          <a:p>
            <a:pPr marL="0" indent="0" algn="just">
              <a:buNone/>
            </a:pPr>
            <a:r>
              <a:rPr lang="it-IT" sz="1500" dirty="0"/>
              <a:t>b) aree tutelate per legge</a:t>
            </a:r>
          </a:p>
          <a:p>
            <a:pPr marL="0" indent="0" algn="just">
              <a:buNone/>
            </a:pPr>
            <a:r>
              <a:rPr lang="it-IT" sz="1500" dirty="0"/>
              <a:t>c) immobili ed aree tutelati in base ai piani paesaggistici.</a:t>
            </a:r>
          </a:p>
          <a:p>
            <a:pPr algn="just"/>
            <a:r>
              <a:rPr lang="it-IT" sz="1500" dirty="0"/>
              <a:t>L’art. 139, c. 1, 2, 3 e 4 recita: «</a:t>
            </a:r>
            <a:r>
              <a:rPr lang="it-IT" sz="1500" i="1" dirty="0"/>
              <a:t>1. La </a:t>
            </a:r>
            <a:r>
              <a:rPr lang="it-IT" sz="1500" b="1" i="1" dirty="0"/>
              <a:t>proposta di dichiarazione di notevole interesse pub</a:t>
            </a:r>
            <a:r>
              <a:rPr lang="it-IT" sz="1500" i="1" dirty="0"/>
              <a:t>blico di cui all'articolo 138, corredata di planimetria redatta in scala idonea alla puntuale individuazione degli immobili e delle aree che ne costituiscono oggetto, è </a:t>
            </a:r>
            <a:r>
              <a:rPr lang="it-IT" sz="1500" b="1" i="1" dirty="0"/>
              <a:t>pubblicata</a:t>
            </a:r>
            <a:r>
              <a:rPr lang="it-IT" sz="1500" i="1" dirty="0"/>
              <a:t> per novanta giorni all'albo pretorio e depositata a disposizione del pubblico presso gli uffici dei comuni interessati. La proposta è altresì comunicata alla città metropolitana e alla provincia interessate. 2. Dell'avvenuta proposta e relativa pubblicazione è data senza indugio notizia su almeno due quotidiani diffusi nella regione interessata, nonché su un quotidiano a diffusione nazionale e sui siti informatici della regione e degli altri enti pubblici territoriali nel cui ambito ricadono gli immobili o le aree da assoggettare a tutela. </a:t>
            </a:r>
            <a:r>
              <a:rPr lang="it-IT" sz="1500" b="1" i="1" dirty="0"/>
              <a:t>Dal primo giorno di pubblicazione decorrono gli effetti di cui all'articolo 146, comma 1</a:t>
            </a:r>
            <a:r>
              <a:rPr lang="it-IT" sz="1500" i="1" dirty="0"/>
              <a:t>. Alle medesime forme di pubblicità è sottoposta la determinazione negativa della commissione. 3. </a:t>
            </a:r>
            <a:r>
              <a:rPr lang="it-IT" sz="1500" b="1" i="1" dirty="0"/>
              <a:t>Per gli immobili indicati alle lettere a) e b) del comma 1 dell'articolo 136</a:t>
            </a:r>
            <a:r>
              <a:rPr lang="it-IT" sz="1500" i="1" dirty="0"/>
              <a:t>, viene altresì data </a:t>
            </a:r>
            <a:r>
              <a:rPr lang="it-IT" sz="1500" b="1" i="1" dirty="0"/>
              <a:t>comunicazione</a:t>
            </a:r>
            <a:r>
              <a:rPr lang="it-IT" sz="1500" i="1" dirty="0"/>
              <a:t> dell'avvio del procedimento di dichiarazione al proprietario, possessore o detentore del bene. 4. La comunicazione di cui al comma 3 contiene gli elementi, anche catastali, identificativi dell'immobile e la proposta formulata dalla commissione. </a:t>
            </a:r>
            <a:r>
              <a:rPr lang="it-IT" sz="1500" b="1" i="1" dirty="0"/>
              <a:t>Dalla data di ricevimento della comunicazione decorrono gli effetti di cui all'articolo 146, comma 1</a:t>
            </a:r>
            <a:r>
              <a:rPr lang="it-IT" sz="1500" dirty="0"/>
              <a:t>».</a:t>
            </a:r>
          </a:p>
          <a:p>
            <a:pPr marL="0" indent="0" algn="just">
              <a:buNone/>
            </a:pPr>
            <a:endParaRPr lang="it-IT" dirty="0"/>
          </a:p>
        </p:txBody>
      </p:sp>
    </p:spTree>
    <p:extLst>
      <p:ext uri="{BB962C8B-B14F-4D97-AF65-F5344CB8AC3E}">
        <p14:creationId xmlns:p14="http://schemas.microsoft.com/office/powerpoint/2010/main" val="641424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51578" y="426449"/>
            <a:ext cx="9603275" cy="1049235"/>
          </a:xfrm>
        </p:spPr>
        <p:txBody>
          <a:bodyPr>
            <a:normAutofit fontScale="90000"/>
          </a:bodyPr>
          <a:lstStyle/>
          <a:p>
            <a:pPr algn="ctr"/>
            <a:r>
              <a:rPr lang="it-IT" dirty="0">
                <a:effectLst>
                  <a:outerShdw blurRad="38100" dist="38100" dir="2700000" algn="tl">
                    <a:srgbClr val="000000">
                      <a:alpha val="43137"/>
                    </a:srgbClr>
                  </a:outerShdw>
                </a:effectLst>
              </a:rPr>
              <a:t>Quando decadono le misure di salvaguardia relative alla dichiarazione di pubblico interesse il cui </a:t>
            </a:r>
            <a:r>
              <a:rPr lang="it-IT" i="1" dirty="0">
                <a:effectLst>
                  <a:outerShdw blurRad="38100" dist="38100" dir="2700000" algn="tl">
                    <a:srgbClr val="000000">
                      <a:alpha val="43137"/>
                    </a:srgbClr>
                  </a:outerShdw>
                </a:effectLst>
              </a:rPr>
              <a:t>iter</a:t>
            </a:r>
            <a:r>
              <a:rPr lang="it-IT" dirty="0">
                <a:effectLst>
                  <a:outerShdw blurRad="38100" dist="38100" dir="2700000" algn="tl">
                    <a:srgbClr val="000000">
                      <a:alpha val="43137"/>
                    </a:srgbClr>
                  </a:outerShdw>
                </a:effectLst>
              </a:rPr>
              <a:t> non è ancora concluso?</a:t>
            </a:r>
            <a:br>
              <a:rPr lang="it-IT" dirty="0">
                <a:effectLst>
                  <a:outerShdw blurRad="38100" dist="38100" dir="2700000" algn="tl">
                    <a:srgbClr val="000000">
                      <a:alpha val="43137"/>
                    </a:srgbClr>
                  </a:outerShdw>
                </a:effectLst>
              </a:rPr>
            </a:b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0" y="1848677"/>
            <a:ext cx="12191999" cy="4648838"/>
          </a:xfrm>
        </p:spPr>
        <p:txBody>
          <a:bodyPr>
            <a:normAutofit fontScale="85000" lnSpcReduction="10000"/>
          </a:bodyPr>
          <a:lstStyle/>
          <a:p>
            <a:pPr algn="just"/>
            <a:r>
              <a:rPr lang="it-IT" sz="1900" dirty="0"/>
              <a:t>L’art. 140, c. 1 3  del D. Lgs. n. 42/2004 : «1. </a:t>
            </a:r>
            <a:r>
              <a:rPr lang="it-IT" sz="1900" b="1" i="1" dirty="0"/>
              <a:t>La regione</a:t>
            </a:r>
            <a:r>
              <a:rPr lang="it-IT" sz="1900" i="1" dirty="0"/>
              <a:t>, sulla base della proposta della commissione, esaminati le osservazioni e i documenti e tenuto conto dell'esito dell'eventuale inchiesta pubblica, </a:t>
            </a:r>
            <a:r>
              <a:rPr lang="it-IT" sz="1900" b="1" i="1" dirty="0"/>
              <a:t>entro sessanta giorni </a:t>
            </a:r>
            <a:r>
              <a:rPr lang="it-IT" sz="1900" i="1" dirty="0"/>
              <a:t>dalla data di scadenza dei termini di cui all'articolo 139, comma 5, emana il provvedimento relativo alla </a:t>
            </a:r>
            <a:r>
              <a:rPr lang="it-IT" sz="1900" b="1" i="1" dirty="0"/>
              <a:t>dichiarazione di notevole interesse pubblico</a:t>
            </a:r>
            <a:r>
              <a:rPr lang="it-IT" sz="1900" i="1" dirty="0"/>
              <a:t> degli immobili e delle aree indicati, rispettivamente, alle lettere a) e b) e alle lettere c) e d) del comma 1 dell'articolo 136. 3. </a:t>
            </a:r>
            <a:r>
              <a:rPr lang="it-IT" i="1" dirty="0"/>
              <a:t>La </a:t>
            </a:r>
            <a:r>
              <a:rPr lang="it-IT" b="1" i="1" dirty="0"/>
              <a:t>dichiarazione di notevole interesse pubblico</a:t>
            </a:r>
            <a:r>
              <a:rPr lang="it-IT" i="1" dirty="0"/>
              <a:t>, quando ha ad oggetto gli immobili indicati alle lettere a) e b) dell'articolo 136, comma 1, è </a:t>
            </a:r>
            <a:r>
              <a:rPr lang="it-IT" b="1" i="1" dirty="0"/>
              <a:t>notificata </a:t>
            </a:r>
            <a:r>
              <a:rPr lang="it-IT" i="1" dirty="0"/>
              <a:t>al proprietario, possessore o detentore, depositata presso ogni comune interessato e trascritta, a cura della regione, nei registri immobiliari. Ogni dichiarazione di notevole interesse pubblico è pubblicata nella Gazzetta Ufficiale della Repubblica italiana e nel Bollettino ufficiale della regione.</a:t>
            </a:r>
            <a:r>
              <a:rPr lang="it-IT" sz="1900" dirty="0"/>
              <a:t>»:</a:t>
            </a:r>
          </a:p>
          <a:p>
            <a:pPr algn="just"/>
            <a:r>
              <a:rPr lang="it-IT" sz="1900" dirty="0"/>
              <a:t>L’art. 141, c. 5 recita: «</a:t>
            </a:r>
            <a:r>
              <a:rPr lang="it-IT" sz="1900" i="1" dirty="0"/>
              <a:t>Se il </a:t>
            </a:r>
            <a:r>
              <a:rPr lang="it-IT" sz="1900" b="1" i="1" dirty="0"/>
              <a:t>provvedimento ministeriale </a:t>
            </a:r>
            <a:r>
              <a:rPr lang="it-IT" sz="1900" i="1" dirty="0"/>
              <a:t>di dichiarazione non è adottato nei termini di cui all'articolo 140, comma 1, allo scadere dei detti termini, per le aree e gli immobili oggetto della proposta di dichiarazione, </a:t>
            </a:r>
            <a:r>
              <a:rPr lang="it-IT" sz="1900" b="1" i="1" dirty="0"/>
              <a:t>cessano gli effetti di cui all'articolo 146, comma 1</a:t>
            </a:r>
            <a:r>
              <a:rPr lang="it-IT" sz="1900" dirty="0"/>
              <a:t>».</a:t>
            </a:r>
          </a:p>
          <a:p>
            <a:pPr algn="just"/>
            <a:r>
              <a:rPr lang="it-IT" sz="1900" dirty="0"/>
              <a:t>L’art, 157, c. 1 e 2 recita: « </a:t>
            </a:r>
            <a:r>
              <a:rPr lang="it-IT" sz="1900" i="1" dirty="0"/>
              <a:t>Conservano efficacia a tutti gli effetti: … a) le dichiarazioni di importante interesse pubblico delle bellezze naturali o panoramiche, notificate in base alla legge 11 giugno 1922, n. 77</a:t>
            </a:r>
            <a:r>
              <a:rPr lang="it-IT" sz="1900" dirty="0"/>
              <a:t>8. 2 </a:t>
            </a:r>
            <a:r>
              <a:rPr lang="it-IT" sz="1900" i="1" dirty="0"/>
              <a:t>Le disposizioni della presente Parte si applicano anche agli immobili ed alle aree in ordine ai quali, </a:t>
            </a:r>
            <a:r>
              <a:rPr lang="it-IT" sz="1900" b="1" i="1" dirty="0"/>
              <a:t>alla data di entrata in vigore del presente codice</a:t>
            </a:r>
            <a:r>
              <a:rPr lang="it-IT" sz="1900" i="1" dirty="0"/>
              <a:t>, sia stata formulata la </a:t>
            </a:r>
            <a:r>
              <a:rPr lang="it-IT" sz="1900" b="1" i="1" dirty="0"/>
              <a:t>proposta </a:t>
            </a:r>
            <a:r>
              <a:rPr lang="it-IT" sz="1900" i="1" dirty="0"/>
              <a:t>ovvero definita la perimetrazione ai fini della dichiarazione di notevole interesse pubblico o del riconoscimento quali zone di interesse archeologico</a:t>
            </a:r>
            <a:r>
              <a:rPr lang="it-IT" sz="1900" dirty="0"/>
              <a:t>».</a:t>
            </a:r>
          </a:p>
          <a:p>
            <a:pPr algn="just"/>
            <a:r>
              <a:rPr lang="it-IT" sz="1900" b="1" dirty="0"/>
              <a:t>N.B.</a:t>
            </a:r>
            <a:r>
              <a:rPr lang="it-IT" sz="1900" dirty="0"/>
              <a:t> L’espressa decadenza è previsto solo per il Ministero non per la Regione.</a:t>
            </a:r>
          </a:p>
          <a:p>
            <a:pPr algn="just"/>
            <a:endParaRPr lang="it-IT" dirty="0"/>
          </a:p>
        </p:txBody>
      </p:sp>
    </p:spTree>
    <p:extLst>
      <p:ext uri="{BB962C8B-B14F-4D97-AF65-F5344CB8AC3E}">
        <p14:creationId xmlns:p14="http://schemas.microsoft.com/office/powerpoint/2010/main" val="995070263"/>
      </p:ext>
    </p:extLst>
  </p:cSld>
  <p:clrMapOvr>
    <a:masterClrMapping/>
  </p:clrMapOvr>
</p:sld>
</file>

<file path=ppt/theme/theme1.xml><?xml version="1.0" encoding="utf-8"?>
<a:theme xmlns:a="http://schemas.openxmlformats.org/drawingml/2006/main" name="Raccolta">
  <a:themeElements>
    <a:clrScheme name="Raccolt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Raccolt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accolt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2456</TotalTime>
  <Words>7683</Words>
  <Application>Microsoft Office PowerPoint</Application>
  <PresentationFormat>Widescreen</PresentationFormat>
  <Paragraphs>247</Paragraphs>
  <Slides>67</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67</vt:i4>
      </vt:variant>
    </vt:vector>
  </HeadingPairs>
  <TitlesOfParts>
    <vt:vector size="70" baseType="lpstr">
      <vt:lpstr>Arial</vt:lpstr>
      <vt:lpstr>Gill Sans MT</vt:lpstr>
      <vt:lpstr>Raccolta</vt:lpstr>
      <vt:lpstr>ABUSI EDILIZI  E VINCOLO PAESAGGISTICO</vt:lpstr>
      <vt:lpstr>LE FONTI NORMATIVE DELL’EDILIZiA</vt:lpstr>
      <vt:lpstr>I TITOLI EDILIZI </vt:lpstr>
      <vt:lpstr>L’ORGINE DELLA TUTELA DEL PAESAGGIO </vt:lpstr>
      <vt:lpstr>LA NOZIONE DI PAESAGGIO A LIVELLO GIURISPRUDENZIALE</vt:lpstr>
      <vt:lpstr>LE FONTI NORMATIVE DEL PAESAGGIO</vt:lpstr>
      <vt:lpstr>LA NOZIONE DI Paesaggio A LIVELLO NORMATIVO</vt:lpstr>
      <vt:lpstr>Quali son i  beni paesaggistici?</vt:lpstr>
      <vt:lpstr>Quando decadono le misure di salvaguardia relative alla dichiarazione di pubblico interesse il cui iter non è ancora concluso? </vt:lpstr>
      <vt:lpstr>COSA DICE LA GIURISPRUDENZA?</vt:lpstr>
      <vt:lpstr>ART. 63, C. 7 DELLA L. R.  VENeTO N. 30/2016</vt:lpstr>
      <vt:lpstr>LE AUTORIZZAZIONI PAESAGGISTICHE</vt:lpstr>
      <vt:lpstr>ART. 146, C. 4, I periodo D. LGS 42/2004</vt:lpstr>
      <vt:lpstr>TITOLO EDILIZIO E AUTORIZZAZIONE PAESAGGISTICA</vt:lpstr>
      <vt:lpstr>T.A.R. VENETO, SEZ. II, 24.07.2015, N. 873</vt:lpstr>
      <vt:lpstr>T.A.R. VENETO, SEZ. II, 26.10.2015, N. 1081</vt:lpstr>
      <vt:lpstr>ART. 146, C. 1, II periodo e art. 167, c. 1  DEL d. lgs. 42/2004</vt:lpstr>
      <vt:lpstr>ART. 167, C. 4 DEL D. LGS 42/2004</vt:lpstr>
      <vt:lpstr>ART. 167, C. 5 D. LGS. 42/2004</vt:lpstr>
      <vt:lpstr>È sempre necessario il parere della soprintendenza?</vt:lpstr>
      <vt:lpstr>COME VALUTA IL Mibact IL VINCOLO PAESAGGISTICO SOPRAVVENUTO?</vt:lpstr>
      <vt:lpstr>COME VALUTA LA GIURISPRUDENZA IL VINCOLO PAESAGGISTICO SOPRAVVENUTO?</vt:lpstr>
      <vt:lpstr>TITOLO EDILIZIO E compatibilità PAESAGGISTICA</vt:lpstr>
      <vt:lpstr>TITOLO EDILIZIO E COMPATIBILITA’  PAESAGGISTICA</vt:lpstr>
      <vt:lpstr>PAESAGGIO ED EDILIZIA:  COME SI COORDINANO a livello normativo?</vt:lpstr>
      <vt:lpstr>PAESAGGIO ED EDILZIA:  COME SI COORDINANO a livello giurisprudenziale?</vt:lpstr>
      <vt:lpstr>PREVALENZA DEL PAESAGGIO SULL’EDILZIA </vt:lpstr>
      <vt:lpstr>QUAL E’ LA MOTIVAZIONE DEL DINIEGO DI SANATORIA?</vt:lpstr>
      <vt:lpstr>SOVRAPPOSIZIONE DI DISCIPLINE SOSTANZIALI E SANZIONATORIE</vt:lpstr>
      <vt:lpstr>Art. 27, C. I e C. 2, i PERIODO DEL D.P.R. 380/2001</vt:lpstr>
      <vt:lpstr>Cosa dice la giurisprudenza?</vt:lpstr>
      <vt:lpstr>Art. 27, C. 2, ii PERIODO DEL D.P.R. 380/2001</vt:lpstr>
      <vt:lpstr>Cosa dice la giurisprudenza? </vt:lpstr>
      <vt:lpstr>Cosa dice la giurisprudenza? </vt:lpstr>
      <vt:lpstr>CHE ABUSI SI REPRIME CON L’ART. 27?</vt:lpstr>
      <vt:lpstr>QUALE DEVE ESSERE LO STATO DEI LAVORI?</vt:lpstr>
      <vt:lpstr>È Indispensabile LA PREVIA COMUNICAZIONE ALLA Soprintendenza?</vt:lpstr>
      <vt:lpstr>Art. 27, C. 2, III PERIODO, D.P.R. 380/2001</vt:lpstr>
      <vt:lpstr>I. COSA DICE LA GIURISPRUDENZA?</vt:lpstr>
      <vt:lpstr>II. COSA DICE LA GIURISPRUDENZA?</vt:lpstr>
      <vt:lpstr>COSA DICE IL mibact?</vt:lpstr>
      <vt:lpstr>Art. 167, c. 3 del d. lgs. 42/2004</vt:lpstr>
      <vt:lpstr>CHI DEVE ORDINARE LA RIMOZIONE DI UN ABUSO IN ZONA VINCOLATA?</vt:lpstr>
      <vt:lpstr>ART. 27, C. 3 DEL D.P.R. 380/2001</vt:lpstr>
      <vt:lpstr>Cosa dice la giurisprudenza?</vt:lpstr>
      <vt:lpstr>COSA DICE LA GIURISPRUDENZA?</vt:lpstr>
      <vt:lpstr>ART. 32 DEL D.P.R. 380/2001</vt:lpstr>
      <vt:lpstr>ART. 32, C. 3 D.P.R. 380/2001</vt:lpstr>
      <vt:lpstr>ART. 31, C. 2 E 3 D.P.R. 380/2001</vt:lpstr>
      <vt:lpstr>ART. 31, C. 4 BIS DEL D.P.R. 380/2001</vt:lpstr>
      <vt:lpstr>QUALE RAPPORTO INTERCORRE TRA L’ART. 27 E L’ART. 31 DEL D.P.R. 380/2001?</vt:lpstr>
      <vt:lpstr>I. Una possibile soluzione…</vt:lpstr>
      <vt:lpstr>II. UN’ALTRA POSSIBILE SOLUZIONE…</vt:lpstr>
      <vt:lpstr>ART. 34 D.P.R. 380/2001</vt:lpstr>
      <vt:lpstr>Si applica la c.d. soglia di tolleranza agli abusi in zona di vincolo paesaggistico?</vt:lpstr>
      <vt:lpstr>ART. 33 D.P.R. 380/2001</vt:lpstr>
      <vt:lpstr>Quale rapporto intercorre tra l’art. 27 e l’art. 33 del d.p.r. 380/2001?</vt:lpstr>
      <vt:lpstr>ART. 44 D.P.R. 380/2001</vt:lpstr>
      <vt:lpstr>Art. 45 del d.p.r 380/2001</vt:lpstr>
      <vt:lpstr>ART. 181 DEL D. LGS 42/2004</vt:lpstr>
      <vt:lpstr>LA NATURA GIURIDICA DEL REATO PAESAGGISTICO</vt:lpstr>
      <vt:lpstr>La spontanea demolizione estingue il reato paesaggistico</vt:lpstr>
      <vt:lpstr>Come si coordinano gli ART. 44 D.P.R. 380/2001 E 181 D. LGS. 42/2004?</vt:lpstr>
      <vt:lpstr>RESPONSABILITA’ DIRIGENZIALE</vt:lpstr>
      <vt:lpstr>E SE C’E’ SOLTANTO IL VINCOLO IDROGEOLOGICO-forestale?</vt:lpstr>
      <vt:lpstr>UN CONSIGLIO…</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ABUSI EDILIZI E VINCOLO PAESAGGISTICO</dc:title>
  <dc:creator>Matteo Acquasaliente</dc:creator>
  <cp:lastModifiedBy>Matteo Acquasaliente</cp:lastModifiedBy>
  <cp:revision>386</cp:revision>
  <dcterms:created xsi:type="dcterms:W3CDTF">2017-03-18T08:00:40Z</dcterms:created>
  <dcterms:modified xsi:type="dcterms:W3CDTF">2017-03-27T07:08:54Z</dcterms:modified>
</cp:coreProperties>
</file>