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9" r:id="rId14"/>
    <p:sldId id="270" r:id="rId15"/>
    <p:sldId id="271" r:id="rId16"/>
    <p:sldId id="273" r:id="rId17"/>
    <p:sldId id="275" r:id="rId18"/>
    <p:sldId id="276" r:id="rId19"/>
    <p:sldId id="278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5138-B1AF-4FA1-87EA-AD791E8515CB}" type="datetimeFigureOut">
              <a:rPr lang="it-IT" smtClean="0"/>
              <a:t>27/06/2017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CFFB8-5933-4653-8FF3-47456DDACD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96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D6B1-FFB6-4DAA-86A0-3F3DFF885AE9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8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D6B1-FFB6-4DAA-86A0-3F3DFF885AE9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1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D6B1-FFB6-4DAA-86A0-3F3DFF885AE9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5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49280"/>
      </p:ext>
    </p:extLst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2973"/>
      </p:ext>
    </p:extLst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49756"/>
      </p:ext>
    </p:extLst>
  </p:cSld>
  <p:clrMapOvr>
    <a:masterClrMapping/>
  </p:clrMapOvr>
  <p:transition spd="slow"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65493"/>
      </p:ext>
    </p:extLst>
  </p:cSld>
  <p:clrMapOvr>
    <a:masterClrMapping/>
  </p:clrMapOvr>
  <p:transition spd="slow">
    <p:wipe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24082"/>
      </p:ext>
    </p:extLst>
  </p:cSld>
  <p:clrMapOvr>
    <a:masterClrMapping/>
  </p:clrMapOvr>
  <p:transition spd="slow">
    <p:wipe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2120"/>
      </p:ext>
    </p:extLst>
  </p:cSld>
  <p:clrMapOvr>
    <a:masterClrMapping/>
  </p:clrMapOvr>
  <p:transition spd="slow">
    <p:wipe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23984"/>
      </p:ext>
    </p:extLst>
  </p:cSld>
  <p:clrMapOvr>
    <a:masterClrMapping/>
  </p:clrMapOvr>
  <p:transition spd="slow">
    <p:wipe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3684"/>
      </p:ext>
    </p:extLst>
  </p:cSld>
  <p:clrMapOvr>
    <a:masterClrMapping/>
  </p:clrMapOvr>
  <p:transition spd="slow">
    <p:wipe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04964"/>
      </p:ext>
    </p:extLst>
  </p:cSld>
  <p:clrMapOvr>
    <a:masterClrMapping/>
  </p:clrMapOvr>
  <p:transition spd="slow">
    <p:wipe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69197"/>
      </p:ext>
    </p:extLst>
  </p:cSld>
  <p:clrMapOvr>
    <a:masterClrMapping/>
  </p:clrMapOvr>
  <p:transition spd="slow">
    <p:wipe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76348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53931"/>
      </p:ext>
    </p:extLst>
  </p:cSld>
  <p:clrMapOvr>
    <a:masterClrMapping/>
  </p:clrMapOvr>
  <p:transition spd="slow">
    <p:wipe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29559"/>
      </p:ext>
    </p:extLst>
  </p:cSld>
  <p:clrMapOvr>
    <a:masterClrMapping/>
  </p:clrMapOvr>
  <p:transition spd="slow">
    <p:wipe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69039"/>
      </p:ext>
    </p:extLst>
  </p:cSld>
  <p:clrMapOvr>
    <a:masterClrMapping/>
  </p:clrMapOvr>
  <p:transition spd="slow">
    <p:wipe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62099"/>
      </p:ext>
    </p:extLst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83694"/>
      </p:ext>
    </p:extLst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08745"/>
      </p:ext>
    </p:extLst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39189"/>
      </p:ext>
    </p:extLst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59311"/>
      </p:ext>
    </p:extLst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72132"/>
      </p:ext>
    </p:extLst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28253"/>
      </p:ext>
    </p:extLst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48104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8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5378-4F75-4C35-9C23-F44A113561C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27/06/2017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8F834-C62D-49DF-A5F8-31F1175956B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9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4812464"/>
            <a:ext cx="8305087" cy="1470025"/>
          </a:xfrm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Efficacia ed attuazione della legge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1029" name="Picture 5" descr="C:\Users\sbcn09pc\OneDrive\Accademia\2017-06-26_Convegno_Vicenza_Risparmio_di_Suolo\wordcloud (7)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548680"/>
            <a:ext cx="5052705" cy="47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45642"/>
      </p:ext>
    </p:extLst>
  </p:cSld>
  <p:clrMapOvr>
    <a:masterClrMapping/>
  </p:clrMapOvr>
  <p:transition spd="slow"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Silea (TV)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CBA29A-234B-4240-947B-FDDA6979D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46" y="1124744"/>
            <a:ext cx="7028996" cy="527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10649"/>
      </p:ext>
    </p:extLst>
  </p:cSld>
  <p:clrMapOvr>
    <a:masterClrMapping/>
  </p:clrMapOvr>
  <p:transition spd="slow"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Vittorio Veneto (TV) - ex Carnielli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421144-6BF3-4003-A141-5F73DEFAB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052736"/>
            <a:ext cx="5937421" cy="556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84771"/>
      </p:ext>
    </p:extLst>
  </p:cSld>
  <p:clrMapOvr>
    <a:masterClrMapping/>
  </p:clrMapOvr>
  <p:transition spd="slow"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Vittorio Veneto (TV) - ex Carnielli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2CED4B7-2871-486E-B5F2-61E015BE6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16" y="1124744"/>
            <a:ext cx="8437055" cy="56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41074"/>
      </p:ext>
    </p:extLst>
  </p:cSld>
  <p:clrMapOvr>
    <a:masterClrMapping/>
  </p:clrMapOvr>
  <p:transition spd="slow"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Villorba (TV) – Parco commerciale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93E83B-466E-4342-B598-6BDE4675C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88" y="1052736"/>
            <a:ext cx="8351912" cy="55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36916"/>
      </p:ext>
    </p:extLst>
  </p:cSld>
  <p:clrMapOvr>
    <a:masterClrMapping/>
  </p:clrMapOvr>
  <p:transition spd="slow"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Villorba (TV) – Parco commerciale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8132456-9B32-4EEB-AA1C-527B851D5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78" y="1052736"/>
            <a:ext cx="8403732" cy="559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15091"/>
      </p:ext>
    </p:extLst>
  </p:cSld>
  <p:clrMapOvr>
    <a:masterClrMapping/>
  </p:clrMapOvr>
  <p:transition spd="slow"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Jesolo (VE) – Strada del Mare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0755591-BE04-43A9-977C-74ECB46FA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28" y="1124744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25206"/>
      </p:ext>
    </p:extLst>
  </p:cSld>
  <p:clrMapOvr>
    <a:masterClrMapping/>
  </p:clrMapOvr>
  <p:transition spd="slow"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Susegana (TV) – Ex filanda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57D0F21-27B1-4D23-B57E-52B6B2E71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052736"/>
            <a:ext cx="8235046" cy="54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68523"/>
      </p:ext>
    </p:extLst>
  </p:cSld>
  <p:clrMapOvr>
    <a:masterClrMapping/>
  </p:clrMapOvr>
  <p:transition spd="slow"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Susegana (TV) – Ex filanda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232884C-872A-4383-932B-7468D4637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59632"/>
            <a:ext cx="8119666" cy="54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60336"/>
      </p:ext>
    </p:extLst>
  </p:cSld>
  <p:clrMapOvr>
    <a:masterClrMapping/>
  </p:clrMapOvr>
  <p:transition spd="slow"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6152" y="4924781"/>
            <a:ext cx="8305087" cy="1470025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0070C0"/>
                </a:solidFill>
              </a:rPr>
              <a:t>Grazie per l’attenzione</a:t>
            </a:r>
          </a:p>
        </p:txBody>
      </p:sp>
      <p:pic>
        <p:nvPicPr>
          <p:cNvPr id="1029" name="Picture 5" descr="C:\Users\sbcn09pc\OneDrive\Accademia\2017-06-26_Convegno_Vicenza_Risparmio_di_Suolo\wordcloud (7)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7683" y="188640"/>
            <a:ext cx="5482027" cy="520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ttotitolo 2">
            <a:extLst>
              <a:ext uri="{FF2B5EF4-FFF2-40B4-BE49-F238E27FC236}">
                <a16:creationId xmlns="" xmlns:a16="http://schemas.microsoft.com/office/drawing/2014/main" id="{689C373C-DBF4-4DEF-810A-EB8CE71E5AC2}"/>
              </a:ext>
            </a:extLst>
          </p:cNvPr>
          <p:cNvSpPr txBox="1">
            <a:spLocks/>
          </p:cNvSpPr>
          <p:nvPr/>
        </p:nvSpPr>
        <p:spPr>
          <a:xfrm>
            <a:off x="4711937" y="5805264"/>
            <a:ext cx="4464496" cy="117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i="1" dirty="0">
              <a:solidFill>
                <a:prstClr val="black">
                  <a:tint val="75000"/>
                </a:prstClr>
              </a:solidFill>
            </a:endParaRPr>
          </a:p>
          <a:p>
            <a:r>
              <a:rPr lang="it-IT" sz="2000" b="1" i="1" dirty="0">
                <a:solidFill>
                  <a:srgbClr val="0070C0"/>
                </a:solidFill>
              </a:rPr>
              <a:t>layout e grafica: avv. Francesco Foltran</a:t>
            </a:r>
          </a:p>
          <a:p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3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Cosa cambia con la nuova legge?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La Regione ha dato compiti a se stessa: 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ordinare e aggiornare la conoscenza del territorio e condividere dati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programmare con limiti quantitativi l’espansione dell’urbanizzazione e l’uso edificatorio di suolo naturale</a:t>
            </a:r>
          </a:p>
          <a:p>
            <a:pPr algn="just"/>
            <a:endParaRPr lang="it-IT" b="1" dirty="0">
              <a:solidFill>
                <a:srgbClr val="0070C0"/>
              </a:solidFill>
            </a:endParaRPr>
          </a:p>
          <a:p>
            <a:pPr algn="just"/>
            <a:r>
              <a:rPr lang="it-IT" b="1" dirty="0">
                <a:solidFill>
                  <a:srgbClr val="0070C0"/>
                </a:solidFill>
              </a:rPr>
              <a:t>La Regione ha dato potere e responsabilità ai Comuni: 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pianificare con obiettivi diversi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usare in modo parsimonioso il suolo naturale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incentivare la liberazione di suolo sprecato o la sua rigenerazione</a:t>
            </a:r>
          </a:p>
        </p:txBody>
      </p:sp>
    </p:spTree>
    <p:extLst>
      <p:ext uri="{BB962C8B-B14F-4D97-AF65-F5344CB8AC3E}">
        <p14:creationId xmlns:p14="http://schemas.microsoft.com/office/powerpoint/2010/main" val="549740097"/>
      </p:ext>
    </p:extLst>
  </p:cSld>
  <p:clrMapOvr>
    <a:masterClrMapping/>
  </p:clrMapOvr>
  <p:transition spd="slow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Cosa cambia con la nuova legge?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I Comuni sono chiamati ad una visione meno burocratica e settoriale del governo del territorio: ogni azione è un atto di cultura o di violenza, ogni scelta esprime un forte messaggio per il futuro, ogni esitazione e lungaggine è un’occasione perduta</a:t>
            </a:r>
          </a:p>
          <a:p>
            <a:pPr algn="just"/>
            <a:endParaRPr lang="it-IT" b="1" dirty="0">
              <a:solidFill>
                <a:srgbClr val="0070C0"/>
              </a:solidFill>
            </a:endParaRPr>
          </a:p>
          <a:p>
            <a:pPr algn="just"/>
            <a:r>
              <a:rPr lang="it-IT" b="1" dirty="0">
                <a:solidFill>
                  <a:srgbClr val="0070C0"/>
                </a:solidFill>
              </a:rPr>
              <a:t>I pianificatori come interpreti di questo cambiamento genetico: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Usando nuovi linguaggi e nuove impostazioni capaci di sfruttare le possibilità offerte dalla legge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Abbandonando formule tralatizie incapaci di organizzare processi innovativi di cambiamento</a:t>
            </a:r>
          </a:p>
        </p:txBody>
      </p:sp>
    </p:spTree>
    <p:extLst>
      <p:ext uri="{BB962C8B-B14F-4D97-AF65-F5344CB8AC3E}">
        <p14:creationId xmlns:p14="http://schemas.microsoft.com/office/powerpoint/2010/main" val="138099446"/>
      </p:ext>
    </p:extLst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Cosa cambia con la nuova legge?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Gli imprenditori ricevono un messaggio chiaro: 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sarà sempre più difficile ottenere edificabilità di suolo naturale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viene facilitata la rigenerazione del tessuto urbano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viene salvato un po’ di valore dei manufatti esistenti e degradati (uso temporaneo, rigenerazione, crediti edilizi)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il valore starà soprattutto nella qualità globale del nuovo edificato, nella capacità di intuire nuovi usi e nuove tipologie, nella innovazione tecnologica e nel pregio architettonico e funzionale, nella interazione fra intervento privato e territorio circostante</a:t>
            </a:r>
          </a:p>
          <a:p>
            <a:pPr algn="just"/>
            <a:endParaRPr lang="it-IT" b="1" dirty="0">
              <a:solidFill>
                <a:srgbClr val="0070C0"/>
              </a:solidFill>
            </a:endParaRPr>
          </a:p>
          <a:p>
            <a:pPr algn="just"/>
            <a:r>
              <a:rPr lang="it-IT" b="1" dirty="0">
                <a:solidFill>
                  <a:srgbClr val="0070C0"/>
                </a:solidFill>
              </a:rPr>
              <a:t>I professionisti sono chiamati ad una sfida: 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più cultura, più lavoro in team, più fantasia, più innovazione, più sensibilità per i nuovi bisogni e stili di vita</a:t>
            </a:r>
          </a:p>
          <a:p>
            <a:pPr algn="just"/>
            <a:endParaRPr lang="it-IT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9776"/>
      </p:ext>
    </p:extLst>
  </p:cSld>
  <p:clrMapOvr>
    <a:masterClrMapping/>
  </p:clrMapOvr>
  <p:transition spd="slow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Cosa cambia con la nuova legge?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Gli imprenditori agricoli sono chiamati ad un ruolo strategico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evitare monocolture desertificanti per il paesaggio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ridurre l’agrochimica e l’inquinamento ambientale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curare il paesaggio con piena consapevolezza del suo valore collettivo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dare qualità anche alle loro strutture rurali</a:t>
            </a:r>
          </a:p>
          <a:p>
            <a:pPr algn="just"/>
            <a:endParaRPr lang="en-US" b="1" dirty="0">
              <a:solidFill>
                <a:srgbClr val="0070C0"/>
              </a:solidFill>
            </a:endParaRP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E I </a:t>
            </a:r>
            <a:r>
              <a:rPr lang="en-US" b="1" dirty="0" err="1">
                <a:solidFill>
                  <a:srgbClr val="0070C0"/>
                </a:solidFill>
              </a:rPr>
              <a:t>giuristi</a:t>
            </a:r>
            <a:r>
              <a:rPr lang="en-US" b="1" dirty="0">
                <a:solidFill>
                  <a:srgbClr val="0070C0"/>
                </a:solidFill>
              </a:rPr>
              <a:t>?</a:t>
            </a:r>
            <a:endParaRPr lang="it-IT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52304"/>
      </p:ext>
    </p:extLst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Gli effetti immediati della nuova legge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Fino all’emanazione del provvedimento della Giunta regionale che stabilisce la quantità massima di consumo di suolo ammesso non è consentito consumo di suolo, né l’introduzione nei piani territoriali ed urbanistici di nuove previsioni che comportino consumo di suolo. </a:t>
            </a:r>
          </a:p>
          <a:p>
            <a:pPr algn="just"/>
            <a:endParaRPr lang="it-IT" b="1" dirty="0">
              <a:solidFill>
                <a:srgbClr val="0070C0"/>
              </a:solidFill>
            </a:endParaRPr>
          </a:p>
          <a:p>
            <a:pPr algn="just"/>
            <a:r>
              <a:rPr lang="it-IT" b="1" dirty="0">
                <a:solidFill>
                  <a:srgbClr val="0070C0"/>
                </a:solidFill>
              </a:rPr>
              <a:t>Eccezioni: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sono consentiti gli interventi negli ambiti inedificati nella misura del 30 per cento della capacità edificatoria complessivamente assegnata dal PAT o, per i comuni che non ne sono ancora dotati, dal PRG e, comunque, non oltre la capacità massima assegnata [articolo 13, comma 2].</a:t>
            </a:r>
          </a:p>
          <a:p>
            <a:pPr algn="just"/>
            <a:endParaRPr lang="it-IT" b="1" dirty="0">
              <a:solidFill>
                <a:srgbClr val="0070C0"/>
              </a:solidFill>
            </a:endParaRPr>
          </a:p>
          <a:p>
            <a:pPr algn="just"/>
            <a:r>
              <a:rPr lang="it-IT" b="1" dirty="0">
                <a:solidFill>
                  <a:srgbClr val="0070C0"/>
                </a:solidFill>
              </a:rPr>
              <a:t>Sono fatti salvi: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i procedimenti in corso alla data di entrata in vigore della legge (titoli abilitativi edilizi, comunque denominati, aventi ad oggetto interventi comportanti consumo di suolo e i piani urbanistici attuativi, comunque denominati, la cui realizzazione comporta consumo di suolo) [articolo 13, comma 4].</a:t>
            </a:r>
          </a:p>
          <a:p>
            <a:pPr lvl="1" algn="just"/>
            <a:r>
              <a:rPr lang="it-IT" dirty="0">
                <a:solidFill>
                  <a:srgbClr val="0070C0"/>
                </a:solidFill>
              </a:rPr>
              <a:t>gli accordi previsti dagli articoli 6 (per i quali sia già stata deliberata la dichiarazione di interesse pubblico) e 7 (il cui contenuto sia già stato perfezionato dalla conferenza decisoria) [art. 16, comma 6]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031"/>
      </p:ext>
    </p:extLst>
  </p:cSld>
  <p:clrMapOvr>
    <a:masterClrMapping/>
  </p:clrMapOvr>
  <p:transition spd="slow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</a:t>
            </a:r>
            <a:r>
              <a:rPr lang="it-IT" b="1" dirty="0">
                <a:solidFill>
                  <a:srgbClr val="0070C0"/>
                </a:solidFill>
              </a:rPr>
              <a:t>’Attuazione della legge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La </a:t>
            </a:r>
            <a:r>
              <a:rPr lang="en-US" b="1" dirty="0" err="1">
                <a:solidFill>
                  <a:srgbClr val="0070C0"/>
                </a:solidFill>
              </a:rPr>
              <a:t>legge</a:t>
            </a:r>
            <a:r>
              <a:rPr lang="en-US" b="1" dirty="0">
                <a:solidFill>
                  <a:srgbClr val="0070C0"/>
                </a:solidFill>
              </a:rPr>
              <a:t> n. 14/2017 </a:t>
            </a:r>
            <a:r>
              <a:rPr lang="en-US" b="1" dirty="0" err="1">
                <a:solidFill>
                  <a:srgbClr val="0070C0"/>
                </a:solidFill>
              </a:rPr>
              <a:t>richiede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compimento</a:t>
            </a:r>
            <a:r>
              <a:rPr lang="en-US" b="1" dirty="0">
                <a:solidFill>
                  <a:srgbClr val="0070C0"/>
                </a:solidFill>
              </a:rPr>
              <a:t> di </a:t>
            </a:r>
            <a:r>
              <a:rPr lang="en-US" b="1" dirty="0" err="1">
                <a:solidFill>
                  <a:srgbClr val="0070C0"/>
                </a:solidFill>
              </a:rPr>
              <a:t>specifiche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misure</a:t>
            </a:r>
            <a:r>
              <a:rPr lang="en-US" b="1" dirty="0">
                <a:solidFill>
                  <a:srgbClr val="0070C0"/>
                </a:solidFill>
              </a:rPr>
              <a:t> di </a:t>
            </a:r>
            <a:r>
              <a:rPr lang="en-US" b="1" dirty="0" err="1">
                <a:solidFill>
                  <a:srgbClr val="0070C0"/>
                </a:solidFill>
              </a:rPr>
              <a:t>attuazione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pPr lvl="1" algn="just"/>
            <a:r>
              <a:rPr lang="en-US" dirty="0">
                <a:solidFill>
                  <a:srgbClr val="0070C0"/>
                </a:solidFill>
              </a:rPr>
              <a:t>I </a:t>
            </a:r>
            <a:r>
              <a:rPr lang="en-US" dirty="0" err="1">
                <a:solidFill>
                  <a:srgbClr val="0070C0"/>
                </a:solidFill>
              </a:rPr>
              <a:t>Comuni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dovranno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attivarsi</a:t>
            </a:r>
            <a:r>
              <a:rPr lang="en-US" dirty="0">
                <a:solidFill>
                  <a:srgbClr val="0070C0"/>
                </a:solidFill>
              </a:rPr>
              <a:t> per </a:t>
            </a:r>
            <a:r>
              <a:rPr lang="en-US" dirty="0" err="1">
                <a:solidFill>
                  <a:srgbClr val="0070C0"/>
                </a:solidFill>
              </a:rPr>
              <a:t>comunicare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alla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Regione</a:t>
            </a:r>
            <a:r>
              <a:rPr lang="en-US" dirty="0">
                <a:solidFill>
                  <a:srgbClr val="0070C0"/>
                </a:solidFill>
              </a:rPr>
              <a:t> le </a:t>
            </a:r>
            <a:r>
              <a:rPr lang="en-US" dirty="0" err="1">
                <a:solidFill>
                  <a:srgbClr val="0070C0"/>
                </a:solidFill>
              </a:rPr>
              <a:t>informazioni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territoriali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previste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dall’art</a:t>
            </a:r>
            <a:r>
              <a:rPr lang="en-US" dirty="0">
                <a:solidFill>
                  <a:srgbClr val="0070C0"/>
                </a:solidFill>
              </a:rPr>
              <a:t>. 4, co. 5 </a:t>
            </a:r>
            <a:r>
              <a:rPr lang="en-US" dirty="0" err="1">
                <a:solidFill>
                  <a:srgbClr val="0070C0"/>
                </a:solidFill>
              </a:rPr>
              <a:t>della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legge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en-US" dirty="0" err="1">
                <a:solidFill>
                  <a:srgbClr val="0070C0"/>
                </a:solidFill>
              </a:rPr>
              <a:t>entro</a:t>
            </a:r>
            <a:r>
              <a:rPr lang="en-US" dirty="0">
                <a:solidFill>
                  <a:srgbClr val="0070C0"/>
                </a:solidFill>
              </a:rPr>
              <a:t> 60 </a:t>
            </a:r>
            <a:r>
              <a:rPr lang="en-US" dirty="0" err="1">
                <a:solidFill>
                  <a:srgbClr val="0070C0"/>
                </a:solidFill>
              </a:rPr>
              <a:t>giorni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dalla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trasmissione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della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richiesta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lvl="1" algn="just"/>
            <a:r>
              <a:rPr lang="en-US" dirty="0">
                <a:solidFill>
                  <a:srgbClr val="0070C0"/>
                </a:solidFill>
              </a:rPr>
              <a:t>La </a:t>
            </a:r>
            <a:r>
              <a:rPr lang="en-US" dirty="0" err="1">
                <a:solidFill>
                  <a:srgbClr val="0070C0"/>
                </a:solidFill>
              </a:rPr>
              <a:t>Regione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en-US" dirty="0" err="1">
                <a:solidFill>
                  <a:srgbClr val="0070C0"/>
                </a:solidFill>
              </a:rPr>
              <a:t>entro</a:t>
            </a:r>
            <a:r>
              <a:rPr lang="en-US" dirty="0">
                <a:solidFill>
                  <a:srgbClr val="0070C0"/>
                </a:solidFill>
              </a:rPr>
              <a:t> 180 </a:t>
            </a:r>
            <a:r>
              <a:rPr lang="en-US" dirty="0" err="1">
                <a:solidFill>
                  <a:srgbClr val="0070C0"/>
                </a:solidFill>
              </a:rPr>
              <a:t>giorni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dall’entrata</a:t>
            </a:r>
            <a:r>
              <a:rPr lang="en-US" dirty="0">
                <a:solidFill>
                  <a:srgbClr val="0070C0"/>
                </a:solidFill>
              </a:rPr>
              <a:t> in </a:t>
            </a:r>
            <a:r>
              <a:rPr lang="en-US" dirty="0" err="1">
                <a:solidFill>
                  <a:srgbClr val="0070C0"/>
                </a:solidFill>
              </a:rPr>
              <a:t>vigore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della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legge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 err="1">
                <a:solidFill>
                  <a:srgbClr val="0070C0"/>
                </a:solidFill>
              </a:rPr>
              <a:t>dovrà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adottare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provvedimento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definisce</a:t>
            </a:r>
            <a:r>
              <a:rPr lang="en-US" dirty="0">
                <a:solidFill>
                  <a:srgbClr val="0070C0"/>
                </a:solidFill>
              </a:rPr>
              <a:t> la </a:t>
            </a:r>
            <a:r>
              <a:rPr lang="en-US" dirty="0" err="1">
                <a:solidFill>
                  <a:srgbClr val="0070C0"/>
                </a:solidFill>
              </a:rPr>
              <a:t>quantità</a:t>
            </a:r>
            <a:r>
              <a:rPr lang="en-US" dirty="0">
                <a:solidFill>
                  <a:srgbClr val="0070C0"/>
                </a:solidFill>
              </a:rPr>
              <a:t> di </a:t>
            </a:r>
            <a:r>
              <a:rPr lang="en-US" dirty="0" err="1">
                <a:solidFill>
                  <a:srgbClr val="0070C0"/>
                </a:solidFill>
              </a:rPr>
              <a:t>suolo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consumabile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nella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Regione</a:t>
            </a:r>
            <a:endParaRPr lang="en-US" dirty="0">
              <a:solidFill>
                <a:srgbClr val="0070C0"/>
              </a:solidFill>
            </a:endParaRPr>
          </a:p>
          <a:p>
            <a:pPr lvl="1" algn="just"/>
            <a:r>
              <a:rPr lang="en-US" dirty="0">
                <a:solidFill>
                  <a:srgbClr val="0070C0"/>
                </a:solidFill>
              </a:rPr>
              <a:t>I </a:t>
            </a:r>
            <a:r>
              <a:rPr lang="en-US" dirty="0" err="1">
                <a:solidFill>
                  <a:srgbClr val="0070C0"/>
                </a:solidFill>
              </a:rPr>
              <a:t>Comuni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entro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successivi</a:t>
            </a:r>
            <a:r>
              <a:rPr lang="en-US" dirty="0">
                <a:solidFill>
                  <a:srgbClr val="0070C0"/>
                </a:solidFill>
              </a:rPr>
              <a:t> 18 </a:t>
            </a:r>
            <a:r>
              <a:rPr lang="en-US" dirty="0" err="1">
                <a:solidFill>
                  <a:srgbClr val="0070C0"/>
                </a:solidFill>
              </a:rPr>
              <a:t>mesi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dovranno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adeguare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propri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strumenti</a:t>
            </a:r>
            <a:r>
              <a:rPr lang="en-US" dirty="0">
                <a:solidFill>
                  <a:srgbClr val="0070C0"/>
                </a:solidFill>
              </a:rPr>
              <a:t> di </a:t>
            </a:r>
            <a:r>
              <a:rPr lang="en-US" dirty="0" err="1">
                <a:solidFill>
                  <a:srgbClr val="0070C0"/>
                </a:solidFill>
              </a:rPr>
              <a:t>pianificazione</a:t>
            </a:r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A </a:t>
            </a:r>
            <a:r>
              <a:rPr lang="en-US" b="1" dirty="0" err="1">
                <a:solidFill>
                  <a:srgbClr val="0070C0"/>
                </a:solidFill>
              </a:rPr>
              <a:t>seguto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dell’approvazione</a:t>
            </a:r>
            <a:r>
              <a:rPr lang="en-US" b="1" dirty="0">
                <a:solidFill>
                  <a:srgbClr val="0070C0"/>
                </a:solidFill>
              </a:rPr>
              <a:t> del </a:t>
            </a:r>
            <a:r>
              <a:rPr lang="en-US" b="1" dirty="0" err="1">
                <a:solidFill>
                  <a:srgbClr val="0070C0"/>
                </a:solidFill>
              </a:rPr>
              <a:t>provvedimento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della</a:t>
            </a:r>
            <a:r>
              <a:rPr lang="en-US" b="1" dirty="0">
                <a:solidFill>
                  <a:srgbClr val="0070C0"/>
                </a:solidFill>
              </a:rPr>
              <a:t> Giunta </a:t>
            </a:r>
            <a:r>
              <a:rPr lang="en-US" b="1" dirty="0" err="1">
                <a:solidFill>
                  <a:srgbClr val="0070C0"/>
                </a:solidFill>
              </a:rPr>
              <a:t>regionale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attuativo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dell’art</a:t>
            </a:r>
            <a:r>
              <a:rPr lang="en-US" b="1" dirty="0">
                <a:solidFill>
                  <a:srgbClr val="0070C0"/>
                </a:solidFill>
              </a:rPr>
              <a:t>. 4, </a:t>
            </a:r>
            <a:r>
              <a:rPr lang="en-US" b="1" dirty="0" err="1">
                <a:solidFill>
                  <a:srgbClr val="0070C0"/>
                </a:solidFill>
              </a:rPr>
              <a:t>verrà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abrogato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meccanismo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della</a:t>
            </a:r>
            <a:r>
              <a:rPr lang="en-US" b="1" dirty="0">
                <a:solidFill>
                  <a:srgbClr val="0070C0"/>
                </a:solidFill>
              </a:rPr>
              <a:t> “SAU” </a:t>
            </a:r>
            <a:r>
              <a:rPr lang="en-US" b="1" dirty="0" err="1">
                <a:solidFill>
                  <a:srgbClr val="0070C0"/>
                </a:solidFill>
              </a:rPr>
              <a:t>previsto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dalla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l.r</a:t>
            </a:r>
            <a:r>
              <a:rPr lang="en-US" b="1" dirty="0">
                <a:solidFill>
                  <a:srgbClr val="0070C0"/>
                </a:solidFill>
              </a:rPr>
              <a:t>. n. 11/2004</a:t>
            </a:r>
          </a:p>
          <a:p>
            <a:pPr lvl="1" algn="just"/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38131"/>
      </p:ext>
    </p:extLst>
  </p:cSld>
  <p:clrMapOvr>
    <a:masterClrMapping/>
  </p:clrMapOvr>
  <p:transition spd="slow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L’attuazione della legge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rgbClr val="0070C0"/>
                </a:solidFill>
              </a:rPr>
              <a:t>Oltre al provvedimento che stabilisce la quantità di consumo di suolo ammessa nel territorio regionale, dovranno essere adottati ulteriori atti di Giunta relativi:</a:t>
            </a:r>
          </a:p>
          <a:p>
            <a:pPr lvl="1"/>
            <a:r>
              <a:rPr lang="it-IT" dirty="0">
                <a:solidFill>
                  <a:srgbClr val="0070C0"/>
                </a:solidFill>
              </a:rPr>
              <a:t>ai criteri da seguire per la determinazione e la regolazione degli ambiti urbani di rigenerazione;</a:t>
            </a:r>
          </a:p>
          <a:p>
            <a:pPr lvl="1"/>
            <a:r>
              <a:rPr lang="it-IT" dirty="0">
                <a:solidFill>
                  <a:srgbClr val="0070C0"/>
                </a:solidFill>
              </a:rPr>
              <a:t>all’attuazione del meccanismo dei crediti edilizi;</a:t>
            </a:r>
          </a:p>
          <a:p>
            <a:pPr lvl="1"/>
            <a:r>
              <a:rPr lang="it-IT" dirty="0">
                <a:solidFill>
                  <a:srgbClr val="0070C0"/>
                </a:solidFill>
              </a:rPr>
              <a:t>alle procedure di verifica e monitoraggio sullo stato di attuazione della legge;</a:t>
            </a:r>
          </a:p>
          <a:p>
            <a:r>
              <a:rPr lang="it-IT" dirty="0">
                <a:solidFill>
                  <a:srgbClr val="0070C0"/>
                </a:solidFill>
              </a:rPr>
              <a:t>All’attuazione delle politiche attive previste dalla legge</a:t>
            </a:r>
          </a:p>
        </p:txBody>
      </p:sp>
    </p:spTree>
    <p:extLst>
      <p:ext uri="{BB962C8B-B14F-4D97-AF65-F5344CB8AC3E}">
        <p14:creationId xmlns:p14="http://schemas.microsoft.com/office/powerpoint/2010/main" val="2050853813"/>
      </p:ext>
    </p:extLst>
  </p:cSld>
  <p:clrMapOvr>
    <a:masterClrMapping/>
  </p:clrMapOvr>
  <p:transition spd="slow"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8305087" cy="14700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La </a:t>
            </a:r>
            <a:r>
              <a:rPr lang="en-US" b="1" dirty="0" err="1">
                <a:solidFill>
                  <a:srgbClr val="0070C0"/>
                </a:solidFill>
              </a:rPr>
              <a:t>riqualificazione</a:t>
            </a:r>
            <a:r>
              <a:rPr lang="en-US" b="1" dirty="0">
                <a:solidFill>
                  <a:srgbClr val="0070C0"/>
                </a:solidFill>
              </a:rPr>
              <a:t> del </a:t>
            </a:r>
            <a:r>
              <a:rPr lang="en-US" b="1" dirty="0" err="1">
                <a:solidFill>
                  <a:srgbClr val="0070C0"/>
                </a:solidFill>
              </a:rPr>
              <a:t>patrimonio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edilizio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degradato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esempi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74640"/>
      </p:ext>
    </p:extLst>
  </p:cSld>
  <p:clrMapOvr>
    <a:masterClrMapping/>
  </p:clrMapOvr>
  <p:transition spd="slow">
    <p:wipe dir="u"/>
  </p:transition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791</Words>
  <Application>Microsoft Office PowerPoint</Application>
  <PresentationFormat>Presentazione su schermo (4:3)</PresentationFormat>
  <Paragraphs>69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1_Tema di Office</vt:lpstr>
      <vt:lpstr>Tema di Office</vt:lpstr>
      <vt:lpstr>Efficacia ed attuazione della legge</vt:lpstr>
      <vt:lpstr>Cosa cambia con la nuova legge?</vt:lpstr>
      <vt:lpstr>Cosa cambia con la nuova legge?</vt:lpstr>
      <vt:lpstr>Cosa cambia con la nuova legge?</vt:lpstr>
      <vt:lpstr>Cosa cambia con la nuova legge?</vt:lpstr>
      <vt:lpstr>Gli effetti immediati della nuova legge</vt:lpstr>
      <vt:lpstr>L’Attuazione della legge</vt:lpstr>
      <vt:lpstr>L’attuazione della legge</vt:lpstr>
      <vt:lpstr>La riqualificazione del patrimonio edilizio degradato: esempi</vt:lpstr>
      <vt:lpstr>Silea (TV)</vt:lpstr>
      <vt:lpstr>Vittorio Veneto (TV) - ex Carnielli</vt:lpstr>
      <vt:lpstr>Vittorio Veneto (TV) - ex Carnielli</vt:lpstr>
      <vt:lpstr>Villorba (TV) – Parco commerciale</vt:lpstr>
      <vt:lpstr>Villorba (TV) – Parco commerciale</vt:lpstr>
      <vt:lpstr>Jesolo (VE) – Strada del Mare</vt:lpstr>
      <vt:lpstr>Susegana (TV) – Ex filanda</vt:lpstr>
      <vt:lpstr>Susegana (TV) – Ex filanda</vt:lpstr>
      <vt:lpstr>Grazie per l’attenzione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caratteri innovativi della riforma</dc:title>
  <dc:creator>sbcn09pc</dc:creator>
  <cp:lastModifiedBy>sbcn09pc</cp:lastModifiedBy>
  <cp:revision>4</cp:revision>
  <dcterms:created xsi:type="dcterms:W3CDTF">2017-06-27T09:02:58Z</dcterms:created>
  <dcterms:modified xsi:type="dcterms:W3CDTF">2017-06-27T10:07:56Z</dcterms:modified>
</cp:coreProperties>
</file>