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318" r:id="rId3"/>
    <p:sldId id="279" r:id="rId4"/>
    <p:sldId id="283" r:id="rId5"/>
    <p:sldId id="319" r:id="rId6"/>
    <p:sldId id="282" r:id="rId7"/>
    <p:sldId id="280" r:id="rId8"/>
    <p:sldId id="331" r:id="rId9"/>
    <p:sldId id="281" r:id="rId10"/>
    <p:sldId id="284" r:id="rId11"/>
    <p:sldId id="285" r:id="rId12"/>
    <p:sldId id="328" r:id="rId13"/>
    <p:sldId id="329" r:id="rId14"/>
    <p:sldId id="286" r:id="rId15"/>
    <p:sldId id="269" r:id="rId16"/>
    <p:sldId id="288" r:id="rId17"/>
    <p:sldId id="287" r:id="rId18"/>
    <p:sldId id="289" r:id="rId19"/>
    <p:sldId id="290" r:id="rId20"/>
    <p:sldId id="326" r:id="rId21"/>
    <p:sldId id="270" r:id="rId22"/>
    <p:sldId id="327" r:id="rId23"/>
    <p:sldId id="292" r:id="rId24"/>
    <p:sldId id="291" r:id="rId25"/>
    <p:sldId id="293" r:id="rId26"/>
    <p:sldId id="330" r:id="rId27"/>
    <p:sldId id="294" r:id="rId28"/>
    <p:sldId id="268" r:id="rId29"/>
    <p:sldId id="271" r:id="rId30"/>
    <p:sldId id="272" r:id="rId31"/>
    <p:sldId id="317" r:id="rId32"/>
    <p:sldId id="321" r:id="rId33"/>
    <p:sldId id="308" r:id="rId34"/>
    <p:sldId id="274" r:id="rId35"/>
    <p:sldId id="305" r:id="rId36"/>
    <p:sldId id="307" r:id="rId37"/>
    <p:sldId id="306" r:id="rId38"/>
    <p:sldId id="297" r:id="rId39"/>
    <p:sldId id="303" r:id="rId40"/>
    <p:sldId id="304" r:id="rId41"/>
    <p:sldId id="278" r:id="rId42"/>
    <p:sldId id="295" r:id="rId43"/>
    <p:sldId id="277" r:id="rId44"/>
    <p:sldId id="273" r:id="rId45"/>
    <p:sldId id="275" r:id="rId46"/>
    <p:sldId id="276" r:id="rId47"/>
    <p:sldId id="324" r:id="rId48"/>
    <p:sldId id="296" r:id="rId49"/>
    <p:sldId id="316" r:id="rId50"/>
    <p:sldId id="315" r:id="rId51"/>
    <p:sldId id="302" r:id="rId52"/>
    <p:sldId id="299" r:id="rId53"/>
    <p:sldId id="301" r:id="rId54"/>
    <p:sldId id="298" r:id="rId55"/>
    <p:sldId id="325" r:id="rId56"/>
    <p:sldId id="312" r:id="rId57"/>
    <p:sldId id="332" r:id="rId58"/>
    <p:sldId id="322" r:id="rId5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7DEC2B0-AA82-4BC6-A13D-0708D72C7B31}">
          <p14:sldIdLst>
            <p14:sldId id="256"/>
            <p14:sldId id="318"/>
            <p14:sldId id="279"/>
            <p14:sldId id="283"/>
            <p14:sldId id="319"/>
            <p14:sldId id="282"/>
            <p14:sldId id="280"/>
            <p14:sldId id="331"/>
            <p14:sldId id="281"/>
            <p14:sldId id="284"/>
            <p14:sldId id="285"/>
            <p14:sldId id="328"/>
            <p14:sldId id="329"/>
            <p14:sldId id="286"/>
            <p14:sldId id="269"/>
            <p14:sldId id="288"/>
            <p14:sldId id="287"/>
            <p14:sldId id="289"/>
            <p14:sldId id="290"/>
            <p14:sldId id="326"/>
            <p14:sldId id="270"/>
            <p14:sldId id="327"/>
            <p14:sldId id="292"/>
            <p14:sldId id="291"/>
            <p14:sldId id="293"/>
            <p14:sldId id="330"/>
            <p14:sldId id="294"/>
            <p14:sldId id="268"/>
            <p14:sldId id="271"/>
            <p14:sldId id="272"/>
            <p14:sldId id="317"/>
            <p14:sldId id="321"/>
            <p14:sldId id="308"/>
            <p14:sldId id="274"/>
            <p14:sldId id="305"/>
            <p14:sldId id="307"/>
            <p14:sldId id="306"/>
            <p14:sldId id="297"/>
            <p14:sldId id="303"/>
            <p14:sldId id="304"/>
            <p14:sldId id="278"/>
            <p14:sldId id="295"/>
            <p14:sldId id="277"/>
            <p14:sldId id="273"/>
            <p14:sldId id="275"/>
            <p14:sldId id="276"/>
            <p14:sldId id="324"/>
            <p14:sldId id="296"/>
            <p14:sldId id="316"/>
            <p14:sldId id="315"/>
            <p14:sldId id="302"/>
            <p14:sldId id="299"/>
            <p14:sldId id="301"/>
            <p14:sldId id="298"/>
            <p14:sldId id="325"/>
            <p14:sldId id="312"/>
            <p14:sldId id="332"/>
            <p14:sldId id="322"/>
          </p14:sldIdLst>
        </p14:section>
        <p14:section name="Sezione senza titolo" id="{DF142DE2-12BB-45E0-8722-21F77CF318F6}">
          <p14:sldIdLst/>
        </p14:section>
      </p14:sectionLst>
    </p:ex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6" autoAdjust="0"/>
    <p:restoredTop sz="94642" autoAdjust="0"/>
  </p:normalViewPr>
  <p:slideViewPr>
    <p:cSldViewPr>
      <p:cViewPr>
        <p:scale>
          <a:sx n="95" d="100"/>
          <a:sy n="95" d="100"/>
        </p:scale>
        <p:origin x="-187" y="-264"/>
      </p:cViewPr>
      <p:guideLst>
        <p:guide orient="horz" pos="2160"/>
        <p:guide orient="horz" pos="3888"/>
        <p:guide orient="horz" pos="432"/>
        <p:guide orient="horz" pos="3072"/>
        <p:guide orient="horz" pos="3408"/>
        <p:guide pos="3839"/>
        <p:guide pos="383"/>
        <p:guide pos="7295"/>
        <p:guide pos="815"/>
        <p:guide pos="2879"/>
        <p:guide pos="307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7170"/>
    </p:cViewPr>
  </p:sorterViewPr>
  <p:notesViewPr>
    <p:cSldViewPr showGuides="1">
      <p:cViewPr varScale="1">
        <p:scale>
          <a:sx n="127" d="100"/>
          <a:sy n="127" d="100"/>
        </p:scale>
        <p:origin x="531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2C11BF6D-921C-451C-B376-27E446DD5EF9}" type="datetime1">
              <a:rPr lang="it-IT" smtClean="0"/>
              <a:t>11/04/2019</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it-IT" smtClean="0"/>
              <a:t>‹N›</a:t>
            </a:fld>
            <a:endParaRPr lang="it-IT"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E8778F3-BF1B-4747-8272-2E3EE8A0A9C9}" type="datetime1">
              <a:rPr lang="it-IT" noProof="0" smtClean="0"/>
              <a:t>11/04/2019</a:t>
            </a:fld>
            <a:endParaRPr lang="it-IT" noProof="0"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it-IT" noProof="0" smtClean="0"/>
              <a:t>‹N›</a:t>
            </a:fld>
            <a:endParaRPr lang="it-IT"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0" dirty="0"/>
          </a:p>
        </p:txBody>
      </p:sp>
      <p:sp>
        <p:nvSpPr>
          <p:cNvPr id="4" name="Segnaposto numero diapositiva 3"/>
          <p:cNvSpPr>
            <a:spLocks noGrp="1"/>
          </p:cNvSpPr>
          <p:nvPr>
            <p:ph type="sldNum" sz="quarter" idx="10"/>
          </p:nvPr>
        </p:nvSpPr>
        <p:spPr/>
        <p:txBody>
          <a:bodyPr rtlCol="0"/>
          <a:lstStyle/>
          <a:p>
            <a:pPr rtl="0"/>
            <a:fld id="{5FB91549-43BF-425A-AF25-75262019208C}" type="slidenum">
              <a:rPr lang="it-IT" smtClean="0"/>
              <a:t>1</a:t>
            </a:fld>
            <a:endParaRPr lang="it-IT" dirty="0"/>
          </a:p>
        </p:txBody>
      </p:sp>
    </p:spTree>
    <p:extLst>
      <p:ext uri="{BB962C8B-B14F-4D97-AF65-F5344CB8AC3E}">
        <p14:creationId xmlns:p14="http://schemas.microsoft.com/office/powerpoint/2010/main" val="35317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uppo 3"/>
          <p:cNvGrpSpPr/>
          <p:nvPr/>
        </p:nvGrpSpPr>
        <p:grpSpPr>
          <a:xfrm>
            <a:off x="31542" y="-1"/>
            <a:ext cx="12190413" cy="6858001"/>
            <a:chOff x="-1588" y="0"/>
            <a:chExt cx="12190413" cy="6858001"/>
          </a:xfrm>
        </p:grpSpPr>
        <p:sp>
          <p:nvSpPr>
            <p:cNvPr id="11" name="Rettangolo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it-IT"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Titolo 1"/>
          <p:cNvSpPr>
            <a:spLocks noGrp="1"/>
          </p:cNvSpPr>
          <p:nvPr>
            <p:ph type="ctrTitle"/>
          </p:nvPr>
        </p:nvSpPr>
        <p:spPr>
          <a:xfrm>
            <a:off x="608013" y="609600"/>
            <a:ext cx="3962400" cy="4724399"/>
          </a:xfrm>
        </p:spPr>
        <p:txBody>
          <a:bodyPr rtlCol="0">
            <a:normAutofit/>
          </a:bodyPr>
          <a:lstStyle>
            <a:lvl1pPr>
              <a:defRPr sz="48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8" name="Segnaposto data 7"/>
          <p:cNvSpPr>
            <a:spLocks noGrp="1"/>
          </p:cNvSpPr>
          <p:nvPr>
            <p:ph type="dt" sz="half" idx="10"/>
          </p:nvPr>
        </p:nvSpPr>
        <p:spPr/>
        <p:txBody>
          <a:bodyPr rtlCol="0"/>
          <a:lstStyle>
            <a:lvl1pPr>
              <a:defRPr>
                <a:solidFill>
                  <a:schemeClr val="tx1"/>
                </a:solidFill>
              </a:defRPr>
            </a:lvl1pPr>
          </a:lstStyle>
          <a:p>
            <a:fld id="{B5EEA8EE-0112-490C-9281-FDFC8A775036}" type="datetime1">
              <a:rPr lang="it-IT" smtClean="0"/>
              <a:pPr/>
              <a:t>11/04/2019</a:t>
            </a:fld>
            <a:endParaRPr lang="it-IT" dirty="0"/>
          </a:p>
        </p:txBody>
      </p:sp>
      <p:sp>
        <p:nvSpPr>
          <p:cNvPr id="9" name="Segnaposto piè di pagina 8"/>
          <p:cNvSpPr>
            <a:spLocks noGrp="1"/>
          </p:cNvSpPr>
          <p:nvPr>
            <p:ph type="ftr" sz="quarter" idx="11"/>
          </p:nvPr>
        </p:nvSpPr>
        <p:spPr bwMode="ltGray"/>
        <p:txBody>
          <a:bodyPr rtlCol="0"/>
          <a:lstStyle>
            <a:lvl1pPr>
              <a:defRPr>
                <a:solidFill>
                  <a:schemeClr val="bg1"/>
                </a:solidFill>
              </a:defRPr>
            </a:lvl1pPr>
          </a:lstStyle>
          <a:p>
            <a:pPr rtl="0"/>
            <a:r>
              <a:rPr lang="it-IT" dirty="0"/>
              <a:t>Aggiungere un piè di pagina</a:t>
            </a:r>
          </a:p>
        </p:txBody>
      </p:sp>
      <p:sp>
        <p:nvSpPr>
          <p:cNvPr id="10" name="Segnaposto numero diapositiva 9"/>
          <p:cNvSpPr>
            <a:spLocks noGrp="1"/>
          </p:cNvSpPr>
          <p:nvPr>
            <p:ph type="sldNum" sz="quarter" idx="12"/>
          </p:nvPr>
        </p:nvSpPr>
        <p:spPr bwMode="ltGray"/>
        <p:txBody>
          <a:bodyPr rtlCol="0"/>
          <a:lstStyle>
            <a:lvl1pPr>
              <a:defRPr>
                <a:solidFill>
                  <a:schemeClr val="bg1"/>
                </a:solidFill>
              </a:defRPr>
            </a:lvl1pPr>
          </a:lstStyle>
          <a:p>
            <a:pPr rtl="0"/>
            <a:fld id="{A3F31473-23EB-4724-8B59-FE6D21D89FA4}" type="slidenum">
              <a:rPr lang="it-IT" noProof="0" smtClean="0"/>
              <a:pPr/>
              <a:t>‹N›</a:t>
            </a:fld>
            <a:endParaRPr lang="it-IT" noProof="0"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hasCustomPrompt="1"/>
          </p:nvPr>
        </p:nvSpPr>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10"/>
          </p:nvPr>
        </p:nvSpPr>
        <p:spPr/>
        <p:txBody>
          <a:bodyPr rtlCol="0"/>
          <a:lstStyle/>
          <a:p>
            <a:pPr rtl="0"/>
            <a:fld id="{8D0EF3C6-D854-4575-98E0-CA6066336EDC}" type="datetime1">
              <a:rPr lang="it-IT" smtClean="0"/>
              <a:t>11/04/2019</a:t>
            </a:fld>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6" name="Segnaposto numero diapositiva 5"/>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285412" y="685800"/>
            <a:ext cx="1295401" cy="54864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hasCustomPrompt="1"/>
          </p:nvPr>
        </p:nvSpPr>
        <p:spPr>
          <a:xfrm>
            <a:off x="608012" y="685800"/>
            <a:ext cx="9474253" cy="5486400"/>
          </a:xfrm>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10"/>
          </p:nvPr>
        </p:nvSpPr>
        <p:spPr/>
        <p:txBody>
          <a:bodyPr rtlCol="0"/>
          <a:lstStyle/>
          <a:p>
            <a:pPr rtl="0"/>
            <a:fld id="{9619F949-CA83-46EF-9572-0D4ED4F574D4}" type="datetime1">
              <a:rPr lang="it-IT" smtClean="0"/>
              <a:t>11/04/2019</a:t>
            </a:fld>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6" name="Segnaposto numero diapositiva 5"/>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7" name="Segnaposto contenuto 2"/>
          <p:cNvSpPr>
            <a:spLocks noGrp="1"/>
          </p:cNvSpPr>
          <p:nvPr>
            <p:ph idx="13" hasCustomPrompt="1"/>
          </p:nvPr>
        </p:nvSpPr>
        <p:spPr>
          <a:xfrm>
            <a:off x="1293812" y="685801"/>
            <a:ext cx="10287000" cy="4190999"/>
          </a:xfrm>
        </p:spPr>
        <p:txBody>
          <a:bodyPr rtlCol="0"/>
          <a:lstStyle>
            <a:lvl1pPr>
              <a:defRPr/>
            </a:lvl1pPr>
            <a:lvl2pPr>
              <a:defRPr/>
            </a:lvl2pPr>
            <a:lvl3pPr>
              <a:defRPr/>
            </a:lvl3pPr>
            <a:lvl4pPr>
              <a:defRPr/>
            </a:lvl4pPr>
            <a:lvl5pPr>
              <a:defRPr/>
            </a:lvl5pPr>
            <a:lvl6pPr>
              <a:defRPr/>
            </a:lvl6pPr>
            <a:lvl7pPr>
              <a:defRPr/>
            </a:lvl7pPr>
            <a:lvl8pPr>
              <a:defRPr/>
            </a:lvl8pPr>
            <a:lvl9pPr>
              <a:defRPr/>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10"/>
          </p:nvPr>
        </p:nvSpPr>
        <p:spPr/>
        <p:txBody>
          <a:bodyPr rtlCol="0"/>
          <a:lstStyle>
            <a:lvl1pPr>
              <a:defRPr/>
            </a:lvl1pPr>
          </a:lstStyle>
          <a:p>
            <a:fld id="{73974C92-EA7E-4A7B-A6F7-26C946469D33}" type="datetime1">
              <a:rPr lang="it-IT" smtClean="0"/>
              <a:pPr/>
              <a:t>11/04/2019</a:t>
            </a:fld>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6" name="Segnaposto numero diapositiva 5"/>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08013" y="2514600"/>
            <a:ext cx="8229599" cy="2819400"/>
          </a:xfrm>
        </p:spPr>
        <p:txBody>
          <a:bodyPr rtlCol="0" anchor="b">
            <a:normAutofit/>
          </a:bodyPr>
          <a:lstStyle>
            <a:lvl1pPr algn="l">
              <a:defRPr sz="4800" b="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7" name="Segnaposto data 6"/>
          <p:cNvSpPr>
            <a:spLocks noGrp="1"/>
          </p:cNvSpPr>
          <p:nvPr>
            <p:ph type="dt" sz="half" idx="10"/>
          </p:nvPr>
        </p:nvSpPr>
        <p:spPr/>
        <p:txBody>
          <a:bodyPr rtlCol="0"/>
          <a:lstStyle>
            <a:lvl1pPr>
              <a:defRPr/>
            </a:lvl1pPr>
          </a:lstStyle>
          <a:p>
            <a:fld id="{4F77444E-3406-4FAD-B63F-A22793D4CFB2}" type="datetime1">
              <a:rPr lang="it-IT" smtClean="0"/>
              <a:pPr/>
              <a:t>11/04/2019</a:t>
            </a:fld>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9" name="Segnaposto numero diapositiva 8"/>
          <p:cNvSpPr>
            <a:spLocks noGrp="1"/>
          </p:cNvSpPr>
          <p:nvPr>
            <p:ph type="sldNum" sz="quarter" idx="12"/>
          </p:nvPr>
        </p:nvSpPr>
        <p:spPr/>
        <p:txBody>
          <a:bodyPr rtlCol="0"/>
          <a:lstStyle/>
          <a:p>
            <a:pPr rtl="0"/>
            <a:fld id="{A3F31473-23EB-4724-8B59-FE6D21D89FA4}" type="slidenum">
              <a:rPr lang="it-IT" noProof="0" smtClean="0"/>
              <a:pPr/>
              <a:t>‹N›</a:t>
            </a:fld>
            <a:endParaRPr lang="it-IT" noProof="0"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hasCustomPrompt="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contenuto 3"/>
          <p:cNvSpPr>
            <a:spLocks noGrp="1"/>
          </p:cNvSpPr>
          <p:nvPr>
            <p:ph sz="half" idx="2" hasCustomPrompt="1"/>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data 4"/>
          <p:cNvSpPr>
            <a:spLocks noGrp="1"/>
          </p:cNvSpPr>
          <p:nvPr>
            <p:ph type="dt" sz="half" idx="10"/>
          </p:nvPr>
        </p:nvSpPr>
        <p:spPr/>
        <p:txBody>
          <a:bodyPr rtlCol="0"/>
          <a:lstStyle/>
          <a:p>
            <a:pPr rtl="0"/>
            <a:fld id="{BD5FFF6B-1264-45F8-90B2-234E9B1E4DA0}" type="datetime1">
              <a:rPr lang="it-IT" smtClean="0"/>
              <a:t>11/04/2019</a:t>
            </a:fld>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7" name="Segnaposto numero diapositiva 6"/>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441" y="5105400"/>
            <a:ext cx="10971372" cy="10668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hasCustomPrompt="1"/>
          </p:nvPr>
        </p:nvSpPr>
        <p:spPr>
          <a:xfrm>
            <a:off x="1293664"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testo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hasCustomPrompt="1"/>
          </p:nvPr>
        </p:nvSpPr>
        <p:spPr>
          <a:xfrm>
            <a:off x="6550025"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7" name="Segnaposto data 6"/>
          <p:cNvSpPr>
            <a:spLocks noGrp="1"/>
          </p:cNvSpPr>
          <p:nvPr>
            <p:ph type="dt" sz="half" idx="10"/>
          </p:nvPr>
        </p:nvSpPr>
        <p:spPr/>
        <p:txBody>
          <a:bodyPr rtlCol="0"/>
          <a:lstStyle/>
          <a:p>
            <a:pPr rtl="0"/>
            <a:fld id="{F8D8F051-AF2B-4FAF-9AB8-7895B675CA51}" type="datetime1">
              <a:rPr lang="it-IT" smtClean="0"/>
              <a:t>11/04/2019</a:t>
            </a:fld>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9" name="Segnaposto numero diapositiva 8"/>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data 2"/>
          <p:cNvSpPr>
            <a:spLocks noGrp="1"/>
          </p:cNvSpPr>
          <p:nvPr>
            <p:ph type="dt" sz="half" idx="10"/>
          </p:nvPr>
        </p:nvSpPr>
        <p:spPr/>
        <p:txBody>
          <a:bodyPr rtlCol="0"/>
          <a:lstStyle/>
          <a:p>
            <a:pPr rtl="0"/>
            <a:fld id="{0C149100-68F2-472B-8EB1-858B5904945A}" type="datetime1">
              <a:rPr lang="it-IT" smtClean="0"/>
              <a:t>11/04/2019</a:t>
            </a:fld>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5" name="Segnaposto numero diapositiva 4"/>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64A2679-E5CB-4C77-B8B4-238773C6D178}" type="datetime1">
              <a:rPr lang="it-IT" smtClean="0"/>
              <a:t>11/04/2019</a:t>
            </a:fld>
            <a:endParaRPr lang="it-IT" dirty="0"/>
          </a:p>
        </p:txBody>
      </p:sp>
      <p:sp>
        <p:nvSpPr>
          <p:cNvPr id="3" name="Segnaposto piè di pagina 2"/>
          <p:cNvSpPr>
            <a:spLocks noGrp="1"/>
          </p:cNvSpPr>
          <p:nvPr>
            <p:ph type="ftr" sz="quarter" idx="11"/>
          </p:nvPr>
        </p:nvSpPr>
        <p:spPr/>
        <p:txBody>
          <a:bodyPr rtlCol="0"/>
          <a:lstStyle/>
          <a:p>
            <a:pPr rtl="0"/>
            <a:r>
              <a:rPr lang="it-IT" dirty="0"/>
              <a:t>Aggiungere un piè di pagina</a:t>
            </a:r>
          </a:p>
        </p:txBody>
      </p:sp>
      <p:sp>
        <p:nvSpPr>
          <p:cNvPr id="4" name="Segnaposto numero diapositiva 3"/>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8014" y="685800"/>
            <a:ext cx="3962400" cy="4648200"/>
          </a:xfrm>
        </p:spPr>
        <p:txBody>
          <a:bodyPr rtlCol="0" anchor="b">
            <a:noAutofit/>
          </a:bodyPr>
          <a:lstStyle>
            <a:lvl1pPr algn="l">
              <a:defRPr sz="3600" b="0"/>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contenuto 2"/>
          <p:cNvSpPr>
            <a:spLocks noGrp="1"/>
          </p:cNvSpPr>
          <p:nvPr>
            <p:ph idx="1" hasCustomPrompt="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data 4"/>
          <p:cNvSpPr>
            <a:spLocks noGrp="1"/>
          </p:cNvSpPr>
          <p:nvPr>
            <p:ph type="dt" sz="half" idx="10"/>
          </p:nvPr>
        </p:nvSpPr>
        <p:spPr/>
        <p:txBody>
          <a:bodyPr rtlCol="0"/>
          <a:lstStyle/>
          <a:p>
            <a:pPr rtl="0"/>
            <a:fld id="{C3D33D67-A55D-40D6-9798-B8B39FB901BA}" type="datetime1">
              <a:rPr lang="it-IT" smtClean="0"/>
              <a:t>11/04/2019</a:t>
            </a:fld>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7" name="Segnaposto numero diapositiva 6"/>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8014" y="685800"/>
            <a:ext cx="3962400" cy="4648200"/>
          </a:xfrm>
        </p:spPr>
        <p:txBody>
          <a:bodyPr rtlCol="0" anchor="b">
            <a:normAutofit/>
          </a:bodyPr>
          <a:lstStyle>
            <a:lvl1pPr algn="l">
              <a:defRPr sz="3600" b="0"/>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immagine 2" descr="Segnaposto vuoto per aggiungere un'immagine. Fare clic sul segnaposto e selezionare l'immagine che si vuole aggiungere"/>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5" name="Segnaposto data 4"/>
          <p:cNvSpPr>
            <a:spLocks noGrp="1"/>
          </p:cNvSpPr>
          <p:nvPr>
            <p:ph type="dt" sz="half" idx="10"/>
          </p:nvPr>
        </p:nvSpPr>
        <p:spPr/>
        <p:txBody>
          <a:bodyPr rtlCol="0"/>
          <a:lstStyle/>
          <a:p>
            <a:pPr rtl="0"/>
            <a:fld id="{D9004A22-E72A-438B-B78D-27E408A915A6}" type="datetime1">
              <a:rPr lang="it-IT" smtClean="0"/>
              <a:t>11/04/2019</a:t>
            </a:fld>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7" name="Segnaposto numero diapositiva 6"/>
          <p:cNvSpPr>
            <a:spLocks noGrp="1"/>
          </p:cNvSpPr>
          <p:nvPr>
            <p:ph type="sldNum" sz="quarter" idx="12"/>
          </p:nvPr>
        </p:nvSpPr>
        <p:spPr/>
        <p:txBody>
          <a:bodyPr rtlCol="0"/>
          <a:lstStyle/>
          <a:p>
            <a:pPr rtl="0"/>
            <a:fld id="{A3F31473-23EB-4724-8B59-FE6D21D89FA4}" type="slidenum">
              <a:rPr lang="it-IT" noProof="0" smtClean="0"/>
              <a:t>‹N›</a:t>
            </a:fld>
            <a:endParaRPr lang="it-IT" noProof="0"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ttangolo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it-IT" noProof="0" dirty="0"/>
          </a:p>
        </p:txBody>
      </p:sp>
      <p:sp>
        <p:nvSpPr>
          <p:cNvPr id="3" name="Segnaposto testo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2" name="Segnaposto titolo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4" name="Segnaposto data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fld id="{85846D4C-484F-4A8B-83A2-FE924E040E43}" type="datetime1">
              <a:rPr lang="it-IT" smtClean="0"/>
              <a:pPr/>
              <a:t>11/04/2019</a:t>
            </a:fld>
            <a:endParaRPr lang="it-IT" dirty="0"/>
          </a:p>
        </p:txBody>
      </p:sp>
      <p:sp>
        <p:nvSpPr>
          <p:cNvPr id="5" name="Segnaposto piè di pa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pPr rtl="0"/>
            <a:r>
              <a:rPr lang="it-IT" noProof="0" dirty="0"/>
              <a:t>Aggiungere un piè di pagina</a:t>
            </a:r>
          </a:p>
        </p:txBody>
      </p:sp>
      <p:sp>
        <p:nvSpPr>
          <p:cNvPr id="6" name="Segnaposto numero diapositiva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pPr rtl="0"/>
            <a:fld id="{A3F31473-23EB-4724-8B59-FE6D21D89FA4}" type="slidenum">
              <a:rPr lang="it-IT" noProof="0" smtClean="0"/>
              <a:pPr/>
              <a:t>‹N›</a:t>
            </a:fld>
            <a:endParaRPr lang="it-IT" noProof="0"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osettiegatti.eu/info/norme/statali/2016_0050.htm#003.ee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1966327"/>
            <a:ext cx="4870276" cy="2962157"/>
          </a:xfrm>
        </p:spPr>
        <p:txBody>
          <a:bodyPr rtlCol="0">
            <a:noAutofit/>
          </a:bodyPr>
          <a:lstStyle/>
          <a:p>
            <a:pPr algn="ctr"/>
            <a:r>
              <a:rPr lang="it-IT" sz="3600" b="1" dirty="0">
                <a:solidFill>
                  <a:schemeClr val="tx1"/>
                </a:solidFill>
                <a:effectLst>
                  <a:outerShdw blurRad="38100" dist="38100" dir="2700000" algn="tl">
                    <a:srgbClr val="000000">
                      <a:alpha val="43137"/>
                    </a:srgbClr>
                  </a:outerShdw>
                </a:effectLst>
                <a:latin typeface="+mn-lt"/>
              </a:rPr>
              <a:t>L’AGGIUDICAZIONE CONTEMPORANEA </a:t>
            </a:r>
            <a:br>
              <a:rPr lang="it-IT" sz="3600" b="1" dirty="0">
                <a:solidFill>
                  <a:schemeClr val="tx1"/>
                </a:solidFill>
                <a:effectLst>
                  <a:outerShdw blurRad="38100" dist="38100" dir="2700000" algn="tl">
                    <a:srgbClr val="000000">
                      <a:alpha val="43137"/>
                    </a:srgbClr>
                  </a:outerShdw>
                </a:effectLst>
                <a:latin typeface="+mn-lt"/>
              </a:rPr>
            </a:br>
            <a:r>
              <a:rPr lang="it-IT" sz="3600" b="1" dirty="0">
                <a:solidFill>
                  <a:schemeClr val="tx1"/>
                </a:solidFill>
                <a:effectLst>
                  <a:outerShdw blurRad="38100" dist="38100" dir="2700000" algn="tl">
                    <a:srgbClr val="000000">
                      <a:alpha val="43137"/>
                    </a:srgbClr>
                  </a:outerShdw>
                </a:effectLst>
                <a:latin typeface="+mn-lt"/>
              </a:rPr>
              <a:t>PER LOTTI SEPARATI</a:t>
            </a:r>
            <a:br>
              <a:rPr lang="it-IT" sz="3600" b="1" dirty="0">
                <a:solidFill>
                  <a:schemeClr val="tx1"/>
                </a:solidFill>
                <a:effectLst>
                  <a:outerShdw blurRad="38100" dist="38100" dir="2700000" algn="tl">
                    <a:srgbClr val="000000">
                      <a:alpha val="43137"/>
                    </a:srgbClr>
                  </a:outerShdw>
                </a:effectLst>
                <a:latin typeface="+mn-lt"/>
              </a:rPr>
            </a:br>
            <a:r>
              <a:rPr lang="it-IT" sz="3600" b="1" dirty="0">
                <a:solidFill>
                  <a:schemeClr val="tx1"/>
                </a:solidFill>
                <a:effectLst>
                  <a:outerShdw blurRad="38100" dist="38100" dir="2700000" algn="tl">
                    <a:srgbClr val="000000">
                      <a:alpha val="43137"/>
                    </a:srgbClr>
                  </a:outerShdw>
                </a:effectLst>
                <a:latin typeface="+mn-lt"/>
              </a:rPr>
              <a:t>E</a:t>
            </a:r>
            <a:br>
              <a:rPr lang="it-IT" sz="3600" b="1" dirty="0">
                <a:solidFill>
                  <a:schemeClr val="tx1"/>
                </a:solidFill>
                <a:effectLst>
                  <a:outerShdw blurRad="38100" dist="38100" dir="2700000" algn="tl">
                    <a:srgbClr val="000000">
                      <a:alpha val="43137"/>
                    </a:srgbClr>
                  </a:outerShdw>
                </a:effectLst>
                <a:latin typeface="+mn-lt"/>
              </a:rPr>
            </a:br>
            <a:r>
              <a:rPr lang="it-IT" sz="3600" b="1" dirty="0">
                <a:solidFill>
                  <a:schemeClr val="tx1"/>
                </a:solidFill>
                <a:effectLst>
                  <a:outerShdw blurRad="38100" dist="38100" dir="2700000" algn="tl">
                    <a:srgbClr val="000000">
                      <a:alpha val="43137"/>
                    </a:srgbClr>
                  </a:outerShdw>
                </a:effectLst>
                <a:latin typeface="+mn-lt"/>
              </a:rPr>
              <a:t>LE OFFERTE ANORMALMENTE BASSE</a:t>
            </a:r>
          </a:p>
        </p:txBody>
      </p:sp>
      <p:sp>
        <p:nvSpPr>
          <p:cNvPr id="3" name="Sottotitolo 2"/>
          <p:cNvSpPr>
            <a:spLocks noGrp="1"/>
          </p:cNvSpPr>
          <p:nvPr>
            <p:ph type="subTitle" idx="1"/>
          </p:nvPr>
        </p:nvSpPr>
        <p:spPr>
          <a:xfrm>
            <a:off x="711696" y="6096000"/>
            <a:ext cx="3962400" cy="762000"/>
          </a:xfrm>
        </p:spPr>
        <p:txBody>
          <a:bodyPr rtlCol="0">
            <a:normAutofit/>
          </a:bodyPr>
          <a:lstStyle/>
          <a:p>
            <a:pPr algn="r" rtl="0"/>
            <a:r>
              <a:rPr lang="it-IT" sz="2000" b="1" dirty="0">
                <a:solidFill>
                  <a:schemeClr val="bg1"/>
                </a:solidFill>
                <a:effectLst>
                  <a:outerShdw blurRad="38100" dist="38100" dir="2700000" algn="tl">
                    <a:srgbClr val="000000">
                      <a:alpha val="43137"/>
                    </a:srgbClr>
                  </a:outerShdw>
                </a:effectLst>
              </a:rPr>
              <a:t>Avv. Matteo Acquasaliente</a:t>
            </a:r>
          </a:p>
        </p:txBody>
      </p:sp>
      <p:sp>
        <p:nvSpPr>
          <p:cNvPr id="4" name="CasellaDiTesto 3">
            <a:extLst>
              <a:ext uri="{FF2B5EF4-FFF2-40B4-BE49-F238E27FC236}">
                <a16:creationId xmlns:a16="http://schemas.microsoft.com/office/drawing/2014/main" id="{BF35864F-59B6-456C-A494-1246416A568D}"/>
              </a:ext>
            </a:extLst>
          </p:cNvPr>
          <p:cNvSpPr txBox="1"/>
          <p:nvPr/>
        </p:nvSpPr>
        <p:spPr>
          <a:xfrm>
            <a:off x="-555349" y="5527776"/>
            <a:ext cx="3240360" cy="307777"/>
          </a:xfrm>
          <a:prstGeom prst="rect">
            <a:avLst/>
          </a:prstGeom>
          <a:noFill/>
          <a:ln>
            <a:noFill/>
          </a:ln>
        </p:spPr>
        <p:txBody>
          <a:bodyPr wrap="square" rtlCol="0" anchor="ctr" anchorCtr="1">
            <a:spAutoFit/>
          </a:bodyPr>
          <a:lstStyle/>
          <a:p>
            <a:r>
              <a:rPr lang="it-IT" sz="1400" b="1" dirty="0">
                <a:solidFill>
                  <a:schemeClr val="bg1"/>
                </a:solidFill>
              </a:rPr>
              <a:t>Vicenza, 12 aprile 2019 </a:t>
            </a:r>
          </a:p>
        </p:txBody>
      </p:sp>
      <p:pic>
        <p:nvPicPr>
          <p:cNvPr id="6" name="Immagine 5">
            <a:extLst>
              <a:ext uri="{FF2B5EF4-FFF2-40B4-BE49-F238E27FC236}">
                <a16:creationId xmlns:a16="http://schemas.microsoft.com/office/drawing/2014/main" id="{7C4DFC3A-C155-4E70-9E9A-96E50A4F4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86" y="171803"/>
            <a:ext cx="2057578" cy="861135"/>
          </a:xfrm>
          <a:prstGeom prst="rect">
            <a:avLst/>
          </a:prstGeom>
        </p:spPr>
      </p:pic>
      <p:pic>
        <p:nvPicPr>
          <p:cNvPr id="1026" name="Immagine 9">
            <a:extLst>
              <a:ext uri="{FF2B5EF4-FFF2-40B4-BE49-F238E27FC236}">
                <a16:creationId xmlns:a16="http://schemas.microsoft.com/office/drawing/2014/main" id="{F3E76117-BF47-4C0C-8628-99D11FEAC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9" t="932" r="48523" b="85069"/>
          <a:stretch>
            <a:fillRect/>
          </a:stretch>
        </p:blipFill>
        <p:spPr bwMode="auto">
          <a:xfrm>
            <a:off x="2349996" y="188299"/>
            <a:ext cx="2324100" cy="64841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pic>
        <p:nvPicPr>
          <p:cNvPr id="1027" name="Picture 3">
            <a:extLst>
              <a:ext uri="{FF2B5EF4-FFF2-40B4-BE49-F238E27FC236}">
                <a16:creationId xmlns:a16="http://schemas.microsoft.com/office/drawing/2014/main" id="{C233EF0E-4B3A-4AB1-88A9-C7B3CF730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095" y="1252924"/>
            <a:ext cx="414338" cy="552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E3B9B7B8-83E7-43FD-A8D4-938CFD9A2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507" y="1407420"/>
            <a:ext cx="1278958" cy="296344"/>
          </a:xfrm>
          <a:prstGeom prst="rect">
            <a:avLst/>
          </a:prstGeom>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705A3E-0E2A-4F3C-87BF-83B1C041AA2A}"/>
              </a:ext>
            </a:extLst>
          </p:cNvPr>
          <p:cNvSpPr txBox="1"/>
          <p:nvPr/>
        </p:nvSpPr>
        <p:spPr>
          <a:xfrm>
            <a:off x="533401" y="1654642"/>
            <a:ext cx="10873208" cy="4708981"/>
          </a:xfrm>
          <a:prstGeom prst="rect">
            <a:avLst/>
          </a:prstGeom>
          <a:noFill/>
          <a:ln>
            <a:noFill/>
          </a:ln>
        </p:spPr>
        <p:txBody>
          <a:bodyPr wrap="square" rtlCol="0" anchor="ctr" anchorCtr="1">
            <a:spAutoFit/>
          </a:bodyPr>
          <a:lstStyle/>
          <a:p>
            <a:pPr algn="just"/>
            <a:r>
              <a:rPr lang="it-IT" sz="2000" dirty="0"/>
              <a:t>«</a:t>
            </a:r>
            <a:r>
              <a:rPr lang="it-IT" sz="2000" i="1" dirty="0"/>
              <a:t>La scelta della stazione appaltante circa la suddivisione in lotti di un appalto pubblico, deve dunque costituire una decisione che deve essere funzionalmente coerente con il complesso degli interessi pubblici e privati coinvolti dal procedimento di appalto, da valutarsi nel quadro complessivo dei principi di proporzionalità e di ragionevolezza (cfr. n.5224/2017 cit.) …. Come la Sezione, al riguardo, ha avuto modo di osservare più volte (cfr. di recente Consiglio di Stato Sez. III, 22 febbraio 2018 n. 1138) </a:t>
            </a:r>
            <a:r>
              <a:rPr lang="it-IT" sz="2000" b="1" i="1" dirty="0"/>
              <a:t>la tendenziale preferenza dell’ordinamento per una ragionevole divisione in lotti </a:t>
            </a:r>
            <a:r>
              <a:rPr lang="it-IT" sz="2000" i="1" dirty="0"/>
              <a:t>è fondata non solo sulla notoria esigenza di favorire la partecipazione delle piccole e medie imprese ex art. 51 del d.lgs. n. 50/2016 (ed in precedenza l'art. 2, comma 1 bis, dell'abrogato d.lgs. n. 163/2006), ma anche, e soprattutto, nella esigenza di assicurare realmente la libera concorrenza e la massima partecipazione non solo al momento dell’effettuazione della gara ma anche in relazione a tutto il periodo successivo di svolgimento del rapporto(cfr.: nello stesso senso: cfr. Consiglio di Stato, Sez. III n. 26 settembre 2018, n. 5534, ed in precedenza con riguardo all'art. 2 co. 1 dell’abrogato d.lgs. n. 163 del 2006 e </a:t>
            </a:r>
            <a:r>
              <a:rPr lang="it-IT" sz="2000" i="1" dirty="0" err="1"/>
              <a:t>s.m.i.</a:t>
            </a:r>
            <a:r>
              <a:rPr lang="it-IT" sz="2000" i="1" dirty="0"/>
              <a:t> Consiglio di Stato sez. VI 12 settembre 2014 n. 4669; Cons. Stato, sez. V, 20 marzo 2007 n. 1331)</a:t>
            </a:r>
            <a:r>
              <a:rPr lang="it-IT" sz="2000" dirty="0"/>
              <a:t>» (Consiglio di Stato, sez. III, 04 marzo 2019, n. 1486, che riforma la sentenza del T.A.R. Veneto, sez. III, 22 maggio 2018, n. 556).</a:t>
            </a:r>
          </a:p>
        </p:txBody>
      </p:sp>
      <p:sp>
        <p:nvSpPr>
          <p:cNvPr id="7" name="Titolo 1">
            <a:extLst>
              <a:ext uri="{FF2B5EF4-FFF2-40B4-BE49-F238E27FC236}">
                <a16:creationId xmlns:a16="http://schemas.microsoft.com/office/drawing/2014/main" id="{F8353394-F223-4B11-8EEA-B178DF0DC65B}"/>
              </a:ext>
            </a:extLst>
          </p:cNvPr>
          <p:cNvSpPr txBox="1">
            <a:spLocks/>
          </p:cNvSpPr>
          <p:nvPr/>
        </p:nvSpPr>
        <p:spPr>
          <a:xfrm>
            <a:off x="477788" y="365178"/>
            <a:ext cx="10873208" cy="762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baseline="0">
                <a:solidFill>
                  <a:schemeClr val="tx2"/>
                </a:solidFill>
                <a:latin typeface="+mj-lt"/>
                <a:ea typeface="+mj-ea"/>
                <a:cs typeface="+mj-cs"/>
              </a:defRPr>
            </a:lvl1pPr>
          </a:lstStyle>
          <a:p>
            <a:pPr algn="ctr"/>
            <a:r>
              <a:rPr lang="it-IT" sz="2800" b="1" dirty="0">
                <a:solidFill>
                  <a:schemeClr val="tx1"/>
                </a:solidFill>
                <a:effectLst>
                  <a:outerShdw blurRad="38100" dist="38100" dir="2700000" algn="tl">
                    <a:srgbClr val="000000">
                      <a:alpha val="43137"/>
                    </a:srgbClr>
                  </a:outerShdw>
                </a:effectLst>
                <a:latin typeface="+mn-lt"/>
                <a:ea typeface="+mn-ea"/>
                <a:cs typeface="+mn-cs"/>
              </a:rPr>
              <a:t>COSA DICE LA GIURISPRUDENZA?</a:t>
            </a:r>
          </a:p>
        </p:txBody>
      </p:sp>
    </p:spTree>
    <p:extLst>
      <p:ext uri="{BB962C8B-B14F-4D97-AF65-F5344CB8AC3E}">
        <p14:creationId xmlns:p14="http://schemas.microsoft.com/office/powerpoint/2010/main" val="37458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4AA2AD3-4D88-462E-813D-CE7C4ADBD2F9}"/>
              </a:ext>
            </a:extLst>
          </p:cNvPr>
          <p:cNvSpPr>
            <a:spLocks noGrp="1"/>
          </p:cNvSpPr>
          <p:nvPr>
            <p:ph type="title"/>
          </p:nvPr>
        </p:nvSpPr>
        <p:spPr>
          <a:xfrm>
            <a:off x="549796" y="260648"/>
            <a:ext cx="11089232" cy="762000"/>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COSA DICE LA GIURISPRUDENZA?</a:t>
            </a:r>
          </a:p>
        </p:txBody>
      </p:sp>
      <p:sp>
        <p:nvSpPr>
          <p:cNvPr id="5" name="CasellaDiTesto 4">
            <a:extLst>
              <a:ext uri="{FF2B5EF4-FFF2-40B4-BE49-F238E27FC236}">
                <a16:creationId xmlns:a16="http://schemas.microsoft.com/office/drawing/2014/main" id="{EDCBF19A-846C-4B4E-9F97-7AB7C0616AE8}"/>
              </a:ext>
            </a:extLst>
          </p:cNvPr>
          <p:cNvSpPr txBox="1"/>
          <p:nvPr/>
        </p:nvSpPr>
        <p:spPr>
          <a:xfrm>
            <a:off x="549796" y="1358335"/>
            <a:ext cx="11089232" cy="5262979"/>
          </a:xfrm>
          <a:prstGeom prst="rect">
            <a:avLst/>
          </a:prstGeom>
          <a:noFill/>
          <a:ln>
            <a:noFill/>
          </a:ln>
        </p:spPr>
        <p:txBody>
          <a:bodyPr wrap="square" rtlCol="0" anchor="ctr" anchorCtr="1">
            <a:spAutoFit/>
          </a:bodyPr>
          <a:lstStyle/>
          <a:p>
            <a:pPr algn="just"/>
            <a:r>
              <a:rPr lang="it-IT" sz="2100" dirty="0"/>
              <a:t>«</a:t>
            </a:r>
            <a:r>
              <a:rPr lang="it-IT" sz="2100" i="1" dirty="0"/>
              <a:t>Il legislatore con l’art. 51 del Dlgs. 18 aprile 2016, n. 50, ha mantenuto il principio, già previsto dall’art. 2, comma 1-bis, del Dlgs. 12 aprile 2006, n. 163, della necessaria suddivisione in lotti delle gare al fine di favorire l’accesso delle microimprese, piccole e medie imprese alle gare pubbliche. E’ vero che un tale obbligo non è prescritto in termini assoluti ed inderogabili perché la norma stessa nel prevedere che “le stazioni appaltanti motivano la mancata suddivisione dell’appalto in lotti nel bando di gara o nella lettera di invito o nella relazione unica”, ammette in modo espresso la sua derogabilità. Tuttavia, come chiarito dalla giurisprudenza (ex pluribus cfr. Consiglio di Stato, Sez. V, 3 aprile 2018, n. 2044; Tar Sicilia, Palermo, Sez. I, 28 maggio 2018, n. 1202; Consiglio di Stato, Sez. VI, 12 settembre 2014, n. 4669) </a:t>
            </a:r>
            <a:r>
              <a:rPr lang="it-IT" sz="2100" b="1" i="1" dirty="0"/>
              <a:t>il principio della suddivisione in lotti può essere derogato solo attraverso una motivazione appropriata e completa</a:t>
            </a:r>
            <a:r>
              <a:rPr lang="it-IT" sz="2100" i="1" dirty="0"/>
              <a:t>. Infatti il considerando n. 78 della direttiva 2014/24/UE del Parlamento europeo e del Consiglio del 26 febbraio 2014, indica espressamente la necessità di garantire la partecipazione delle piccole e medie imprese alle gare pubbliche attraverso la suddivisione in lotti, e ammette che l’Amministrazione si determini nel senso di non procedere all’articolazione in più lotti previa un’adeguata e rigorosa motivazione spingendosi a prefigurare a titolo esemplificativo le possibili ragioni idonee a giustificare una tale scelta</a:t>
            </a:r>
            <a:r>
              <a:rPr lang="it-IT" sz="2100" dirty="0"/>
              <a:t>» (T.A.R. Veneto, sez. II, 14 gennaio 2019, n. 36)</a:t>
            </a:r>
          </a:p>
        </p:txBody>
      </p:sp>
    </p:spTree>
    <p:extLst>
      <p:ext uri="{BB962C8B-B14F-4D97-AF65-F5344CB8AC3E}">
        <p14:creationId xmlns:p14="http://schemas.microsoft.com/office/powerpoint/2010/main" val="47101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725AFF0-EE3F-465A-A095-4C5E02FBB913}"/>
              </a:ext>
            </a:extLst>
          </p:cNvPr>
          <p:cNvSpPr txBox="1"/>
          <p:nvPr/>
        </p:nvSpPr>
        <p:spPr>
          <a:xfrm>
            <a:off x="668050" y="1412776"/>
            <a:ext cx="10873207" cy="4939814"/>
          </a:xfrm>
          <a:prstGeom prst="rect">
            <a:avLst/>
          </a:prstGeom>
          <a:noFill/>
          <a:ln>
            <a:noFill/>
          </a:ln>
        </p:spPr>
        <p:txBody>
          <a:bodyPr wrap="square" rtlCol="0" anchor="ctr" anchorCtr="1">
            <a:spAutoFit/>
          </a:bodyPr>
          <a:lstStyle/>
          <a:p>
            <a:pPr algn="just"/>
            <a:r>
              <a:rPr lang="it-IT" sz="2000" dirty="0"/>
              <a:t>«</a:t>
            </a:r>
            <a:r>
              <a:rPr lang="it-IT" sz="2100" i="1" dirty="0"/>
              <a:t>CONSIDERATO che, con riferimento alla questione della suddivisione dei lotti, risulta unanime l’orientamento secondo cui </a:t>
            </a:r>
            <a:r>
              <a:rPr lang="it-IT" sz="2100" b="1" i="1" dirty="0"/>
              <a:t>l’opzione sottesa alla suddivisione o meno in lotti dell’appalto è espressiva di scelta discrezionale</a:t>
            </a:r>
            <a:r>
              <a:rPr lang="it-IT" sz="2100" i="1" dirty="0"/>
              <a:t> non suscettibile di essere censurata in base a criteri di mera opportunità, (cfr. Consiglio di Stato, sez. V 16 marzo 2016 n. 1081); in particolare, tale scelta discrezionale impone alla stazione appaltante una valutazione preliminare in ordine alla natura funzionale del lotto, alla sua possibilità tecnica e alla convenienza economica della suddivisione. Infatti, il lotto identifica uno specifico oggetto dell’appalto la cui realizzazione è tale da assicurarne funzionalità, fruibilità e fattibilità, indipendentemente dalla realizzazione delle altre parti: l’articolazione dell’appalto in più parti deve garantire che ogni singola frazione abbia una funzionalità che ne consenta l’utilizzazione compiuta, mentre è precluso il frazionamento quando le frazioni sono inserite in una prestazione che può assumere valore e utilità solo se unitariamente considerata. La valorizzazione della natura funzionale del lotto ha il pregio di favorire l’efficienza e l’economicità dell’appalto, perché evita, qualora non fosse completata una frazione dell’appalto, uno spreco di risorse economiche e un danno per l’erario (cfr. delibera n. 612 del 7 giugno 2017)</a:t>
            </a:r>
            <a:r>
              <a:rPr lang="it-IT" sz="2100" dirty="0"/>
              <a:t>» (A.N.AC. Delibera n. 269 del 12 marzo 2018).</a:t>
            </a:r>
          </a:p>
        </p:txBody>
      </p:sp>
      <p:sp>
        <p:nvSpPr>
          <p:cNvPr id="6" name="Titolo 1">
            <a:extLst>
              <a:ext uri="{FF2B5EF4-FFF2-40B4-BE49-F238E27FC236}">
                <a16:creationId xmlns:a16="http://schemas.microsoft.com/office/drawing/2014/main" id="{0254D4E7-5C03-460E-8213-755870E172DF}"/>
              </a:ext>
            </a:extLst>
          </p:cNvPr>
          <p:cNvSpPr txBox="1">
            <a:spLocks/>
          </p:cNvSpPr>
          <p:nvPr/>
        </p:nvSpPr>
        <p:spPr>
          <a:xfrm>
            <a:off x="657808" y="365178"/>
            <a:ext cx="10873206" cy="762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baseline="0">
                <a:solidFill>
                  <a:schemeClr val="tx2"/>
                </a:solidFill>
                <a:latin typeface="+mj-lt"/>
                <a:ea typeface="+mj-ea"/>
                <a:cs typeface="+mj-cs"/>
              </a:defRPr>
            </a:lvl1p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COSA DICE L’A.N.AC.?</a:t>
            </a:r>
          </a:p>
        </p:txBody>
      </p:sp>
    </p:spTree>
    <p:extLst>
      <p:ext uri="{BB962C8B-B14F-4D97-AF65-F5344CB8AC3E}">
        <p14:creationId xmlns:p14="http://schemas.microsoft.com/office/powerpoint/2010/main" val="30790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2767A9F-56D0-4730-9D27-69C3366C23BD}"/>
              </a:ext>
            </a:extLst>
          </p:cNvPr>
          <p:cNvSpPr txBox="1">
            <a:spLocks/>
          </p:cNvSpPr>
          <p:nvPr/>
        </p:nvSpPr>
        <p:spPr>
          <a:xfrm>
            <a:off x="549796" y="332656"/>
            <a:ext cx="10873208" cy="68999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baseline="0">
                <a:solidFill>
                  <a:schemeClr val="tx2"/>
                </a:solidFill>
                <a:latin typeface="+mj-lt"/>
                <a:ea typeface="+mj-ea"/>
                <a:cs typeface="+mj-cs"/>
              </a:defRPr>
            </a:lvl1p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COSA DICE L’A.N.AC.?</a:t>
            </a:r>
          </a:p>
        </p:txBody>
      </p:sp>
      <p:sp>
        <p:nvSpPr>
          <p:cNvPr id="5" name="CasellaDiTesto 4">
            <a:extLst>
              <a:ext uri="{FF2B5EF4-FFF2-40B4-BE49-F238E27FC236}">
                <a16:creationId xmlns:a16="http://schemas.microsoft.com/office/drawing/2014/main" id="{076E5908-EC76-410E-9750-844E9123C10C}"/>
              </a:ext>
            </a:extLst>
          </p:cNvPr>
          <p:cNvSpPr txBox="1"/>
          <p:nvPr/>
        </p:nvSpPr>
        <p:spPr>
          <a:xfrm>
            <a:off x="657808" y="1628800"/>
            <a:ext cx="10873208" cy="4524315"/>
          </a:xfrm>
          <a:prstGeom prst="rect">
            <a:avLst/>
          </a:prstGeom>
          <a:noFill/>
          <a:ln>
            <a:noFill/>
          </a:ln>
        </p:spPr>
        <p:txBody>
          <a:bodyPr wrap="square" rtlCol="0" anchor="ctr" anchorCtr="1">
            <a:spAutoFit/>
          </a:bodyPr>
          <a:lstStyle/>
          <a:p>
            <a:pPr algn="just"/>
            <a:r>
              <a:rPr lang="it-IT" sz="2400" dirty="0"/>
              <a:t>«</a:t>
            </a:r>
            <a:r>
              <a:rPr lang="it-IT" sz="2400" b="1" i="1" dirty="0"/>
              <a:t>il concreto esercizio del potere discrezionale dell’Amministrazione circa la ripartizione dei lotti da conferire mediante gara pubblica deve essere funzionalmente coerente con il bilanciato complesso degli interessi pubblici e privati coinvolti dal procedimento di appalto </a:t>
            </a:r>
            <a:r>
              <a:rPr lang="it-IT" sz="2400" i="1" dirty="0"/>
              <a:t>e resta delimitato, oltre che dalle specifiche norme sopra ricordate del codice dei contratti [art. 2, comma 1- bis, dell’abrogato d.lgs. n. 163/2006], anche dai </a:t>
            </a:r>
            <a:r>
              <a:rPr lang="it-IT" sz="2400" b="1" i="1" dirty="0"/>
              <a:t>principi di proporzionalità e di ragionevolezza</a:t>
            </a:r>
            <a:r>
              <a:rPr lang="it-IT" sz="2400" i="1" dirty="0"/>
              <a:t>» (Consiglio di Stato sez. III, 13 novembre 2017 n. 5224); VISTO il principio sancito dalla giurisprudenza secondo cui l’intero impianto dei lotti di una gara non deve dar luogo a violazioni sostanziali dei principi di libera concorrenza, di “par condicio”, di non discriminazione e di trasparenza di cui all’art. 2 comma 1 d.lgs. n. 163 del 2006 e </a:t>
            </a:r>
            <a:r>
              <a:rPr lang="it-IT" sz="2400" i="1" dirty="0" err="1"/>
              <a:t>s.m.i.</a:t>
            </a:r>
            <a:r>
              <a:rPr lang="it-IT" sz="2400" i="1" dirty="0"/>
              <a:t> (Consiglio di Stato, sez. VI, 12 settembre 2014 n. 4669; Consiglio di Stato, sez. V, 20 marzo 2007 n. 1331)</a:t>
            </a:r>
            <a:r>
              <a:rPr lang="it-IT" sz="2400" dirty="0"/>
              <a:t>» (A.N.AC., delibera n. 1364 del 20 dicembre 2017).</a:t>
            </a:r>
          </a:p>
        </p:txBody>
      </p:sp>
    </p:spTree>
    <p:extLst>
      <p:ext uri="{BB962C8B-B14F-4D97-AF65-F5344CB8AC3E}">
        <p14:creationId xmlns:p14="http://schemas.microsoft.com/office/powerpoint/2010/main" val="28433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D753B-BAC6-4580-936C-3DE97C33882B}"/>
              </a:ext>
            </a:extLst>
          </p:cNvPr>
          <p:cNvSpPr>
            <a:spLocks noGrp="1"/>
          </p:cNvSpPr>
          <p:nvPr>
            <p:ph type="title"/>
          </p:nvPr>
        </p:nvSpPr>
        <p:spPr>
          <a:xfrm>
            <a:off x="909836" y="260648"/>
            <a:ext cx="10081120" cy="679122"/>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RIASSUMENDO…</a:t>
            </a:r>
          </a:p>
        </p:txBody>
      </p:sp>
      <p:sp>
        <p:nvSpPr>
          <p:cNvPr id="4" name="CasellaDiTesto 3">
            <a:extLst>
              <a:ext uri="{FF2B5EF4-FFF2-40B4-BE49-F238E27FC236}">
                <a16:creationId xmlns:a16="http://schemas.microsoft.com/office/drawing/2014/main" id="{84C2E9BE-0D17-43F7-B4DB-C6C9F4C6CA26}"/>
              </a:ext>
            </a:extLst>
          </p:cNvPr>
          <p:cNvSpPr txBox="1"/>
          <p:nvPr/>
        </p:nvSpPr>
        <p:spPr>
          <a:xfrm>
            <a:off x="909836" y="910463"/>
            <a:ext cx="10081120" cy="5693866"/>
          </a:xfrm>
          <a:prstGeom prst="rect">
            <a:avLst/>
          </a:prstGeom>
          <a:noFill/>
          <a:ln>
            <a:noFill/>
          </a:ln>
        </p:spPr>
        <p:txBody>
          <a:bodyPr wrap="square" rtlCol="0" anchor="ctr" anchorCtr="1">
            <a:spAutoFit/>
          </a:bodyPr>
          <a:lstStyle/>
          <a:p>
            <a:pPr algn="just"/>
            <a:r>
              <a:rPr lang="it-IT" sz="2800" b="1" dirty="0">
                <a:solidFill>
                  <a:srgbClr val="FF0000"/>
                </a:solidFill>
              </a:rPr>
              <a:t>La suddivisione in lotti di un appalto pubblico è il frutto di una scelta tecnico-discrezionale della Stazione Appaltante: essa è da preferire soprattutto se il valore del singolo lotto non è elevato e non vi è rischio di creare una situazione di monopolio. Tale scelta è sindacabile dinanzi al Giudice Amministrativo nei limiti della ragionevolezza, della proporzionalità e del palese difetto di istruttoria: la decisione, infatti, deve essere motivata e deve garantire l’effettiva concorrenza tra le imprese partecipanti </a:t>
            </a:r>
            <a:r>
              <a:rPr lang="it-IT" sz="2800" dirty="0"/>
              <a:t>(Consiglio di Stato, sez. V, 03 aprile 2018, n. 2044; Consiglio di Stato, sez. III, 29 giugno 2018, n. 5534; T.A.R. Sicilia, Palermo, sez. I, 27 novembre 2018, n. 2452; T.A.R. Lombardia, Milano, sez. IV, 29 novembre 2018, n. 2688; T.A.R. Lazio, Roma, sez. I </a:t>
            </a:r>
            <a:r>
              <a:rPr lang="it-IT" sz="2800" i="1" dirty="0"/>
              <a:t>quater</a:t>
            </a:r>
            <a:r>
              <a:rPr lang="it-IT" sz="2800" dirty="0"/>
              <a:t>, 06 aprile 2017 n. 4293).</a:t>
            </a:r>
          </a:p>
        </p:txBody>
      </p:sp>
    </p:spTree>
    <p:extLst>
      <p:ext uri="{BB962C8B-B14F-4D97-AF65-F5344CB8AC3E}">
        <p14:creationId xmlns:p14="http://schemas.microsoft.com/office/powerpoint/2010/main" val="1347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21DF2-036B-46D8-A424-828B056D10C1}"/>
              </a:ext>
            </a:extLst>
          </p:cNvPr>
          <p:cNvSpPr>
            <a:spLocks noGrp="1"/>
          </p:cNvSpPr>
          <p:nvPr>
            <p:ph type="title"/>
          </p:nvPr>
        </p:nvSpPr>
        <p:spPr>
          <a:xfrm>
            <a:off x="765820" y="188640"/>
            <a:ext cx="10585176" cy="947192"/>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IL D. LGS. N. 50/2016 - APPALTI </a:t>
            </a:r>
            <a:br>
              <a:rPr lang="it-IT" sz="1600" dirty="0"/>
            </a:br>
            <a:endParaRPr lang="it-IT" sz="1600" dirty="0"/>
          </a:p>
        </p:txBody>
      </p:sp>
      <p:sp>
        <p:nvSpPr>
          <p:cNvPr id="3" name="Segnaposto testo 2">
            <a:extLst>
              <a:ext uri="{FF2B5EF4-FFF2-40B4-BE49-F238E27FC236}">
                <a16:creationId xmlns:a16="http://schemas.microsoft.com/office/drawing/2014/main" id="{4C031A93-4206-45C7-AC9E-E9C0CB7E8990}"/>
              </a:ext>
            </a:extLst>
          </p:cNvPr>
          <p:cNvSpPr>
            <a:spLocks noGrp="1"/>
          </p:cNvSpPr>
          <p:nvPr>
            <p:ph type="body" idx="1"/>
          </p:nvPr>
        </p:nvSpPr>
        <p:spPr>
          <a:xfrm>
            <a:off x="765820" y="1434848"/>
            <a:ext cx="10585176" cy="4946480"/>
          </a:xfrm>
        </p:spPr>
        <p:txBody>
          <a:bodyPr>
            <a:normAutofit fontScale="92500"/>
          </a:bodyPr>
          <a:lstStyle/>
          <a:p>
            <a:pPr algn="just"/>
            <a:r>
              <a:rPr lang="it-IT" dirty="0"/>
              <a:t>L’art. 35 «</a:t>
            </a:r>
            <a:r>
              <a:rPr lang="it-IT" b="1" i="1" dirty="0"/>
              <a:t>Soglie di rilevanza comunitaria e metodi di calcolo del valore stimato degli appalti</a:t>
            </a:r>
            <a:r>
              <a:rPr lang="it-IT" dirty="0"/>
              <a:t>» recita: </a:t>
            </a:r>
          </a:p>
          <a:p>
            <a:pPr algn="just"/>
            <a:r>
              <a:rPr lang="it-IT" dirty="0"/>
              <a:t>«</a:t>
            </a:r>
            <a:r>
              <a:rPr lang="it-IT" i="1" dirty="0"/>
              <a:t>9. Per i contratti relativi a </a:t>
            </a:r>
            <a:r>
              <a:rPr lang="it-IT" b="1" i="1" dirty="0"/>
              <a:t>lavori e servizi</a:t>
            </a:r>
            <a:r>
              <a:rPr lang="it-IT" i="1" dirty="0"/>
              <a:t>: </a:t>
            </a:r>
          </a:p>
          <a:p>
            <a:pPr algn="just"/>
            <a:r>
              <a:rPr lang="it-IT" i="1" dirty="0"/>
              <a:t>a) quando un’opera prevista o una prestazione di servizi può dare luogo ad appalti aggiudicati </a:t>
            </a:r>
            <a:r>
              <a:rPr lang="it-IT" b="1" i="1" dirty="0">
                <a:solidFill>
                  <a:srgbClr val="FF0000"/>
                </a:solidFill>
              </a:rPr>
              <a:t>contemporaneamente</a:t>
            </a:r>
            <a:r>
              <a:rPr lang="it-IT" i="1" dirty="0"/>
              <a:t> </a:t>
            </a:r>
            <a:r>
              <a:rPr lang="it-IT" b="1" i="1" dirty="0"/>
              <a:t>per lotti distinti</a:t>
            </a:r>
            <a:r>
              <a:rPr lang="it-IT" i="1" dirty="0"/>
              <a:t>, è computato il </a:t>
            </a:r>
            <a:r>
              <a:rPr lang="it-IT" b="1" i="1" dirty="0"/>
              <a:t>valore complessivo </a:t>
            </a:r>
            <a:r>
              <a:rPr lang="it-IT" i="1" dirty="0"/>
              <a:t>stimato della </a:t>
            </a:r>
            <a:r>
              <a:rPr lang="it-IT" b="1" i="1" dirty="0"/>
              <a:t>totalità di tali lotti</a:t>
            </a:r>
            <a:r>
              <a:rPr lang="it-IT" i="1" dirty="0"/>
              <a:t>; </a:t>
            </a:r>
          </a:p>
          <a:p>
            <a:pPr algn="just"/>
            <a:r>
              <a:rPr lang="it-IT" i="1" dirty="0"/>
              <a:t>b) quando il </a:t>
            </a:r>
            <a:r>
              <a:rPr lang="it-IT" b="1" i="1" dirty="0"/>
              <a:t>valore cumulato dei lotti è pari o superiore alle soglie </a:t>
            </a:r>
            <a:r>
              <a:rPr lang="it-IT" i="1" dirty="0"/>
              <a:t>di cui ai commi 1 e 2, le disposizioni del presente codice si applicano all’aggiudicazione di </a:t>
            </a:r>
            <a:r>
              <a:rPr lang="it-IT" b="1" i="1" dirty="0"/>
              <a:t>ciascun lotto</a:t>
            </a:r>
            <a:r>
              <a:rPr lang="it-IT" i="1" dirty="0"/>
              <a:t>. </a:t>
            </a:r>
          </a:p>
          <a:p>
            <a:pPr algn="just"/>
            <a:endParaRPr lang="it-IT" i="1" dirty="0"/>
          </a:p>
          <a:p>
            <a:pPr algn="just"/>
            <a:r>
              <a:rPr lang="it-IT" i="1" dirty="0"/>
              <a:t>10. Per gli appalti di </a:t>
            </a:r>
            <a:r>
              <a:rPr lang="it-IT" b="1" i="1" dirty="0"/>
              <a:t>forniture</a:t>
            </a:r>
            <a:r>
              <a:rPr lang="it-IT" i="1" dirty="0"/>
              <a:t>: </a:t>
            </a:r>
          </a:p>
          <a:p>
            <a:pPr algn="just"/>
            <a:r>
              <a:rPr lang="it-IT" i="1" dirty="0"/>
              <a:t>a) quando un progetto volto ad ottenere forniture omogenee può dare luogo ad appalti aggiudicati </a:t>
            </a:r>
            <a:r>
              <a:rPr lang="it-IT" b="1" i="1" dirty="0">
                <a:solidFill>
                  <a:srgbClr val="FF0000"/>
                </a:solidFill>
              </a:rPr>
              <a:t>contemporaneamente</a:t>
            </a:r>
            <a:r>
              <a:rPr lang="it-IT" i="1" dirty="0"/>
              <a:t> </a:t>
            </a:r>
            <a:r>
              <a:rPr lang="it-IT" b="1" i="1" dirty="0"/>
              <a:t>per lotti distinti</a:t>
            </a:r>
            <a:r>
              <a:rPr lang="it-IT" i="1" dirty="0"/>
              <a:t>, nell’applicazione delle soglie di cui ai commi 1 e 2 è computato </a:t>
            </a:r>
            <a:r>
              <a:rPr lang="it-IT" b="1" i="1" dirty="0"/>
              <a:t>il valore complessivo </a:t>
            </a:r>
            <a:r>
              <a:rPr lang="it-IT" b="1" i="1" u="sng" dirty="0"/>
              <a:t>stimato</a:t>
            </a:r>
            <a:r>
              <a:rPr lang="it-IT" b="1" i="1" dirty="0"/>
              <a:t> della totalità di tali lotti</a:t>
            </a:r>
            <a:r>
              <a:rPr lang="it-IT" i="1" dirty="0"/>
              <a:t>; </a:t>
            </a:r>
          </a:p>
          <a:p>
            <a:pPr algn="just"/>
            <a:r>
              <a:rPr lang="it-IT" i="1" dirty="0"/>
              <a:t>b) quando il </a:t>
            </a:r>
            <a:r>
              <a:rPr lang="it-IT" b="1" i="1" dirty="0"/>
              <a:t>valore cumulato dei lotti è pari o superiore alle soglie </a:t>
            </a:r>
            <a:r>
              <a:rPr lang="it-IT" i="1" dirty="0"/>
              <a:t>di cui ai commi 1 e 2, le disposizioni del presente codice si applicano all’aggiudicazione di </a:t>
            </a:r>
            <a:r>
              <a:rPr lang="it-IT" b="1" i="1" dirty="0"/>
              <a:t>ciascun lotto</a:t>
            </a:r>
            <a:r>
              <a:rPr lang="it-IT" dirty="0"/>
              <a:t>».</a:t>
            </a:r>
          </a:p>
        </p:txBody>
      </p:sp>
    </p:spTree>
    <p:extLst>
      <p:ext uri="{BB962C8B-B14F-4D97-AF65-F5344CB8AC3E}">
        <p14:creationId xmlns:p14="http://schemas.microsoft.com/office/powerpoint/2010/main" val="222696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29958F5-7C5A-4B6E-B788-3F1EB242EDCC}"/>
              </a:ext>
            </a:extLst>
          </p:cNvPr>
          <p:cNvSpPr txBox="1"/>
          <p:nvPr/>
        </p:nvSpPr>
        <p:spPr>
          <a:xfrm>
            <a:off x="405780" y="1196752"/>
            <a:ext cx="11233248" cy="5078313"/>
          </a:xfrm>
          <a:prstGeom prst="rect">
            <a:avLst/>
          </a:prstGeom>
          <a:noFill/>
          <a:ln>
            <a:noFill/>
          </a:ln>
        </p:spPr>
        <p:txBody>
          <a:bodyPr wrap="square" rtlCol="0" anchor="ctr" anchorCtr="1">
            <a:spAutoFit/>
          </a:bodyPr>
          <a:lstStyle/>
          <a:p>
            <a:pPr lvl="0" algn="just" eaLnBrk="0" fontAlgn="base" hangingPunct="0">
              <a:spcBef>
                <a:spcPct val="0"/>
              </a:spcBef>
              <a:spcAft>
                <a:spcPct val="0"/>
              </a:spcAft>
            </a:pPr>
            <a:r>
              <a:rPr lang="it-IT" dirty="0"/>
              <a:t>L’art. 35 «</a:t>
            </a:r>
            <a:r>
              <a:rPr lang="it-IT" b="1" i="1" dirty="0"/>
              <a:t>Soglie di rilevanza comunitaria e metodi di calcolo del valore stimato degli appalti </a:t>
            </a:r>
            <a:r>
              <a:rPr lang="it-IT" dirty="0"/>
              <a:t>recita: </a:t>
            </a:r>
          </a:p>
          <a:p>
            <a:pPr lvl="0" algn="just" eaLnBrk="0" fontAlgn="base" hangingPunct="0">
              <a:spcBef>
                <a:spcPct val="0"/>
              </a:spcBef>
              <a:spcAft>
                <a:spcPct val="0"/>
              </a:spcAft>
            </a:pPr>
            <a:r>
              <a:rPr lang="it-IT" dirty="0"/>
              <a:t>«</a:t>
            </a:r>
            <a:r>
              <a:rPr lang="it-IT" altLang="it-IT" i="1" dirty="0">
                <a:solidFill>
                  <a:srgbClr val="000000"/>
                </a:solidFill>
                <a:latin typeface="Calibri" panose="020F0502020204030204" pitchFamily="34" charset="0"/>
                <a:cs typeface="Calibri" panose="020F0502020204030204" pitchFamily="34" charset="0"/>
              </a:rPr>
              <a:t>1. Ai fini dell’applicazione del presente codice, </a:t>
            </a:r>
            <a:r>
              <a:rPr lang="it-IT" altLang="it-IT" b="1" i="1" dirty="0">
                <a:solidFill>
                  <a:srgbClr val="000000"/>
                </a:solidFill>
                <a:latin typeface="Calibri" panose="020F0502020204030204" pitchFamily="34" charset="0"/>
                <a:cs typeface="Calibri" panose="020F0502020204030204" pitchFamily="34" charset="0"/>
              </a:rPr>
              <a:t>le soglie di rilevanza comunitaria </a:t>
            </a:r>
            <a:r>
              <a:rPr lang="it-IT" altLang="it-IT" i="1" dirty="0">
                <a:solidFill>
                  <a:srgbClr val="000000"/>
                </a:solidFill>
                <a:latin typeface="Calibri" panose="020F0502020204030204" pitchFamily="34" charset="0"/>
                <a:cs typeface="Calibri" panose="020F0502020204030204" pitchFamily="34" charset="0"/>
              </a:rPr>
              <a:t>sono:</a:t>
            </a:r>
            <a:endParaRPr lang="it-IT" altLang="it-IT" i="1" dirty="0"/>
          </a:p>
          <a:p>
            <a:pPr marL="342900" lvl="0" indent="-342900" algn="just" eaLnBrk="0" fontAlgn="base" hangingPunct="0">
              <a:spcBef>
                <a:spcPct val="0"/>
              </a:spcBef>
              <a:spcAft>
                <a:spcPct val="0"/>
              </a:spcAft>
              <a:buAutoNum type="alphaLcParenR"/>
            </a:pPr>
            <a:r>
              <a:rPr lang="it-IT" altLang="it-IT" i="1" dirty="0">
                <a:latin typeface="Calibri" panose="020F0502020204030204" pitchFamily="34" charset="0"/>
                <a:cs typeface="Calibri" panose="020F0502020204030204" pitchFamily="34" charset="0"/>
              </a:rPr>
              <a:t>euro </a:t>
            </a:r>
            <a:r>
              <a:rPr lang="it-IT" altLang="it-IT" b="1" i="1" dirty="0">
                <a:latin typeface="Calibri" panose="020F0502020204030204" pitchFamily="34" charset="0"/>
                <a:cs typeface="Calibri" panose="020F0502020204030204" pitchFamily="34" charset="0"/>
              </a:rPr>
              <a:t>5.548.000</a:t>
            </a:r>
            <a:r>
              <a:rPr lang="it-IT" altLang="it-IT" i="1" dirty="0">
                <a:latin typeface="Calibri" panose="020F0502020204030204" pitchFamily="34" charset="0"/>
                <a:cs typeface="Calibri" panose="020F0502020204030204" pitchFamily="34" charset="0"/>
              </a:rPr>
              <a:t> per gli </a:t>
            </a:r>
            <a:r>
              <a:rPr lang="it-IT" altLang="it-IT" b="1" i="1" dirty="0">
                <a:latin typeface="Calibri" panose="020F0502020204030204" pitchFamily="34" charset="0"/>
                <a:cs typeface="Calibri" panose="020F0502020204030204" pitchFamily="34" charset="0"/>
              </a:rPr>
              <a:t>appalti pubblici di lavori e per le concessioni</a:t>
            </a:r>
            <a:r>
              <a:rPr lang="it-IT" altLang="it-IT" i="1" dirty="0">
                <a:latin typeface="Calibri" panose="020F0502020204030204" pitchFamily="34" charset="0"/>
                <a:cs typeface="Calibri" panose="020F0502020204030204" pitchFamily="34" charset="0"/>
              </a:rPr>
              <a:t>; </a:t>
            </a:r>
          </a:p>
          <a:p>
            <a:pPr marL="342900" lvl="0" indent="-342900" algn="just" eaLnBrk="0" fontAlgn="base" hangingPunct="0">
              <a:spcBef>
                <a:spcPct val="0"/>
              </a:spcBef>
              <a:spcAft>
                <a:spcPct val="0"/>
              </a:spcAft>
              <a:buAutoNum type="alphaLcParenR"/>
            </a:pPr>
            <a:r>
              <a:rPr lang="it-IT" altLang="it-IT" i="1" dirty="0">
                <a:latin typeface="Calibri" panose="020F0502020204030204" pitchFamily="34" charset="0"/>
                <a:cs typeface="Calibri" panose="020F0502020204030204" pitchFamily="34" charset="0"/>
              </a:rPr>
              <a:t>euro </a:t>
            </a:r>
            <a:r>
              <a:rPr lang="it-IT" altLang="it-IT" b="1" i="1" dirty="0">
                <a:latin typeface="Calibri" panose="020F0502020204030204" pitchFamily="34" charset="0"/>
                <a:cs typeface="Calibri" panose="020F0502020204030204" pitchFamily="34" charset="0"/>
              </a:rPr>
              <a:t>144.000</a:t>
            </a:r>
            <a:r>
              <a:rPr lang="it-IT" altLang="it-IT" i="1" dirty="0">
                <a:latin typeface="Calibri" panose="020F0502020204030204" pitchFamily="34" charset="0"/>
                <a:cs typeface="Calibri" panose="020F0502020204030204" pitchFamily="34" charset="0"/>
              </a:rPr>
              <a:t> per gli appalti pubblici di </a:t>
            </a:r>
            <a:r>
              <a:rPr lang="it-IT" altLang="it-IT" b="1" i="1" dirty="0">
                <a:latin typeface="Calibri" panose="020F0502020204030204" pitchFamily="34" charset="0"/>
                <a:cs typeface="Calibri" panose="020F0502020204030204" pitchFamily="34" charset="0"/>
              </a:rPr>
              <a:t>forniture, di servizi </a:t>
            </a:r>
            <a:r>
              <a:rPr lang="it-IT" altLang="it-IT" i="1" dirty="0">
                <a:latin typeface="Calibri" panose="020F0502020204030204" pitchFamily="34" charset="0"/>
                <a:cs typeface="Calibri" panose="020F0502020204030204" pitchFamily="34" charset="0"/>
              </a:rPr>
              <a:t>e per i concorsi pubblici di progettazione aggiudicati dalle amministrazioni aggiudicatrici che sono autorità governative centrali indicate nell'allegato III; se gli appalti pubblici di forniture sono aggiudicati da amministrazioni aggiudicatrici operanti nel settore della difesa, questa soglia si applica solo agli appalti concernenti i prodotti menzionati nell’allegato VIII; </a:t>
            </a:r>
          </a:p>
          <a:p>
            <a:pPr marL="342900" lvl="0" indent="-342900" algn="just" eaLnBrk="0" fontAlgn="base" hangingPunct="0">
              <a:spcBef>
                <a:spcPct val="0"/>
              </a:spcBef>
              <a:spcAft>
                <a:spcPct val="0"/>
              </a:spcAft>
              <a:buAutoNum type="alphaLcParenR"/>
            </a:pPr>
            <a:r>
              <a:rPr lang="it-IT" altLang="it-IT" i="1" dirty="0">
                <a:latin typeface="Calibri" panose="020F0502020204030204" pitchFamily="34" charset="0"/>
                <a:cs typeface="Calibri" panose="020F0502020204030204" pitchFamily="34" charset="0"/>
              </a:rPr>
              <a:t>euro </a:t>
            </a:r>
            <a:r>
              <a:rPr lang="it-IT" altLang="it-IT" b="1" i="1" dirty="0">
                <a:latin typeface="Calibri" panose="020F0502020204030204" pitchFamily="34" charset="0"/>
                <a:cs typeface="Calibri" panose="020F0502020204030204" pitchFamily="34" charset="0"/>
              </a:rPr>
              <a:t>221.000 </a:t>
            </a:r>
            <a:r>
              <a:rPr lang="it-IT" altLang="it-IT" i="1" dirty="0">
                <a:latin typeface="Calibri" panose="020F0502020204030204" pitchFamily="34" charset="0"/>
                <a:cs typeface="Calibri" panose="020F0502020204030204" pitchFamily="34" charset="0"/>
              </a:rPr>
              <a:t>per gli appalti pubblici di </a:t>
            </a:r>
            <a:r>
              <a:rPr lang="it-IT" altLang="it-IT" b="1" i="1" dirty="0">
                <a:latin typeface="Calibri" panose="020F0502020204030204" pitchFamily="34" charset="0"/>
                <a:cs typeface="Calibri" panose="020F0502020204030204" pitchFamily="34" charset="0"/>
              </a:rPr>
              <a:t>forniture, di servizi </a:t>
            </a:r>
            <a:r>
              <a:rPr lang="it-IT" altLang="it-IT" i="1" dirty="0">
                <a:latin typeface="Calibri" panose="020F0502020204030204" pitchFamily="34" charset="0"/>
                <a:cs typeface="Calibri" panose="020F0502020204030204" pitchFamily="34" charset="0"/>
              </a:rPr>
              <a:t>e per i concorsi pubblici di progettazione aggiudicati da amministrazioni aggiudicatrici sub-centrali; tale soglia si applica anche agli appalti pubblici di forniture aggiudicati dalle autorità governative centrali che operano nel settore della difesa, allorché tali appalti concernono prodotti non menzionati nell’allegato VIII; </a:t>
            </a:r>
          </a:p>
          <a:p>
            <a:pPr marL="342900" lvl="0" indent="-342900" algn="just" eaLnBrk="0" fontAlgn="base" hangingPunct="0">
              <a:spcBef>
                <a:spcPct val="0"/>
              </a:spcBef>
              <a:spcAft>
                <a:spcPct val="0"/>
              </a:spcAft>
              <a:buAutoNum type="alphaLcParenR"/>
            </a:pPr>
            <a:r>
              <a:rPr lang="it-IT" altLang="it-IT" i="1" dirty="0">
                <a:latin typeface="Calibri" panose="020F0502020204030204" pitchFamily="34" charset="0"/>
                <a:cs typeface="Calibri" panose="020F0502020204030204" pitchFamily="34" charset="0"/>
              </a:rPr>
              <a:t>euro 750.000 per gli appalti di servizi sociali e di altri servizi specifici elencati all’allegato IX.</a:t>
            </a:r>
            <a:endParaRPr lang="it-IT" altLang="it-IT" i="1" dirty="0">
              <a:solidFill>
                <a:srgbClr val="000000"/>
              </a:solidFill>
              <a:latin typeface="Calibri" panose="020F0502020204030204" pitchFamily="34" charset="0"/>
              <a:cs typeface="Calibri" panose="020F0502020204030204" pitchFamily="34" charset="0"/>
            </a:endParaRPr>
          </a:p>
          <a:p>
            <a:pPr lvl="0" algn="just" eaLnBrk="0" fontAlgn="base" hangingPunct="0">
              <a:spcBef>
                <a:spcPct val="0"/>
              </a:spcBef>
              <a:spcAft>
                <a:spcPct val="0"/>
              </a:spcAft>
            </a:pPr>
            <a:r>
              <a:rPr lang="it-IT" altLang="it-IT" i="1" dirty="0">
                <a:solidFill>
                  <a:srgbClr val="000000"/>
                </a:solidFill>
                <a:latin typeface="Calibri" panose="020F0502020204030204" pitchFamily="34" charset="0"/>
                <a:cs typeface="Calibri" panose="020F0502020204030204" pitchFamily="34" charset="0"/>
              </a:rPr>
              <a:t>2. Nei </a:t>
            </a:r>
            <a:r>
              <a:rPr lang="it-IT" altLang="it-IT" b="1" i="1" dirty="0">
                <a:solidFill>
                  <a:srgbClr val="000000"/>
                </a:solidFill>
                <a:latin typeface="Calibri" panose="020F0502020204030204" pitchFamily="34" charset="0"/>
                <a:cs typeface="Calibri" panose="020F0502020204030204" pitchFamily="34" charset="0"/>
              </a:rPr>
              <a:t>settori speciali</a:t>
            </a:r>
            <a:r>
              <a:rPr lang="it-IT" altLang="it-IT" i="1" dirty="0">
                <a:solidFill>
                  <a:srgbClr val="000000"/>
                </a:solidFill>
                <a:latin typeface="Calibri" panose="020F0502020204030204" pitchFamily="34" charset="0"/>
                <a:cs typeface="Calibri" panose="020F0502020204030204" pitchFamily="34" charset="0"/>
              </a:rPr>
              <a:t>, le soglie di rilevanza comunitaria sono:</a:t>
            </a:r>
            <a:endParaRPr lang="it-IT" altLang="it-IT" i="1" dirty="0"/>
          </a:p>
          <a:p>
            <a:pPr lvl="0" algn="just" eaLnBrk="0" fontAlgn="base" hangingPunct="0">
              <a:spcBef>
                <a:spcPct val="0"/>
              </a:spcBef>
              <a:spcAft>
                <a:spcPct val="0"/>
              </a:spcAft>
            </a:pPr>
            <a:r>
              <a:rPr lang="it-IT" altLang="it-IT" i="1" dirty="0">
                <a:latin typeface="Calibri" panose="020F0502020204030204" pitchFamily="34" charset="0"/>
                <a:cs typeface="Calibri" panose="020F0502020204030204" pitchFamily="34" charset="0"/>
              </a:rPr>
              <a:t>a) euro 5.548.000 per gli appalti di lavori; </a:t>
            </a:r>
          </a:p>
          <a:p>
            <a:pPr lvl="0" algn="just" eaLnBrk="0" fontAlgn="base" hangingPunct="0">
              <a:spcBef>
                <a:spcPct val="0"/>
              </a:spcBef>
              <a:spcAft>
                <a:spcPct val="0"/>
              </a:spcAft>
            </a:pPr>
            <a:r>
              <a:rPr lang="it-IT" altLang="it-IT" i="1" dirty="0">
                <a:latin typeface="Calibri" panose="020F0502020204030204" pitchFamily="34" charset="0"/>
                <a:cs typeface="Calibri" panose="020F0502020204030204" pitchFamily="34" charset="0"/>
              </a:rPr>
              <a:t>b) euro 443.000 per gli appalti di forniture, di servizi e per i concorsi pubblici di progettazione; </a:t>
            </a:r>
          </a:p>
          <a:p>
            <a:pPr lvl="0" algn="just" eaLnBrk="0" fontAlgn="base" hangingPunct="0">
              <a:spcBef>
                <a:spcPct val="0"/>
              </a:spcBef>
              <a:spcAft>
                <a:spcPct val="0"/>
              </a:spcAft>
            </a:pPr>
            <a:r>
              <a:rPr lang="it-IT" altLang="it-IT" i="1" dirty="0">
                <a:latin typeface="Calibri" panose="020F0502020204030204" pitchFamily="34" charset="0"/>
                <a:cs typeface="Calibri" panose="020F0502020204030204" pitchFamily="34" charset="0"/>
              </a:rPr>
              <a:t>c) euro 1.000.000 per i contratti di servizi, per i servizi sociali e altri servizi specifici elencati all’allegato IX</a:t>
            </a:r>
            <a:r>
              <a:rPr lang="it-IT" dirty="0"/>
              <a:t>»</a:t>
            </a:r>
          </a:p>
          <a:p>
            <a:pPr marL="342900" lvl="0" indent="-342900" algn="just" eaLnBrk="0" fontAlgn="base" hangingPunct="0">
              <a:spcBef>
                <a:spcPct val="0"/>
              </a:spcBef>
              <a:spcAft>
                <a:spcPct val="0"/>
              </a:spcAft>
              <a:buAutoNum type="alphaLcParenR"/>
            </a:pPr>
            <a:endParaRPr lang="it-IT" dirty="0"/>
          </a:p>
          <a:p>
            <a:pPr lvl="0" algn="just" eaLnBrk="0" fontAlgn="base" hangingPunct="0">
              <a:spcBef>
                <a:spcPct val="0"/>
              </a:spcBef>
              <a:spcAft>
                <a:spcPct val="0"/>
              </a:spcAft>
            </a:pPr>
            <a:r>
              <a:rPr lang="it-IT" dirty="0"/>
              <a:t>Le attuali soglie sono state così elevate dal 1° gennaio 2018 dal Regolamento (UE) 2017/2366 del 18 dicembre 2017.</a:t>
            </a:r>
          </a:p>
        </p:txBody>
      </p:sp>
      <p:sp>
        <p:nvSpPr>
          <p:cNvPr id="6" name="Rectangle 2">
            <a:extLst>
              <a:ext uri="{FF2B5EF4-FFF2-40B4-BE49-F238E27FC236}">
                <a16:creationId xmlns:a16="http://schemas.microsoft.com/office/drawing/2014/main" id="{49B5056B-5391-42DF-8986-92E72317B48E}"/>
              </a:ext>
            </a:extLst>
          </p:cNvPr>
          <p:cNvSpPr>
            <a:spLocks noChangeArrowheads="1"/>
          </p:cNvSpPr>
          <p:nvPr/>
        </p:nvSpPr>
        <p:spPr bwMode="auto">
          <a:xfrm>
            <a:off x="0" y="-184666"/>
            <a:ext cx="184731" cy="369332"/>
          </a:xfrm>
          <a:prstGeom prst="rect">
            <a:avLst/>
          </a:prstGeom>
          <a:solidFill>
            <a:srgbClr val="F5FD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Titolo 1">
            <a:extLst>
              <a:ext uri="{FF2B5EF4-FFF2-40B4-BE49-F238E27FC236}">
                <a16:creationId xmlns:a16="http://schemas.microsoft.com/office/drawing/2014/main" id="{61B2E771-5B32-4496-98B6-1FC8EFEFA9DE}"/>
              </a:ext>
            </a:extLst>
          </p:cNvPr>
          <p:cNvSpPr>
            <a:spLocks noGrp="1"/>
          </p:cNvSpPr>
          <p:nvPr>
            <p:ph type="title"/>
          </p:nvPr>
        </p:nvSpPr>
        <p:spPr>
          <a:xfrm>
            <a:off x="405780" y="116632"/>
            <a:ext cx="11233248" cy="947192"/>
          </a:xfrm>
        </p:spPr>
        <p:txBody>
          <a:bodyPr>
            <a:normAutofit/>
          </a:bodyPr>
          <a:lstStyle/>
          <a:p>
            <a:pPr algn="ctr"/>
            <a:r>
              <a:rPr lang="it-IT" sz="2800" b="1" dirty="0">
                <a:solidFill>
                  <a:schemeClr val="tx1"/>
                </a:solidFill>
                <a:effectLst>
                  <a:outerShdw blurRad="38100" dist="38100" dir="2700000" algn="tl">
                    <a:srgbClr val="000000">
                      <a:alpha val="43137"/>
                    </a:srgbClr>
                  </a:outerShdw>
                </a:effectLst>
                <a:latin typeface="+mn-lt"/>
                <a:ea typeface="+mn-ea"/>
                <a:cs typeface="+mn-cs"/>
              </a:rPr>
              <a:t>IL D. LGS. N. 50/2016 - APPALTI </a:t>
            </a:r>
            <a:br>
              <a:rPr lang="it-IT" sz="1600" dirty="0"/>
            </a:br>
            <a:endParaRPr lang="it-IT" sz="1600" dirty="0"/>
          </a:p>
        </p:txBody>
      </p:sp>
    </p:spTree>
    <p:extLst>
      <p:ext uri="{BB962C8B-B14F-4D97-AF65-F5344CB8AC3E}">
        <p14:creationId xmlns:p14="http://schemas.microsoft.com/office/powerpoint/2010/main" val="283570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C624D14-75C5-4485-847E-C876EA0EEC7E}"/>
              </a:ext>
            </a:extLst>
          </p:cNvPr>
          <p:cNvPicPr/>
          <p:nvPr/>
        </p:nvPicPr>
        <p:blipFill rotWithShape="1">
          <a:blip r:embed="rId2"/>
          <a:srcRect l="27109" t="15449" r="28274" b="47886"/>
          <a:stretch/>
        </p:blipFill>
        <p:spPr bwMode="auto">
          <a:xfrm>
            <a:off x="1701924" y="476672"/>
            <a:ext cx="8208912"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765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89E5CB0-4BBF-43B5-9AEC-B7BE8DAB900A}"/>
              </a:ext>
            </a:extLst>
          </p:cNvPr>
          <p:cNvSpPr txBox="1"/>
          <p:nvPr/>
        </p:nvSpPr>
        <p:spPr>
          <a:xfrm>
            <a:off x="857943" y="2132856"/>
            <a:ext cx="10009112" cy="3046988"/>
          </a:xfrm>
          <a:prstGeom prst="rect">
            <a:avLst/>
          </a:prstGeom>
          <a:noFill/>
          <a:ln>
            <a:noFill/>
          </a:ln>
        </p:spPr>
        <p:txBody>
          <a:bodyPr wrap="square" rtlCol="0" anchor="ctr" anchorCtr="1">
            <a:spAutoFit/>
          </a:bodyPr>
          <a:lstStyle/>
          <a:p>
            <a:pPr algn="just"/>
            <a:r>
              <a:rPr lang="it-IT" sz="2400" dirty="0"/>
              <a:t>L’art. 35 recita: «11. </a:t>
            </a:r>
            <a:r>
              <a:rPr lang="it-IT" sz="2400" b="1" i="1" dirty="0"/>
              <a:t>In deroga </a:t>
            </a:r>
            <a:r>
              <a:rPr lang="it-IT" sz="2400" i="1" dirty="0"/>
              <a:t>a quanto previsto dai commi 9 e 10, le amministrazioni aggiudicatrici o gli enti aggiudicatari possono aggiudicare l'appalto per singoli lotti </a:t>
            </a:r>
            <a:r>
              <a:rPr lang="it-IT" sz="2400" b="1" i="1" dirty="0"/>
              <a:t>senza applicare le disposizioni del presente codice</a:t>
            </a:r>
            <a:r>
              <a:rPr lang="it-IT" sz="2400" i="1" dirty="0"/>
              <a:t>, quando il valore stimato al netto dell'IVA del lotto sia inferiore a euro 80.000 per le forniture o i servizi oppure a euro 1.000.000 per i lavori, purché il valore cumulato dei lotti aggiudicati non superi il 20 per cento del valore complessivo di tutti i lotti in cui sono stati frazionati l'opera prevista, il progetto di acquisizione delle forniture omogenee, o il progetto di prestazione servizi</a:t>
            </a:r>
            <a:r>
              <a:rPr lang="it-IT" sz="2400" dirty="0"/>
              <a:t>»</a:t>
            </a:r>
          </a:p>
        </p:txBody>
      </p:sp>
      <p:sp>
        <p:nvSpPr>
          <p:cNvPr id="3" name="Titolo 1">
            <a:extLst>
              <a:ext uri="{FF2B5EF4-FFF2-40B4-BE49-F238E27FC236}">
                <a16:creationId xmlns:a16="http://schemas.microsoft.com/office/drawing/2014/main" id="{83AFAA53-AAFE-4424-BAFD-27A2CF56A71A}"/>
              </a:ext>
            </a:extLst>
          </p:cNvPr>
          <p:cNvSpPr>
            <a:spLocks noGrp="1"/>
          </p:cNvSpPr>
          <p:nvPr>
            <p:ph type="title"/>
          </p:nvPr>
        </p:nvSpPr>
        <p:spPr>
          <a:xfrm>
            <a:off x="857943" y="476672"/>
            <a:ext cx="10009112" cy="947192"/>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IL D. LGS. N. 50/2016 - APPALTI </a:t>
            </a:r>
            <a:br>
              <a:rPr lang="it-IT" sz="1600" dirty="0"/>
            </a:br>
            <a:endParaRPr lang="it-IT" sz="1600" dirty="0"/>
          </a:p>
        </p:txBody>
      </p:sp>
    </p:spTree>
    <p:extLst>
      <p:ext uri="{BB962C8B-B14F-4D97-AF65-F5344CB8AC3E}">
        <p14:creationId xmlns:p14="http://schemas.microsoft.com/office/powerpoint/2010/main" val="45636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2D77A53-5E59-43BE-B087-63772F217369}"/>
              </a:ext>
            </a:extLst>
          </p:cNvPr>
          <p:cNvPicPr/>
          <p:nvPr/>
        </p:nvPicPr>
        <p:blipFill rotWithShape="1">
          <a:blip r:embed="rId2"/>
          <a:srcRect l="24253" t="51193" r="25422" b="20905"/>
          <a:stretch/>
        </p:blipFill>
        <p:spPr bwMode="auto">
          <a:xfrm>
            <a:off x="2494013" y="260648"/>
            <a:ext cx="6768752" cy="2819400"/>
          </a:xfrm>
          <a:prstGeom prst="rect">
            <a:avLst/>
          </a:prstGeom>
          <a:ln>
            <a:noFill/>
          </a:ln>
          <a:extLst>
            <a:ext uri="{53640926-AAD7-44D8-BBD7-CCE9431645EC}">
              <a14:shadowObscured xmlns:a14="http://schemas.microsoft.com/office/drawing/2010/main"/>
            </a:ext>
          </a:extLst>
        </p:spPr>
      </p:pic>
      <p:pic>
        <p:nvPicPr>
          <p:cNvPr id="8" name="Immagine 7">
            <a:extLst>
              <a:ext uri="{FF2B5EF4-FFF2-40B4-BE49-F238E27FC236}">
                <a16:creationId xmlns:a16="http://schemas.microsoft.com/office/drawing/2014/main" id="{41CE8623-A35B-4DEF-9BEE-807E32555C7D}"/>
              </a:ext>
            </a:extLst>
          </p:cNvPr>
          <p:cNvPicPr/>
          <p:nvPr/>
        </p:nvPicPr>
        <p:blipFill rotWithShape="1">
          <a:blip r:embed="rId3"/>
          <a:srcRect l="23905" t="17931" r="25046" b="49972"/>
          <a:stretch/>
        </p:blipFill>
        <p:spPr bwMode="auto">
          <a:xfrm>
            <a:off x="2485517" y="2852936"/>
            <a:ext cx="6768752"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866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B0ECFEF-8044-44E6-B103-1693E095A0B0}"/>
              </a:ext>
            </a:extLst>
          </p:cNvPr>
          <p:cNvSpPr txBox="1">
            <a:spLocks/>
          </p:cNvSpPr>
          <p:nvPr/>
        </p:nvSpPr>
        <p:spPr>
          <a:xfrm>
            <a:off x="117748" y="2379969"/>
            <a:ext cx="4870276" cy="209806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tx2"/>
                </a:solidFill>
                <a:latin typeface="+mj-lt"/>
                <a:ea typeface="+mj-ea"/>
                <a:cs typeface="+mj-cs"/>
              </a:defRPr>
            </a:lvl1pPr>
          </a:lstStyle>
          <a:p>
            <a:pPr algn="ctr"/>
            <a:r>
              <a:rPr lang="it-IT" sz="3600" b="1" dirty="0">
                <a:solidFill>
                  <a:schemeClr val="tx1"/>
                </a:solidFill>
                <a:effectLst>
                  <a:outerShdw blurRad="38100" dist="38100" dir="2700000" algn="tl">
                    <a:srgbClr val="000000">
                      <a:alpha val="43137"/>
                    </a:srgbClr>
                  </a:outerShdw>
                </a:effectLst>
                <a:latin typeface="+mn-lt"/>
              </a:rPr>
              <a:t>L’AGGIUDICAZIONE CONTEMPORANEA </a:t>
            </a:r>
            <a:br>
              <a:rPr lang="it-IT" sz="3600" b="1" dirty="0">
                <a:solidFill>
                  <a:schemeClr val="tx1"/>
                </a:solidFill>
                <a:effectLst>
                  <a:outerShdw blurRad="38100" dist="38100" dir="2700000" algn="tl">
                    <a:srgbClr val="000000">
                      <a:alpha val="43137"/>
                    </a:srgbClr>
                  </a:outerShdw>
                </a:effectLst>
                <a:latin typeface="+mn-lt"/>
              </a:rPr>
            </a:br>
            <a:r>
              <a:rPr lang="it-IT" sz="3600" b="1" dirty="0">
                <a:solidFill>
                  <a:schemeClr val="tx1"/>
                </a:solidFill>
                <a:effectLst>
                  <a:outerShdw blurRad="38100" dist="38100" dir="2700000" algn="tl">
                    <a:srgbClr val="000000">
                      <a:alpha val="43137"/>
                    </a:srgbClr>
                  </a:outerShdw>
                </a:effectLst>
                <a:latin typeface="+mn-lt"/>
              </a:rPr>
              <a:t>PER LOTTI SEPARATI</a:t>
            </a:r>
            <a:br>
              <a:rPr lang="it-IT" sz="3600" b="1" dirty="0">
                <a:effectLst>
                  <a:outerShdw blurRad="38100" dist="38100" dir="2700000" algn="tl">
                    <a:srgbClr val="000000">
                      <a:alpha val="43137"/>
                    </a:srgbClr>
                  </a:outerShdw>
                </a:effectLst>
                <a:latin typeface="+mn-lt"/>
              </a:rPr>
            </a:br>
            <a:endParaRPr lang="it-IT"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077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A3AA501F-87AD-4A7E-9E3E-979B26EE035E}"/>
              </a:ext>
            </a:extLst>
          </p:cNvPr>
          <p:cNvSpPr txBox="1">
            <a:spLocks/>
          </p:cNvSpPr>
          <p:nvPr/>
        </p:nvSpPr>
        <p:spPr>
          <a:xfrm>
            <a:off x="621804" y="408857"/>
            <a:ext cx="10827356" cy="582959"/>
          </a:xfrm>
          <a:prstGeom prst="rect">
            <a:avLst/>
          </a:prstGeom>
        </p:spPr>
        <p:txBody>
          <a:bodyPr>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it-IT" sz="3000" b="1" dirty="0">
                <a:effectLst>
                  <a:outerShdw blurRad="38100" dist="38100" dir="2700000" algn="tl">
                    <a:srgbClr val="000000">
                      <a:alpha val="43137"/>
                    </a:srgbClr>
                  </a:outerShdw>
                </a:effectLst>
              </a:rPr>
              <a:t>IL D. LGS. N. 163/2006 </a:t>
            </a:r>
            <a:r>
              <a:rPr lang="it-IT" b="1" dirty="0">
                <a:effectLst>
                  <a:outerShdw blurRad="38100" dist="38100" dir="2700000" algn="tl">
                    <a:srgbClr val="000000">
                      <a:alpha val="43137"/>
                    </a:srgbClr>
                  </a:outerShdw>
                </a:effectLst>
              </a:rPr>
              <a:t>E</a:t>
            </a:r>
            <a:r>
              <a:rPr lang="it-IT" sz="3000" b="1" dirty="0">
                <a:effectLst>
                  <a:outerShdw blurRad="38100" dist="38100" dir="2700000" algn="tl">
                    <a:srgbClr val="000000">
                      <a:alpha val="43137"/>
                    </a:srgbClr>
                  </a:outerShdw>
                </a:effectLst>
              </a:rPr>
              <a:t> N. 50/2016 A CONFRONTO</a:t>
            </a:r>
          </a:p>
        </p:txBody>
      </p:sp>
      <p:sp>
        <p:nvSpPr>
          <p:cNvPr id="5" name="CasellaDiTesto 4">
            <a:extLst>
              <a:ext uri="{FF2B5EF4-FFF2-40B4-BE49-F238E27FC236}">
                <a16:creationId xmlns:a16="http://schemas.microsoft.com/office/drawing/2014/main" id="{FBCADA6C-01D9-4544-AB75-E09D01A188A5}"/>
              </a:ext>
            </a:extLst>
          </p:cNvPr>
          <p:cNvSpPr txBox="1"/>
          <p:nvPr/>
        </p:nvSpPr>
        <p:spPr>
          <a:xfrm>
            <a:off x="575952" y="1568406"/>
            <a:ext cx="10873208" cy="4801314"/>
          </a:xfrm>
          <a:prstGeom prst="rect">
            <a:avLst/>
          </a:prstGeom>
          <a:noFill/>
          <a:ln>
            <a:noFill/>
          </a:ln>
        </p:spPr>
        <p:txBody>
          <a:bodyPr wrap="square" rtlCol="0" anchor="ctr" anchorCtr="1">
            <a:spAutoFit/>
          </a:bodyPr>
          <a:lstStyle/>
          <a:p>
            <a:pPr algn="just"/>
            <a:r>
              <a:rPr lang="it-IT" sz="3200" dirty="0"/>
              <a:t>L’art. 29 del d. lgs. n. 163/2008 conteneva una </a:t>
            </a:r>
            <a:r>
              <a:rPr lang="it-IT" sz="3200" b="1" u="sng" dirty="0">
                <a:solidFill>
                  <a:srgbClr val="FF0000"/>
                </a:solidFill>
              </a:rPr>
              <a:t>disposizione analoga</a:t>
            </a:r>
            <a:r>
              <a:rPr lang="it-IT" sz="3200" dirty="0"/>
              <a:t> all’attuale art. 35 del d. lgs. n. 50/2016 perché:</a:t>
            </a:r>
          </a:p>
          <a:p>
            <a:pPr algn="just"/>
            <a:endParaRPr lang="it-IT" sz="3200" dirty="0"/>
          </a:p>
          <a:p>
            <a:pPr marL="285750" indent="-285750" algn="just">
              <a:buFont typeface="Wingdings" panose="05000000000000000000" pitchFamily="2" charset="2"/>
              <a:buChar char="v"/>
            </a:pPr>
            <a:r>
              <a:rPr lang="it-IT" sz="3200" dirty="0"/>
              <a:t>se un appalto di lavori/servizi/forniture può essere aggiudicato </a:t>
            </a:r>
            <a:r>
              <a:rPr lang="it-IT" sz="3200" b="1" dirty="0"/>
              <a:t>contemporaneamente</a:t>
            </a:r>
            <a:r>
              <a:rPr lang="it-IT" sz="3200" dirty="0"/>
              <a:t> per lotti distinti, si considera il valore complessivo dei lotti;</a:t>
            </a:r>
          </a:p>
          <a:p>
            <a:pPr marL="285750" indent="-285750" algn="just">
              <a:buFont typeface="Wingdings" panose="05000000000000000000" pitchFamily="2" charset="2"/>
              <a:buChar char="v"/>
            </a:pPr>
            <a:r>
              <a:rPr lang="it-IT" sz="3200" dirty="0"/>
              <a:t>se il valore complessivo dei lotti distinti, ma aggiudicati </a:t>
            </a:r>
            <a:r>
              <a:rPr lang="it-IT" sz="3200" b="1" dirty="0"/>
              <a:t>contemporaneamente</a:t>
            </a:r>
            <a:r>
              <a:rPr lang="it-IT" sz="3200" dirty="0"/>
              <a:t>, supera la soglia di rilevanza comunitaria, il Codice Appalti si applica a ciascuno dei lotti.</a:t>
            </a:r>
          </a:p>
          <a:p>
            <a:pPr marL="285750" indent="-285750">
              <a:buFont typeface="Wingdings" panose="05000000000000000000" pitchFamily="2" charset="2"/>
              <a:buChar char="v"/>
            </a:pPr>
            <a:endParaRPr lang="it-IT" dirty="0"/>
          </a:p>
        </p:txBody>
      </p:sp>
    </p:spTree>
    <p:extLst>
      <p:ext uri="{BB962C8B-B14F-4D97-AF65-F5344CB8AC3E}">
        <p14:creationId xmlns:p14="http://schemas.microsoft.com/office/powerpoint/2010/main" val="31904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73049-32E0-45F1-AB64-CE9EC849FFDF}"/>
              </a:ext>
            </a:extLst>
          </p:cNvPr>
          <p:cNvSpPr>
            <a:spLocks noGrp="1"/>
          </p:cNvSpPr>
          <p:nvPr>
            <p:ph type="title"/>
          </p:nvPr>
        </p:nvSpPr>
        <p:spPr>
          <a:xfrm>
            <a:off x="693812" y="2348880"/>
            <a:ext cx="10232032" cy="3024336"/>
          </a:xfrm>
        </p:spPr>
        <p:txBody>
          <a:bodyPr>
            <a:noAutofit/>
          </a:bodyPr>
          <a:lstStyle/>
          <a:p>
            <a:pPr algn="just"/>
            <a:r>
              <a:rPr lang="it-IT" sz="2800" dirty="0">
                <a:solidFill>
                  <a:schemeClr val="tx1"/>
                </a:solidFill>
                <a:latin typeface="+mn-lt"/>
              </a:rPr>
              <a:t>L’art. 167 «</a:t>
            </a:r>
            <a:r>
              <a:rPr lang="it-IT" sz="2800" b="1" i="1" dirty="0">
                <a:solidFill>
                  <a:schemeClr val="tx1"/>
                </a:solidFill>
                <a:latin typeface="+mn-lt"/>
              </a:rPr>
              <a:t>Metodi di calcolo del valore stimato delle concessioni</a:t>
            </a:r>
            <a:r>
              <a:rPr lang="it-IT" sz="2800" dirty="0">
                <a:solidFill>
                  <a:schemeClr val="tx1"/>
                </a:solidFill>
                <a:latin typeface="+mn-lt"/>
              </a:rPr>
              <a:t>» recita: «</a:t>
            </a:r>
            <a:r>
              <a:rPr lang="it-IT" sz="2800" i="1" dirty="0">
                <a:solidFill>
                  <a:schemeClr val="tx1"/>
                </a:solidFill>
                <a:latin typeface="+mn-lt"/>
              </a:rPr>
              <a:t>7. Quando un'opera o un servizio proposti possono dar luogo all'aggiudicazione di una concessione per </a:t>
            </a:r>
            <a:r>
              <a:rPr lang="it-IT" sz="2800" b="1" i="1" dirty="0">
                <a:solidFill>
                  <a:schemeClr val="tx1"/>
                </a:solidFill>
                <a:latin typeface="+mn-lt"/>
              </a:rPr>
              <a:t>lotti distinti</a:t>
            </a:r>
            <a:r>
              <a:rPr lang="it-IT" sz="2800" i="1" dirty="0">
                <a:solidFill>
                  <a:schemeClr val="tx1"/>
                </a:solidFill>
                <a:latin typeface="+mn-lt"/>
              </a:rPr>
              <a:t>, è computato il </a:t>
            </a:r>
            <a:r>
              <a:rPr lang="it-IT" sz="2800" b="1" i="1" dirty="0">
                <a:solidFill>
                  <a:schemeClr val="tx1"/>
                </a:solidFill>
                <a:latin typeface="+mn-lt"/>
              </a:rPr>
              <a:t>valore complessivo </a:t>
            </a:r>
            <a:r>
              <a:rPr lang="it-IT" sz="2800" b="1" i="1" u="sng" dirty="0">
                <a:solidFill>
                  <a:schemeClr val="tx1"/>
                </a:solidFill>
                <a:latin typeface="+mn-lt"/>
              </a:rPr>
              <a:t>stimato</a:t>
            </a:r>
            <a:r>
              <a:rPr lang="it-IT" sz="2800" b="1" i="1" dirty="0">
                <a:solidFill>
                  <a:schemeClr val="tx1"/>
                </a:solidFill>
                <a:latin typeface="+mn-lt"/>
              </a:rPr>
              <a:t> della totalità di tali lotti</a:t>
            </a:r>
            <a:r>
              <a:rPr lang="it-IT" sz="2800" i="1" dirty="0">
                <a:solidFill>
                  <a:schemeClr val="tx1"/>
                </a:solidFill>
                <a:latin typeface="+mn-lt"/>
              </a:rPr>
              <a:t>.</a:t>
            </a:r>
            <a:br>
              <a:rPr lang="it-IT" sz="2800" i="1" dirty="0">
                <a:solidFill>
                  <a:schemeClr val="tx1"/>
                </a:solidFill>
                <a:latin typeface="+mn-lt"/>
              </a:rPr>
            </a:br>
            <a:br>
              <a:rPr lang="it-IT" sz="2800" i="1" dirty="0">
                <a:solidFill>
                  <a:schemeClr val="tx1"/>
                </a:solidFill>
                <a:latin typeface="+mn-lt"/>
              </a:rPr>
            </a:br>
            <a:r>
              <a:rPr lang="it-IT" sz="2800" i="1" dirty="0">
                <a:solidFill>
                  <a:schemeClr val="tx1"/>
                </a:solidFill>
                <a:latin typeface="+mn-lt"/>
              </a:rPr>
              <a:t>8. Quando il </a:t>
            </a:r>
            <a:r>
              <a:rPr lang="it-IT" sz="2800" b="1" i="1" dirty="0">
                <a:solidFill>
                  <a:schemeClr val="tx1"/>
                </a:solidFill>
                <a:latin typeface="+mn-lt"/>
              </a:rPr>
              <a:t>valore complessivo </a:t>
            </a:r>
            <a:r>
              <a:rPr lang="it-IT" sz="2800" i="1" dirty="0">
                <a:solidFill>
                  <a:schemeClr val="tx1"/>
                </a:solidFill>
                <a:latin typeface="+mn-lt"/>
              </a:rPr>
              <a:t>dei lotti è pari o superiore alla </a:t>
            </a:r>
            <a:r>
              <a:rPr lang="it-IT" sz="2800" b="1" i="1" dirty="0">
                <a:solidFill>
                  <a:schemeClr val="tx1"/>
                </a:solidFill>
                <a:latin typeface="+mn-lt"/>
              </a:rPr>
              <a:t>soglia</a:t>
            </a:r>
            <a:r>
              <a:rPr lang="it-IT" sz="2800" i="1" dirty="0">
                <a:solidFill>
                  <a:schemeClr val="tx1"/>
                </a:solidFill>
                <a:latin typeface="+mn-lt"/>
              </a:rPr>
              <a:t> di cui all'articolo 35 il presente codice si applica all'aggiudicazione di </a:t>
            </a:r>
            <a:r>
              <a:rPr lang="it-IT" sz="2800" b="1" i="1" dirty="0">
                <a:solidFill>
                  <a:schemeClr val="tx1"/>
                </a:solidFill>
                <a:latin typeface="+mn-lt"/>
              </a:rPr>
              <a:t>ciascun lotto</a:t>
            </a:r>
            <a:r>
              <a:rPr lang="it-IT" sz="2800" dirty="0">
                <a:solidFill>
                  <a:schemeClr val="tx1"/>
                </a:solidFill>
                <a:latin typeface="+mn-lt"/>
              </a:rPr>
              <a:t>».</a:t>
            </a:r>
            <a:br>
              <a:rPr lang="it-IT" sz="2800" dirty="0">
                <a:solidFill>
                  <a:schemeClr val="tx1"/>
                </a:solidFill>
              </a:rPr>
            </a:br>
            <a:endParaRPr lang="it-IT" sz="2800" dirty="0">
              <a:solidFill>
                <a:schemeClr val="tx1"/>
              </a:solidFill>
            </a:endParaRPr>
          </a:p>
        </p:txBody>
      </p:sp>
      <p:sp>
        <p:nvSpPr>
          <p:cNvPr id="4" name="Titolo 1">
            <a:extLst>
              <a:ext uri="{FF2B5EF4-FFF2-40B4-BE49-F238E27FC236}">
                <a16:creationId xmlns:a16="http://schemas.microsoft.com/office/drawing/2014/main" id="{A9B87080-E85B-46F4-B8DA-3D6453EA280E}"/>
              </a:ext>
            </a:extLst>
          </p:cNvPr>
          <p:cNvSpPr txBox="1">
            <a:spLocks/>
          </p:cNvSpPr>
          <p:nvPr/>
        </p:nvSpPr>
        <p:spPr>
          <a:xfrm>
            <a:off x="830932" y="836712"/>
            <a:ext cx="10232032" cy="587152"/>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cap="none" baseline="0">
                <a:solidFill>
                  <a:schemeClr val="tx2"/>
                </a:solidFill>
                <a:latin typeface="+mj-lt"/>
                <a:ea typeface="+mj-ea"/>
                <a:cs typeface="+mj-cs"/>
              </a:defRPr>
            </a:lvl1p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IL D. LGS. N. 50/2016 - CONCESSIONI</a:t>
            </a:r>
            <a:br>
              <a:rPr lang="it-IT" sz="2800" b="1" dirty="0">
                <a:solidFill>
                  <a:schemeClr val="tx1"/>
                </a:solidFill>
                <a:effectLst>
                  <a:outerShdw blurRad="38100" dist="38100" dir="2700000" algn="tl">
                    <a:srgbClr val="000000">
                      <a:alpha val="43137"/>
                    </a:srgbClr>
                  </a:outerShdw>
                </a:effectLst>
                <a:latin typeface="+mn-lt"/>
                <a:ea typeface="+mn-ea"/>
                <a:cs typeface="+mn-cs"/>
              </a:rPr>
            </a:br>
            <a:endParaRPr lang="it-IT" sz="2800" b="1" dirty="0">
              <a:solidFill>
                <a:schemeClr val="tx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8252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CFFFBD83-AB16-49CC-9147-7B6DA5F01B62}"/>
              </a:ext>
            </a:extLst>
          </p:cNvPr>
          <p:cNvSpPr txBox="1">
            <a:spLocks/>
          </p:cNvSpPr>
          <p:nvPr/>
        </p:nvSpPr>
        <p:spPr>
          <a:xfrm>
            <a:off x="621804" y="408857"/>
            <a:ext cx="10827356" cy="582959"/>
          </a:xfrm>
          <a:prstGeom prst="rect">
            <a:avLst/>
          </a:prstGeom>
        </p:spPr>
        <p:txBody>
          <a:bodyPr>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it-IT" sz="3000" b="1" dirty="0">
                <a:effectLst>
                  <a:outerShdw blurRad="38100" dist="38100" dir="2700000" algn="tl">
                    <a:srgbClr val="000000">
                      <a:alpha val="43137"/>
                    </a:srgbClr>
                  </a:outerShdw>
                </a:effectLst>
              </a:rPr>
              <a:t>IL D. LGS. N. 163/2006 E N. 50/2016 A CONFRONTO</a:t>
            </a:r>
          </a:p>
        </p:txBody>
      </p:sp>
      <p:sp>
        <p:nvSpPr>
          <p:cNvPr id="5" name="CasellaDiTesto 4">
            <a:extLst>
              <a:ext uri="{FF2B5EF4-FFF2-40B4-BE49-F238E27FC236}">
                <a16:creationId xmlns:a16="http://schemas.microsoft.com/office/drawing/2014/main" id="{84BC3ADC-E1B2-484D-B3C7-E9B6CDA12CF1}"/>
              </a:ext>
            </a:extLst>
          </p:cNvPr>
          <p:cNvSpPr txBox="1"/>
          <p:nvPr/>
        </p:nvSpPr>
        <p:spPr>
          <a:xfrm>
            <a:off x="545750" y="1124744"/>
            <a:ext cx="10873208" cy="5139869"/>
          </a:xfrm>
          <a:prstGeom prst="rect">
            <a:avLst/>
          </a:prstGeom>
          <a:noFill/>
          <a:ln>
            <a:noFill/>
          </a:ln>
        </p:spPr>
        <p:txBody>
          <a:bodyPr wrap="square" rtlCol="0" anchor="ctr" anchorCtr="1">
            <a:spAutoFit/>
          </a:bodyPr>
          <a:lstStyle/>
          <a:p>
            <a:pPr algn="just"/>
            <a:r>
              <a:rPr lang="it-IT" sz="3200" dirty="0"/>
              <a:t>L’art. 29 del d. lgs. n. 163/2008 </a:t>
            </a:r>
            <a:r>
              <a:rPr lang="it-IT" sz="3200" b="1" u="sng" dirty="0">
                <a:solidFill>
                  <a:srgbClr val="FF0000"/>
                </a:solidFill>
              </a:rPr>
              <a:t>non </a:t>
            </a:r>
            <a:r>
              <a:rPr lang="it-IT" sz="3200" dirty="0"/>
              <a:t>conteneva una </a:t>
            </a:r>
            <a:r>
              <a:rPr lang="it-IT" sz="3200" b="1" u="sng" dirty="0">
                <a:solidFill>
                  <a:srgbClr val="FF0000"/>
                </a:solidFill>
              </a:rPr>
              <a:t>disposizione analoga</a:t>
            </a:r>
            <a:r>
              <a:rPr lang="it-IT" sz="3200" dirty="0"/>
              <a:t> all’attuale art. 167 del d. lgs. n. 50/2016:</a:t>
            </a:r>
          </a:p>
          <a:p>
            <a:pPr algn="just"/>
            <a:endParaRPr lang="it-IT" sz="3200" dirty="0"/>
          </a:p>
          <a:p>
            <a:pPr marL="285750" indent="-285750" algn="just">
              <a:buFont typeface="Wingdings" panose="05000000000000000000" pitchFamily="2" charset="2"/>
              <a:buChar char="v"/>
            </a:pPr>
            <a:r>
              <a:rPr lang="it-IT" sz="3200" dirty="0"/>
              <a:t> se una concessione può essere aggiudicata per lotti distinti, si considera il valore complessivo dei lotti;</a:t>
            </a:r>
          </a:p>
          <a:p>
            <a:pPr marL="285750" indent="-285750" algn="just">
              <a:buFont typeface="Wingdings" panose="05000000000000000000" pitchFamily="2" charset="2"/>
              <a:buChar char="v"/>
            </a:pPr>
            <a:r>
              <a:rPr lang="it-IT" sz="3200" dirty="0"/>
              <a:t> se il valore complessivo dei lotti distinti supera la soglia di rilevanza comunitaria, il Codice Appalti si applica a ciascuno dei lotti.</a:t>
            </a:r>
          </a:p>
          <a:p>
            <a:endParaRPr lang="it-IT" dirty="0"/>
          </a:p>
          <a:p>
            <a:endParaRPr lang="it-IT" dirty="0"/>
          </a:p>
          <a:p>
            <a:pPr algn="ctr"/>
            <a:r>
              <a:rPr lang="it-IT" sz="3600" b="1" dirty="0"/>
              <a:t>N.B. Non c’è l’avverbio </a:t>
            </a:r>
            <a:r>
              <a:rPr lang="it-IT" sz="3600" b="1" dirty="0">
                <a:solidFill>
                  <a:srgbClr val="FF0000"/>
                </a:solidFill>
              </a:rPr>
              <a:t>contemporaneamente</a:t>
            </a:r>
          </a:p>
        </p:txBody>
      </p:sp>
    </p:spTree>
    <p:extLst>
      <p:ext uri="{BB962C8B-B14F-4D97-AF65-F5344CB8AC3E}">
        <p14:creationId xmlns:p14="http://schemas.microsoft.com/office/powerpoint/2010/main" val="8178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17B40-15C3-4D01-9C0E-25A978CC764E}"/>
              </a:ext>
            </a:extLst>
          </p:cNvPr>
          <p:cNvSpPr>
            <a:spLocks noGrp="1"/>
          </p:cNvSpPr>
          <p:nvPr>
            <p:ph type="title"/>
          </p:nvPr>
        </p:nvSpPr>
        <p:spPr>
          <a:xfrm>
            <a:off x="1197868" y="764704"/>
            <a:ext cx="9577063" cy="706760"/>
          </a:xfrm>
        </p:spPr>
        <p:txBody>
          <a:bodyPr>
            <a:normAutofit/>
          </a:bodyPr>
          <a:lstStyle/>
          <a:p>
            <a:pPr algn="ctr"/>
            <a:r>
              <a:rPr lang="it-IT" sz="2800" b="1" dirty="0">
                <a:solidFill>
                  <a:schemeClr val="tx1"/>
                </a:solidFill>
                <a:effectLst>
                  <a:outerShdw blurRad="38100" dist="38100" dir="2700000" algn="tl">
                    <a:srgbClr val="000000">
                      <a:alpha val="43137"/>
                    </a:srgbClr>
                  </a:outerShdw>
                </a:effectLst>
                <a:latin typeface="+mn-lt"/>
                <a:ea typeface="+mn-ea"/>
                <a:cs typeface="+mn-cs"/>
              </a:rPr>
              <a:t>RELAZIONE A.I.R. LINEE-GUIDA A.N.AC. N. 4</a:t>
            </a:r>
          </a:p>
        </p:txBody>
      </p:sp>
      <p:sp>
        <p:nvSpPr>
          <p:cNvPr id="4" name="CasellaDiTesto 3">
            <a:extLst>
              <a:ext uri="{FF2B5EF4-FFF2-40B4-BE49-F238E27FC236}">
                <a16:creationId xmlns:a16="http://schemas.microsoft.com/office/drawing/2014/main" id="{AB8BB038-C85C-49A5-9D63-EA527814D6FD}"/>
              </a:ext>
            </a:extLst>
          </p:cNvPr>
          <p:cNvSpPr txBox="1"/>
          <p:nvPr/>
        </p:nvSpPr>
        <p:spPr>
          <a:xfrm>
            <a:off x="1197868" y="2348880"/>
            <a:ext cx="9577063" cy="2677656"/>
          </a:xfrm>
          <a:prstGeom prst="rect">
            <a:avLst/>
          </a:prstGeom>
          <a:noFill/>
          <a:ln>
            <a:noFill/>
          </a:ln>
        </p:spPr>
        <p:txBody>
          <a:bodyPr wrap="square" rtlCol="0" anchor="ctr" anchorCtr="1">
            <a:spAutoFit/>
          </a:bodyPr>
          <a:lstStyle/>
          <a:p>
            <a:pPr algn="just"/>
            <a:r>
              <a:rPr lang="it-IT" sz="2800" dirty="0"/>
              <a:t>«</a:t>
            </a:r>
            <a:r>
              <a:rPr lang="it-IT" sz="2800" b="1" i="1" dirty="0"/>
              <a:t>Valore stimato dell’appalto </a:t>
            </a:r>
            <a:endParaRPr lang="it-IT" sz="2800" i="1" dirty="0"/>
          </a:p>
          <a:p>
            <a:pPr algn="just"/>
            <a:r>
              <a:rPr lang="it-IT" sz="2800" i="1" dirty="0"/>
              <a:t>Si è ritenuto opportuno inserire un nuovo paragrafo sul valore stimato dell’appalto (par. n. 2), funzionale a richiamare le stazioni appaltanti in ordine alla necessità di determinare correttamente l’entità delle procedure, con particolare riguardo al caso di ripartizione in lotti (par. 2.1)</a:t>
            </a:r>
            <a:r>
              <a:rPr lang="it-IT" sz="2800" dirty="0"/>
              <a:t>» (pag. 26).</a:t>
            </a:r>
          </a:p>
        </p:txBody>
      </p:sp>
    </p:spTree>
    <p:extLst>
      <p:ext uri="{BB962C8B-B14F-4D97-AF65-F5344CB8AC3E}">
        <p14:creationId xmlns:p14="http://schemas.microsoft.com/office/powerpoint/2010/main" val="20528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3F3E50E-E80A-4B32-9CA6-BAA337A18602}"/>
              </a:ext>
            </a:extLst>
          </p:cNvPr>
          <p:cNvSpPr>
            <a:spLocks noGrp="1"/>
          </p:cNvSpPr>
          <p:nvPr>
            <p:ph idx="13"/>
          </p:nvPr>
        </p:nvSpPr>
        <p:spPr>
          <a:xfrm>
            <a:off x="837828" y="1884788"/>
            <a:ext cx="10287000" cy="4190999"/>
          </a:xfrm>
        </p:spPr>
        <p:txBody>
          <a:bodyPr>
            <a:normAutofit fontScale="92500" lnSpcReduction="20000"/>
          </a:bodyPr>
          <a:lstStyle/>
          <a:p>
            <a:pPr marL="0" indent="0" algn="just">
              <a:buNone/>
            </a:pPr>
            <a:r>
              <a:rPr lang="it-IT" dirty="0"/>
              <a:t>L’art. </a:t>
            </a:r>
            <a:r>
              <a:rPr lang="it-IT" b="1" dirty="0"/>
              <a:t>2.1</a:t>
            </a:r>
            <a:r>
              <a:rPr lang="it-IT" dirty="0"/>
              <a:t> delle Linee-Guida A.N.AC. recanti le «</a:t>
            </a:r>
            <a:r>
              <a:rPr lang="it-IT" b="1" i="1" dirty="0"/>
              <a:t>Procedure per l’affidamento dei contratti pubblici di importo inferiore alle soglie di rilevanza comunitaria, indagini di mercato e formazione e gestione degli elenchi di operatori economici</a:t>
            </a:r>
            <a:r>
              <a:rPr lang="it-IT" dirty="0"/>
              <a:t>», aggiornate al 1° marzo 2018, recita: </a:t>
            </a:r>
          </a:p>
          <a:p>
            <a:pPr marL="0" indent="0" algn="just">
              <a:buNone/>
            </a:pPr>
            <a:r>
              <a:rPr lang="it-IT" dirty="0"/>
              <a:t>«</a:t>
            </a:r>
            <a:r>
              <a:rPr lang="it-IT" i="1" dirty="0"/>
              <a:t>Il valore stimato dell’</a:t>
            </a:r>
            <a:r>
              <a:rPr lang="it-IT" b="1" i="1" dirty="0"/>
              <a:t>appalto</a:t>
            </a:r>
            <a:r>
              <a:rPr lang="it-IT" i="1" dirty="0"/>
              <a:t> è calcolato in osservanza dei criteri fissati all’articolo 35 del Codice dei contratti pubblici. Al fine di evitare un </a:t>
            </a:r>
            <a:r>
              <a:rPr lang="it-IT" b="1" i="1" dirty="0"/>
              <a:t>artificioso frazionamento </a:t>
            </a:r>
            <a:r>
              <a:rPr lang="it-IT" i="1" dirty="0"/>
              <a:t>dell’appalto, volto a eludere la disciplina comunitaria, le stazioni appaltanti devono prestare attenzione alla corretta definizione del proprio fabbisogno in relazione all’oggetto degli appalti, specialmente nei casi di ripartizione in lotti, contestuali o successivi, o di ripetizione dell’affidamento nel tempo</a:t>
            </a:r>
            <a:r>
              <a:rPr lang="it-IT" dirty="0"/>
              <a:t>» .</a:t>
            </a:r>
          </a:p>
          <a:p>
            <a:pPr marL="0" indent="0" algn="just">
              <a:buNone/>
            </a:pPr>
            <a:r>
              <a:rPr lang="it-IT" dirty="0"/>
              <a:t>Anche nel «</a:t>
            </a:r>
            <a:r>
              <a:rPr lang="it-IT" i="1" dirty="0"/>
              <a:t>Documento di consultazione</a:t>
            </a:r>
            <a:r>
              <a:rPr lang="it-IT" dirty="0"/>
              <a:t>» sulle Linee-Guida A.N.AC. n. 4/2018, in corso di approvazione, permane lo stesso art. 2.1.</a:t>
            </a:r>
          </a:p>
        </p:txBody>
      </p:sp>
      <p:sp>
        <p:nvSpPr>
          <p:cNvPr id="4" name="CasellaDiTesto 3">
            <a:extLst>
              <a:ext uri="{FF2B5EF4-FFF2-40B4-BE49-F238E27FC236}">
                <a16:creationId xmlns:a16="http://schemas.microsoft.com/office/drawing/2014/main" id="{95336920-5188-4C06-BE31-E4C2ABE47258}"/>
              </a:ext>
            </a:extLst>
          </p:cNvPr>
          <p:cNvSpPr txBox="1"/>
          <p:nvPr/>
        </p:nvSpPr>
        <p:spPr>
          <a:xfrm>
            <a:off x="837828" y="677307"/>
            <a:ext cx="10287000" cy="553998"/>
          </a:xfrm>
          <a:prstGeom prst="rect">
            <a:avLst/>
          </a:prstGeom>
          <a:noFill/>
          <a:ln>
            <a:noFill/>
          </a:ln>
        </p:spPr>
        <p:txBody>
          <a:bodyPr wrap="square" rtlCol="0" anchor="ctr" anchorCtr="1">
            <a:spAutoFit/>
          </a:bodyPr>
          <a:lstStyle/>
          <a:p>
            <a:pPr algn="ctr"/>
            <a:r>
              <a:rPr lang="it-IT" sz="3000" b="1" dirty="0">
                <a:effectLst>
                  <a:outerShdw blurRad="38100" dist="38100" dir="2700000" algn="tl">
                    <a:srgbClr val="000000">
                      <a:alpha val="43137"/>
                    </a:srgbClr>
                  </a:outerShdw>
                </a:effectLst>
              </a:rPr>
              <a:t>LINEE GUIDA N. 4 A.N.AC.</a:t>
            </a:r>
          </a:p>
        </p:txBody>
      </p:sp>
    </p:spTree>
    <p:extLst>
      <p:ext uri="{BB962C8B-B14F-4D97-AF65-F5344CB8AC3E}">
        <p14:creationId xmlns:p14="http://schemas.microsoft.com/office/powerpoint/2010/main" val="37019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53A07-C430-4DC8-8FD6-63EF1B5D0489}"/>
              </a:ext>
            </a:extLst>
          </p:cNvPr>
          <p:cNvSpPr>
            <a:spLocks noGrp="1"/>
          </p:cNvSpPr>
          <p:nvPr>
            <p:ph type="title"/>
          </p:nvPr>
        </p:nvSpPr>
        <p:spPr>
          <a:xfrm>
            <a:off x="510875" y="509185"/>
            <a:ext cx="11233248" cy="706760"/>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DOCUMENTO DI CONSULTAZIONE LINEE GUIDA A.N.AC. N. 4</a:t>
            </a:r>
          </a:p>
        </p:txBody>
      </p:sp>
      <p:sp>
        <p:nvSpPr>
          <p:cNvPr id="5" name="CasellaDiTesto 4">
            <a:extLst>
              <a:ext uri="{FF2B5EF4-FFF2-40B4-BE49-F238E27FC236}">
                <a16:creationId xmlns:a16="http://schemas.microsoft.com/office/drawing/2014/main" id="{B176B214-6BE6-4846-BC11-B36E5BA886BE}"/>
              </a:ext>
            </a:extLst>
          </p:cNvPr>
          <p:cNvSpPr txBox="1"/>
          <p:nvPr/>
        </p:nvSpPr>
        <p:spPr>
          <a:xfrm>
            <a:off x="510875" y="1916832"/>
            <a:ext cx="11233248" cy="4431983"/>
          </a:xfrm>
          <a:prstGeom prst="rect">
            <a:avLst/>
          </a:prstGeom>
          <a:noFill/>
          <a:ln>
            <a:noFill/>
          </a:ln>
        </p:spPr>
        <p:txBody>
          <a:bodyPr wrap="square" rtlCol="0" anchor="ctr" anchorCtr="1">
            <a:spAutoFit/>
          </a:bodyPr>
          <a:lstStyle/>
          <a:p>
            <a:pPr algn="just"/>
            <a:r>
              <a:rPr lang="it-IT" sz="2400" dirty="0"/>
              <a:t>È stato inserito il punto 2.3: «</a:t>
            </a:r>
            <a:r>
              <a:rPr lang="it-IT" sz="2400" b="1" i="1" dirty="0"/>
              <a:t>Si applica l’articolo 35, comma 11, del codice dei contratti pubblici</a:t>
            </a:r>
            <a:r>
              <a:rPr lang="it-IT" sz="2400" dirty="0"/>
              <a:t>»</a:t>
            </a:r>
          </a:p>
          <a:p>
            <a:pPr algn="just"/>
            <a:endParaRPr lang="it-IT" sz="2400" dirty="0"/>
          </a:p>
          <a:p>
            <a:pPr algn="just"/>
            <a:r>
              <a:rPr lang="it-IT" sz="2400" dirty="0"/>
              <a:t>L’art. 5, par. 10 della Direttiva 2014/24/UE recita: «</a:t>
            </a:r>
            <a:r>
              <a:rPr lang="it-IT" sz="2400" i="1" dirty="0"/>
              <a:t>In deroga ai paragrafi 8 e 9, le amministrazioni aggiudicatrici possono aggiudicare appalti per singoli lotti senza applicare le procedure previste dalla presente direttiva, a condizione che il valore stimato al netto dell’IVA del lotto in questione sia inferiore a 80 000 EUR per le forniture o i servizi oppure a 1 000 000 EUR per i lavori. Tuttavia, il valore cumulato dei lotti aggiudicati senza applicare la presente direttiva non supera il 20 % del valore cumulato di tutti i lotti in cui sono stati frazionati l’opera prevista, il progetto di acquisizione di forniture omogenee o il progetto di prestazione di servizi</a:t>
            </a:r>
            <a:r>
              <a:rPr lang="it-IT" sz="2400" dirty="0"/>
              <a:t>».</a:t>
            </a:r>
          </a:p>
          <a:p>
            <a:pPr algn="just"/>
            <a:endParaRPr lang="it-IT" dirty="0"/>
          </a:p>
        </p:txBody>
      </p:sp>
    </p:spTree>
    <p:extLst>
      <p:ext uri="{BB962C8B-B14F-4D97-AF65-F5344CB8AC3E}">
        <p14:creationId xmlns:p14="http://schemas.microsoft.com/office/powerpoint/2010/main" val="20193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9BC0B37D-6130-44E2-9DE7-4093832FA71B}"/>
              </a:ext>
            </a:extLst>
          </p:cNvPr>
          <p:cNvSpPr txBox="1">
            <a:spLocks/>
          </p:cNvSpPr>
          <p:nvPr/>
        </p:nvSpPr>
        <p:spPr>
          <a:xfrm>
            <a:off x="621804" y="408857"/>
            <a:ext cx="10827356" cy="582959"/>
          </a:xfrm>
          <a:prstGeom prst="rect">
            <a:avLst/>
          </a:prstGeom>
        </p:spPr>
        <p:txBody>
          <a:bodyPr>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it-IT" sz="3000" b="1" dirty="0">
                <a:effectLst>
                  <a:outerShdw blurRad="38100" dist="38100" dir="2700000" algn="tl">
                    <a:srgbClr val="000000">
                      <a:alpha val="43137"/>
                    </a:srgbClr>
                  </a:outerShdw>
                </a:effectLst>
              </a:rPr>
              <a:t>IL D. LGS. N. 163/2006 </a:t>
            </a:r>
            <a:r>
              <a:rPr lang="it-IT" b="1" dirty="0">
                <a:effectLst>
                  <a:outerShdw blurRad="38100" dist="38100" dir="2700000" algn="tl">
                    <a:srgbClr val="000000">
                      <a:alpha val="43137"/>
                    </a:srgbClr>
                  </a:outerShdw>
                </a:effectLst>
              </a:rPr>
              <a:t>E</a:t>
            </a:r>
            <a:r>
              <a:rPr lang="it-IT" sz="3000" b="1" dirty="0">
                <a:effectLst>
                  <a:outerShdw blurRad="38100" dist="38100" dir="2700000" algn="tl">
                    <a:srgbClr val="000000">
                      <a:alpha val="43137"/>
                    </a:srgbClr>
                  </a:outerShdw>
                </a:effectLst>
              </a:rPr>
              <a:t> N. 50/2016 A CONFRONTO</a:t>
            </a:r>
          </a:p>
        </p:txBody>
      </p:sp>
      <p:sp>
        <p:nvSpPr>
          <p:cNvPr id="5" name="CasellaDiTesto 4">
            <a:extLst>
              <a:ext uri="{FF2B5EF4-FFF2-40B4-BE49-F238E27FC236}">
                <a16:creationId xmlns:a16="http://schemas.microsoft.com/office/drawing/2014/main" id="{7D25FD2A-F9CF-418C-9B13-047606422907}"/>
              </a:ext>
            </a:extLst>
          </p:cNvPr>
          <p:cNvSpPr txBox="1"/>
          <p:nvPr/>
        </p:nvSpPr>
        <p:spPr>
          <a:xfrm>
            <a:off x="575952" y="1844824"/>
            <a:ext cx="10873208" cy="3816429"/>
          </a:xfrm>
          <a:prstGeom prst="rect">
            <a:avLst/>
          </a:prstGeom>
          <a:noFill/>
          <a:ln>
            <a:noFill/>
          </a:ln>
        </p:spPr>
        <p:txBody>
          <a:bodyPr wrap="square" rtlCol="0" anchor="ctr" anchorCtr="1">
            <a:spAutoFit/>
          </a:bodyPr>
          <a:lstStyle/>
          <a:p>
            <a:pPr algn="just"/>
            <a:r>
              <a:rPr lang="it-IT" sz="3200" dirty="0"/>
              <a:t>L’art. 29 del d. lgs. n. 163/2006 conteneva una </a:t>
            </a:r>
            <a:r>
              <a:rPr lang="it-IT" sz="3200" b="1" u="sng" dirty="0">
                <a:solidFill>
                  <a:srgbClr val="FF0000"/>
                </a:solidFill>
              </a:rPr>
              <a:t>disposizione analoga</a:t>
            </a:r>
            <a:r>
              <a:rPr lang="it-IT" sz="3200" dirty="0"/>
              <a:t> all’attuale art. 35 del d. lgs. n. 50/2016 perché:</a:t>
            </a:r>
          </a:p>
          <a:p>
            <a:pPr algn="just"/>
            <a:endParaRPr lang="it-IT" sz="3200" dirty="0"/>
          </a:p>
          <a:p>
            <a:pPr marL="285750" indent="-285750" algn="just">
              <a:buFont typeface="Wingdings" panose="05000000000000000000" pitchFamily="2" charset="2"/>
              <a:buChar char="v"/>
            </a:pPr>
            <a:r>
              <a:rPr lang="it-IT" sz="3200" dirty="0"/>
              <a:t> Il Codice Appalti non si applica se il valore dei singoli lotti è di 80.000,00 Euro (forniture/servizi) o 1.000.000,00 (lavori) e se il valore complessivo dei lotti aggiudicati è inferiore al 20% del valore complessivo dei lotti.</a:t>
            </a:r>
          </a:p>
          <a:p>
            <a:pPr marL="285750" indent="-285750">
              <a:buFont typeface="Wingdings" panose="05000000000000000000" pitchFamily="2" charset="2"/>
              <a:buChar char="v"/>
            </a:pPr>
            <a:endParaRPr lang="it-IT" dirty="0"/>
          </a:p>
        </p:txBody>
      </p:sp>
    </p:spTree>
    <p:extLst>
      <p:ext uri="{BB962C8B-B14F-4D97-AF65-F5344CB8AC3E}">
        <p14:creationId xmlns:p14="http://schemas.microsoft.com/office/powerpoint/2010/main" val="3099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782282-1363-414D-9072-363694901627}"/>
              </a:ext>
            </a:extLst>
          </p:cNvPr>
          <p:cNvSpPr>
            <a:spLocks noGrp="1"/>
          </p:cNvSpPr>
          <p:nvPr>
            <p:ph idx="13"/>
          </p:nvPr>
        </p:nvSpPr>
        <p:spPr>
          <a:xfrm>
            <a:off x="477786" y="685801"/>
            <a:ext cx="10801201" cy="582959"/>
          </a:xfrm>
        </p:spPr>
        <p:txBody>
          <a:bodyPr>
            <a:normAutofit/>
          </a:bodyPr>
          <a:lstStyle/>
          <a:p>
            <a:pPr marL="0" indent="0" algn="ctr">
              <a:buNone/>
            </a:pPr>
            <a:r>
              <a:rPr lang="it-IT" sz="3000" b="1" dirty="0">
                <a:effectLst>
                  <a:outerShdw blurRad="38100" dist="38100" dir="2700000" algn="tl">
                    <a:srgbClr val="000000">
                      <a:alpha val="43137"/>
                    </a:srgbClr>
                  </a:outerShdw>
                </a:effectLst>
              </a:rPr>
              <a:t>COSA DICE LA GIURISPRUDENZA?</a:t>
            </a:r>
          </a:p>
        </p:txBody>
      </p:sp>
      <p:sp>
        <p:nvSpPr>
          <p:cNvPr id="5" name="CasellaDiTesto 4">
            <a:extLst>
              <a:ext uri="{FF2B5EF4-FFF2-40B4-BE49-F238E27FC236}">
                <a16:creationId xmlns:a16="http://schemas.microsoft.com/office/drawing/2014/main" id="{98EE611E-ABAE-4787-AA5E-EEA32C8B8DB0}"/>
              </a:ext>
            </a:extLst>
          </p:cNvPr>
          <p:cNvSpPr txBox="1"/>
          <p:nvPr/>
        </p:nvSpPr>
        <p:spPr>
          <a:xfrm>
            <a:off x="405780" y="1628800"/>
            <a:ext cx="10801201" cy="4431983"/>
          </a:xfrm>
          <a:prstGeom prst="rect">
            <a:avLst/>
          </a:prstGeom>
          <a:noFill/>
          <a:ln>
            <a:noFill/>
          </a:ln>
        </p:spPr>
        <p:txBody>
          <a:bodyPr wrap="square" rtlCol="0" anchor="ctr" anchorCtr="1">
            <a:spAutoFit/>
          </a:bodyPr>
          <a:lstStyle/>
          <a:p>
            <a:pPr algn="just"/>
            <a:r>
              <a:rPr lang="it-IT" sz="2400" dirty="0"/>
              <a:t>«</a:t>
            </a:r>
            <a:r>
              <a:rPr lang="it-IT" sz="2400" i="1" dirty="0"/>
              <a:t>l’</a:t>
            </a:r>
            <a:r>
              <a:rPr lang="it-IT" sz="2400" i="1" dirty="0" err="1"/>
              <a:t>Anac</a:t>
            </a:r>
            <a:r>
              <a:rPr lang="it-IT" sz="2400" i="1" dirty="0"/>
              <a:t> ha chiesto conferma se </a:t>
            </a:r>
            <a:r>
              <a:rPr lang="it-IT" sz="2400" b="1" i="1" dirty="0"/>
              <a:t>l’articolo 35, comma 11</a:t>
            </a:r>
            <a:r>
              <a:rPr lang="it-IT" sz="2400" i="1" dirty="0"/>
              <a:t>, del Codice dei contratti pubblici ammetta, in coerenza con quanto stabilito dall'articolo 5, paragrafo 10 della direttiva 2014/24/UE, che uno o più lotti possano essere scorporati dai restanti lotti di cui si compone l'opera, a condizione, per i lavori, che il singolo lotto valga meno di 1 milione di euro e che la sommatoria dei lotti scorporati (e aggiudicati) meno del 20% del valore complessivo dell'opera. Questa Commissione speciale ritiene che tale lettura della norma non si ponga in contrasto con il tenore letterale dell'articolo 5, paragrafo 10 della direttiva 2014/24/UE ed anzi costituisca uno </a:t>
            </a:r>
            <a:r>
              <a:rPr lang="it-IT" sz="2400" b="1" i="1" dirty="0"/>
              <a:t>strumento di “tolleranza” </a:t>
            </a:r>
            <a:r>
              <a:rPr lang="it-IT" sz="2400" i="1" dirty="0"/>
              <a:t>applicabile ogni qualvolta occorra sommare il valore di un affidamento suddiviso in più lotti» </a:t>
            </a:r>
            <a:r>
              <a:rPr lang="it-IT" sz="2400" dirty="0"/>
              <a:t>(parere Consiglio di Stato, Ad. Commissione speciale del 3 dicembre 2018, n. 2942/2018 e  n. Affare 1911/2018).</a:t>
            </a:r>
          </a:p>
          <a:p>
            <a:endParaRPr lang="it-IT" dirty="0"/>
          </a:p>
        </p:txBody>
      </p:sp>
    </p:spTree>
    <p:extLst>
      <p:ext uri="{BB962C8B-B14F-4D97-AF65-F5344CB8AC3E}">
        <p14:creationId xmlns:p14="http://schemas.microsoft.com/office/powerpoint/2010/main" val="115661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593D6-2DFE-4E7B-B9C0-9E129DF4AADD}"/>
              </a:ext>
            </a:extLst>
          </p:cNvPr>
          <p:cNvSpPr>
            <a:spLocks noGrp="1"/>
          </p:cNvSpPr>
          <p:nvPr>
            <p:ph type="title"/>
          </p:nvPr>
        </p:nvSpPr>
        <p:spPr>
          <a:xfrm>
            <a:off x="837828" y="332656"/>
            <a:ext cx="10369152" cy="720080"/>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LE DIRETTIVE 2014/25/UE E 2014/25/UE</a:t>
            </a:r>
            <a:br>
              <a:rPr lang="it-IT" sz="1600" dirty="0"/>
            </a:br>
            <a:endParaRPr lang="it-IT" sz="1600" dirty="0"/>
          </a:p>
        </p:txBody>
      </p:sp>
      <p:sp>
        <p:nvSpPr>
          <p:cNvPr id="3" name="Segnaposto testo 2">
            <a:extLst>
              <a:ext uri="{FF2B5EF4-FFF2-40B4-BE49-F238E27FC236}">
                <a16:creationId xmlns:a16="http://schemas.microsoft.com/office/drawing/2014/main" id="{4DA43B8E-CB16-4DF1-A478-9C8E36A16158}"/>
              </a:ext>
            </a:extLst>
          </p:cNvPr>
          <p:cNvSpPr>
            <a:spLocks noGrp="1"/>
          </p:cNvSpPr>
          <p:nvPr>
            <p:ph type="body" idx="1"/>
          </p:nvPr>
        </p:nvSpPr>
        <p:spPr>
          <a:xfrm>
            <a:off x="837828" y="1052870"/>
            <a:ext cx="10369152" cy="5805130"/>
          </a:xfrm>
        </p:spPr>
        <p:txBody>
          <a:bodyPr>
            <a:normAutofit/>
          </a:bodyPr>
          <a:lstStyle/>
          <a:p>
            <a:pPr algn="just"/>
            <a:r>
              <a:rPr lang="it-IT" dirty="0"/>
              <a:t>L’art. </a:t>
            </a:r>
            <a:r>
              <a:rPr lang="it-IT" b="1" dirty="0">
                <a:solidFill>
                  <a:srgbClr val="FF0000"/>
                </a:solidFill>
              </a:rPr>
              <a:t>5, par. 8 e 9 della Direttiva 2014/24/UE </a:t>
            </a:r>
            <a:r>
              <a:rPr lang="it-IT" dirty="0"/>
              <a:t>sugli appalti pubblici recita: </a:t>
            </a:r>
          </a:p>
          <a:p>
            <a:pPr algn="just"/>
            <a:r>
              <a:rPr lang="it-IT" dirty="0"/>
              <a:t>«8</a:t>
            </a:r>
            <a:r>
              <a:rPr lang="it-IT" i="1" dirty="0"/>
              <a:t>. Quando un’</a:t>
            </a:r>
            <a:r>
              <a:rPr lang="it-IT" b="1" i="1" dirty="0">
                <a:solidFill>
                  <a:srgbClr val="FF0000"/>
                </a:solidFill>
              </a:rPr>
              <a:t>opera</a:t>
            </a:r>
            <a:r>
              <a:rPr lang="it-IT" i="1" dirty="0"/>
              <a:t> prevista o una prestazione di </a:t>
            </a:r>
            <a:r>
              <a:rPr lang="it-IT" b="1" i="1" dirty="0">
                <a:solidFill>
                  <a:srgbClr val="FF0000"/>
                </a:solidFill>
              </a:rPr>
              <a:t>servizi</a:t>
            </a:r>
            <a:r>
              <a:rPr lang="it-IT" i="1" dirty="0"/>
              <a:t> prevista può dar luogo ad appalti </a:t>
            </a:r>
            <a:r>
              <a:rPr lang="it-IT" b="1" i="1" dirty="0"/>
              <a:t>aggiudicati per lotti separati</a:t>
            </a:r>
            <a:r>
              <a:rPr lang="it-IT" i="1" dirty="0"/>
              <a:t>, è computato il </a:t>
            </a:r>
            <a:r>
              <a:rPr lang="it-IT" b="1" i="1" dirty="0"/>
              <a:t>valore </a:t>
            </a:r>
            <a:r>
              <a:rPr lang="it-IT" b="1" i="1" u="sng" dirty="0"/>
              <a:t>stimato</a:t>
            </a:r>
            <a:r>
              <a:rPr lang="it-IT" b="1" i="1" dirty="0"/>
              <a:t> complessivo della totalità di tali lotti</a:t>
            </a:r>
            <a:r>
              <a:rPr lang="it-IT" i="1" dirty="0"/>
              <a:t>. </a:t>
            </a:r>
          </a:p>
          <a:p>
            <a:pPr algn="just"/>
            <a:r>
              <a:rPr lang="it-IT" i="1" dirty="0"/>
              <a:t>Quando il </a:t>
            </a:r>
            <a:r>
              <a:rPr lang="it-IT" b="1" i="1" dirty="0"/>
              <a:t>valore aggregato dei lotti è pari o superiore alla soglia </a:t>
            </a:r>
            <a:r>
              <a:rPr lang="it-IT" i="1" dirty="0"/>
              <a:t>di cui all’articolo 4, la presente direttiva si applica all’aggiudicazione di </a:t>
            </a:r>
            <a:r>
              <a:rPr lang="it-IT" b="1" i="1" dirty="0"/>
              <a:t>ciascun lotto</a:t>
            </a:r>
            <a:r>
              <a:rPr lang="it-IT" i="1" dirty="0"/>
              <a:t>.</a:t>
            </a:r>
          </a:p>
          <a:p>
            <a:pPr algn="just"/>
            <a:r>
              <a:rPr lang="it-IT" i="1" dirty="0"/>
              <a:t> </a:t>
            </a:r>
            <a:br>
              <a:rPr lang="it-IT" i="1" dirty="0"/>
            </a:br>
            <a:r>
              <a:rPr lang="it-IT" i="1" dirty="0"/>
              <a:t>9. Quando un progetto volto ad ottenere </a:t>
            </a:r>
            <a:r>
              <a:rPr lang="it-IT" b="1" i="1" dirty="0">
                <a:solidFill>
                  <a:srgbClr val="FF0000"/>
                </a:solidFill>
              </a:rPr>
              <a:t>forniture</a:t>
            </a:r>
            <a:r>
              <a:rPr lang="it-IT" i="1" dirty="0"/>
              <a:t> omogenee può dar luogo ad appalti aggiudicati per </a:t>
            </a:r>
            <a:r>
              <a:rPr lang="it-IT" b="1" i="1" dirty="0"/>
              <a:t>lotti separati</a:t>
            </a:r>
            <a:r>
              <a:rPr lang="it-IT" i="1" dirty="0"/>
              <a:t>, nell’applicazione dell’articolo 4, lettere b) e c), si tiene conto del </a:t>
            </a:r>
            <a:r>
              <a:rPr lang="it-IT" b="1" i="1" dirty="0"/>
              <a:t>valore </a:t>
            </a:r>
            <a:r>
              <a:rPr lang="it-IT" b="1" i="1" u="sng" dirty="0"/>
              <a:t>stimato</a:t>
            </a:r>
            <a:r>
              <a:rPr lang="it-IT" b="1" i="1" dirty="0"/>
              <a:t> della totalità di tali lotti</a:t>
            </a:r>
            <a:r>
              <a:rPr lang="it-IT" i="1" dirty="0"/>
              <a:t>. </a:t>
            </a:r>
          </a:p>
          <a:p>
            <a:pPr algn="just"/>
            <a:r>
              <a:rPr lang="it-IT" i="1" dirty="0"/>
              <a:t>Quando il </a:t>
            </a:r>
            <a:r>
              <a:rPr lang="it-IT" b="1" i="1" dirty="0"/>
              <a:t>valore cumulato dei lotti è pari o superiore alla soglia </a:t>
            </a:r>
            <a:r>
              <a:rPr lang="it-IT" i="1" dirty="0"/>
              <a:t>di cui all’articolo 4, la presente direttiva si applica all’aggiudicazione di </a:t>
            </a:r>
            <a:r>
              <a:rPr lang="it-IT" b="1" i="1" dirty="0"/>
              <a:t>ciascun lotto</a:t>
            </a:r>
            <a:r>
              <a:rPr lang="it-IT" dirty="0"/>
              <a:t>».</a:t>
            </a:r>
            <a:br>
              <a:rPr lang="it-IT" dirty="0"/>
            </a:br>
            <a:br>
              <a:rPr lang="it-IT" dirty="0"/>
            </a:br>
            <a:r>
              <a:rPr lang="it-IT" dirty="0"/>
              <a:t>Le stesse disposizioni si rinvengono nell’art. </a:t>
            </a:r>
            <a:r>
              <a:rPr lang="it-IT" b="1" dirty="0">
                <a:solidFill>
                  <a:srgbClr val="FF0000"/>
                </a:solidFill>
              </a:rPr>
              <a:t>8, par. 5 e 6 della Direttiva 2014/23/UE sulle concessioni e nell’art. 16, par. 8 e 9 della Direttiva 2014/25/UE </a:t>
            </a:r>
            <a:r>
              <a:rPr lang="it-IT" dirty="0"/>
              <a:t>sulle procedure d’appalto degli enti erogatori nei settori dell’acqua, dell’energia, dei trasporti e dei servizi postali (c.d. settori speciali).</a:t>
            </a:r>
          </a:p>
        </p:txBody>
      </p:sp>
    </p:spTree>
    <p:extLst>
      <p:ext uri="{BB962C8B-B14F-4D97-AF65-F5344CB8AC3E}">
        <p14:creationId xmlns:p14="http://schemas.microsoft.com/office/powerpoint/2010/main" val="28288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7354E-952E-4C3F-94ED-BEE7FA532AE1}"/>
              </a:ext>
            </a:extLst>
          </p:cNvPr>
          <p:cNvSpPr>
            <a:spLocks noGrp="1"/>
          </p:cNvSpPr>
          <p:nvPr>
            <p:ph type="title"/>
          </p:nvPr>
        </p:nvSpPr>
        <p:spPr>
          <a:xfrm>
            <a:off x="1053852" y="476672"/>
            <a:ext cx="9937104" cy="762000"/>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LA PROCEDURA DI INFRAZIONE UE N. 2018/2273</a:t>
            </a:r>
          </a:p>
        </p:txBody>
      </p:sp>
      <p:sp>
        <p:nvSpPr>
          <p:cNvPr id="3" name="Segnaposto testo 2">
            <a:extLst>
              <a:ext uri="{FF2B5EF4-FFF2-40B4-BE49-F238E27FC236}">
                <a16:creationId xmlns:a16="http://schemas.microsoft.com/office/drawing/2014/main" id="{2199FA3B-463E-4789-AC27-841A30C42653}"/>
              </a:ext>
            </a:extLst>
          </p:cNvPr>
          <p:cNvSpPr>
            <a:spLocks noGrp="1"/>
          </p:cNvSpPr>
          <p:nvPr>
            <p:ph type="body" idx="1"/>
          </p:nvPr>
        </p:nvSpPr>
        <p:spPr>
          <a:xfrm>
            <a:off x="1053852" y="1772816"/>
            <a:ext cx="9937104" cy="4248472"/>
          </a:xfrm>
        </p:spPr>
        <p:txBody>
          <a:bodyPr>
            <a:noAutofit/>
          </a:bodyPr>
          <a:lstStyle/>
          <a:p>
            <a:pPr algn="just"/>
            <a:r>
              <a:rPr lang="it-IT" sz="2800" dirty="0"/>
              <a:t>La Commissione UE rileva che il diritto europeo si limita a prevedere che, in caso di «</a:t>
            </a:r>
            <a:r>
              <a:rPr lang="it-IT" sz="2800" i="1" dirty="0"/>
              <a:t>appalti aggiudicati per </a:t>
            </a:r>
            <a:r>
              <a:rPr lang="it-IT" sz="2800" b="1" i="1" dirty="0"/>
              <a:t>lotti separati</a:t>
            </a:r>
            <a:r>
              <a:rPr lang="it-IT" sz="2800" dirty="0"/>
              <a:t>», deve essere computato il valore stimato complessivo della totalità dei lotti, senza alcuna previsione all’aggiudicazione «</a:t>
            </a:r>
            <a:r>
              <a:rPr lang="it-IT" sz="2800" b="1" i="1" u="sng" dirty="0">
                <a:solidFill>
                  <a:srgbClr val="FF0000"/>
                </a:solidFill>
              </a:rPr>
              <a:t>contemporanea</a:t>
            </a:r>
            <a:r>
              <a:rPr lang="it-IT" sz="2800" dirty="0"/>
              <a:t>».</a:t>
            </a:r>
          </a:p>
          <a:p>
            <a:pPr algn="just"/>
            <a:endParaRPr lang="it-IT" sz="2800" dirty="0"/>
          </a:p>
          <a:p>
            <a:pPr algn="just"/>
            <a:r>
              <a:rPr lang="it-IT" sz="2800" dirty="0"/>
              <a:t>Al contrario, l’articolo 35, c. 9, lettera a), e c. 10, lettera a), del d. lgs n. 50/2016 prevede che sia computato il valore complessivo stimato della totalità dei lotti, </a:t>
            </a:r>
            <a:r>
              <a:rPr lang="it-IT" sz="2800" b="1" u="sng" dirty="0"/>
              <a:t>solo</a:t>
            </a:r>
            <a:r>
              <a:rPr lang="it-IT" sz="2800" dirty="0"/>
              <a:t> qualora vi sia la possibilità di “</a:t>
            </a:r>
            <a:r>
              <a:rPr lang="it-IT" sz="2800" i="1" dirty="0"/>
              <a:t>appalti aggiudicati </a:t>
            </a:r>
            <a:r>
              <a:rPr lang="it-IT" sz="2800" b="1" i="1" u="sng" dirty="0">
                <a:solidFill>
                  <a:srgbClr val="FF0000"/>
                </a:solidFill>
              </a:rPr>
              <a:t>contemporaneamente</a:t>
            </a:r>
            <a:r>
              <a:rPr lang="it-IT" sz="2800" b="1" i="1" dirty="0"/>
              <a:t> </a:t>
            </a:r>
            <a:r>
              <a:rPr lang="it-IT" sz="2800" i="1" dirty="0"/>
              <a:t>per lotti separati».</a:t>
            </a:r>
          </a:p>
        </p:txBody>
      </p:sp>
    </p:spTree>
    <p:extLst>
      <p:ext uri="{BB962C8B-B14F-4D97-AF65-F5344CB8AC3E}">
        <p14:creationId xmlns:p14="http://schemas.microsoft.com/office/powerpoint/2010/main" val="347563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D913A8-4BE9-48F5-9781-B0ADA8B49331}"/>
              </a:ext>
            </a:extLst>
          </p:cNvPr>
          <p:cNvSpPr>
            <a:spLocks noGrp="1"/>
          </p:cNvSpPr>
          <p:nvPr>
            <p:ph type="title"/>
          </p:nvPr>
        </p:nvSpPr>
        <p:spPr>
          <a:xfrm>
            <a:off x="950912" y="2508394"/>
            <a:ext cx="10287000" cy="5328591"/>
          </a:xfrm>
        </p:spPr>
        <p:txBody>
          <a:bodyPr>
            <a:normAutofit fontScale="90000"/>
          </a:bodyPr>
          <a:lstStyle/>
          <a:p>
            <a:pPr algn="just"/>
            <a:r>
              <a:rPr lang="it-IT" sz="3000" dirty="0">
                <a:solidFill>
                  <a:schemeClr val="tx1"/>
                </a:solidFill>
                <a:latin typeface="+mn-lt"/>
              </a:rPr>
              <a:t>Inizialmente, nella normativa sui lavori pubblici vi era un </a:t>
            </a:r>
            <a:r>
              <a:rPr lang="it-IT" sz="3000" i="1" dirty="0">
                <a:solidFill>
                  <a:schemeClr val="tx1"/>
                </a:solidFill>
                <a:latin typeface="+mn-lt"/>
              </a:rPr>
              <a:t>favor</a:t>
            </a:r>
            <a:r>
              <a:rPr lang="it-IT" sz="3000" dirty="0">
                <a:solidFill>
                  <a:schemeClr val="tx1"/>
                </a:solidFill>
                <a:latin typeface="+mn-lt"/>
              </a:rPr>
              <a:t> per l’unitarietà degli affidamenti: la </a:t>
            </a:r>
            <a:r>
              <a:rPr lang="it-IT" sz="3000" b="1" dirty="0">
                <a:solidFill>
                  <a:schemeClr val="tx1"/>
                </a:solidFill>
                <a:latin typeface="+mn-lt"/>
              </a:rPr>
              <a:t>suddivisione</a:t>
            </a:r>
            <a:r>
              <a:rPr lang="it-IT" sz="3000" dirty="0">
                <a:solidFill>
                  <a:schemeClr val="tx1"/>
                </a:solidFill>
                <a:latin typeface="+mn-lt"/>
              </a:rPr>
              <a:t> dell’appalto era una scelta </a:t>
            </a:r>
            <a:r>
              <a:rPr lang="it-IT" sz="3000" b="1" dirty="0">
                <a:solidFill>
                  <a:schemeClr val="tx1"/>
                </a:solidFill>
                <a:latin typeface="+mn-lt"/>
              </a:rPr>
              <a:t>eccezionale</a:t>
            </a:r>
            <a:r>
              <a:rPr lang="it-IT" sz="3000" dirty="0">
                <a:solidFill>
                  <a:schemeClr val="tx1"/>
                </a:solidFill>
                <a:latin typeface="+mn-lt"/>
              </a:rPr>
              <a:t>, perché richiedeva lotti funzionalmente autonomi, un’istruttoria approfondita ed una motivazione  puntuale. </a:t>
            </a:r>
            <a:br>
              <a:rPr lang="it-IT" sz="3000" dirty="0">
                <a:solidFill>
                  <a:schemeClr val="tx1"/>
                </a:solidFill>
                <a:latin typeface="+mn-lt"/>
              </a:rPr>
            </a:br>
            <a:br>
              <a:rPr lang="it-IT" sz="3000" dirty="0">
                <a:solidFill>
                  <a:schemeClr val="tx1"/>
                </a:solidFill>
                <a:latin typeface="+mn-lt"/>
              </a:rPr>
            </a:br>
            <a:r>
              <a:rPr lang="it-IT" sz="3000" dirty="0">
                <a:solidFill>
                  <a:schemeClr val="tx1"/>
                </a:solidFill>
                <a:latin typeface="+mn-lt"/>
              </a:rPr>
              <a:t>Con l’entrata in vigore del d. lgs. n. 163/2006 (c.d. Codice Appalti), le Amministrazioni hanno l’obbligo giuridico di suddividere gli appalti in lotti funzionali per favorire l’accesso delle piccole e medie imprese:</a:t>
            </a:r>
            <a:br>
              <a:rPr lang="it-IT" sz="3000" dirty="0">
                <a:solidFill>
                  <a:schemeClr val="tx1"/>
                </a:solidFill>
                <a:latin typeface="+mn-lt"/>
              </a:rPr>
            </a:br>
            <a:br>
              <a:rPr lang="it-IT" sz="3000" dirty="0">
                <a:solidFill>
                  <a:schemeClr val="tx1"/>
                </a:solidFill>
                <a:latin typeface="+mn-lt"/>
              </a:rPr>
            </a:br>
            <a:r>
              <a:rPr lang="it-IT" sz="3000" dirty="0">
                <a:solidFill>
                  <a:schemeClr val="tx1"/>
                </a:solidFill>
                <a:latin typeface="+mn-lt"/>
              </a:rPr>
              <a:t>- art. 13, c. 2, lett. a) della l. n. 180/2011 (c.d. Statuto delle imprese) ha introdotto l’art. 2, c. 1-</a:t>
            </a:r>
            <a:r>
              <a:rPr lang="it-IT" sz="3000" i="1" dirty="0">
                <a:solidFill>
                  <a:schemeClr val="tx1"/>
                </a:solidFill>
                <a:latin typeface="+mn-lt"/>
              </a:rPr>
              <a:t>bis</a:t>
            </a:r>
            <a:r>
              <a:rPr lang="it-IT" sz="3000" dirty="0">
                <a:solidFill>
                  <a:schemeClr val="tx1"/>
                </a:solidFill>
                <a:latin typeface="+mn-lt"/>
              </a:rPr>
              <a:t> del d. lgs. n. 163/2006: «</a:t>
            </a:r>
            <a:r>
              <a:rPr lang="it-IT" sz="3000" i="1" dirty="0">
                <a:solidFill>
                  <a:schemeClr val="tx1"/>
                </a:solidFill>
                <a:latin typeface="+mn-lt"/>
              </a:rPr>
              <a:t>le stazioni appaltanti </a:t>
            </a:r>
            <a:r>
              <a:rPr lang="it-IT" sz="3000" b="1" i="1" u="sng" dirty="0">
                <a:solidFill>
                  <a:schemeClr val="tx1"/>
                </a:solidFill>
                <a:latin typeface="+mn-lt"/>
              </a:rPr>
              <a:t>devono</a:t>
            </a:r>
            <a:r>
              <a:rPr lang="it-IT" sz="3000" i="1" dirty="0">
                <a:solidFill>
                  <a:schemeClr val="tx1"/>
                </a:solidFill>
                <a:latin typeface="+mn-lt"/>
              </a:rPr>
              <a:t>, </a:t>
            </a:r>
            <a:r>
              <a:rPr lang="it-IT" sz="3000" b="1" i="1" dirty="0">
                <a:solidFill>
                  <a:schemeClr val="tx1"/>
                </a:solidFill>
                <a:latin typeface="+mn-lt"/>
              </a:rPr>
              <a:t>ove possibile ed economicamente conveniente</a:t>
            </a:r>
            <a:r>
              <a:rPr lang="it-IT" sz="3000" i="1" dirty="0">
                <a:solidFill>
                  <a:schemeClr val="tx1"/>
                </a:solidFill>
                <a:latin typeface="+mn-lt"/>
              </a:rPr>
              <a:t>, suddividere gli appalti in lotti funzionali. Nella determina a contrarre le stazioni appaltanti indicano la </a:t>
            </a:r>
            <a:r>
              <a:rPr lang="it-IT" sz="3000" b="1" i="1" u="sng" dirty="0">
                <a:solidFill>
                  <a:schemeClr val="tx1"/>
                </a:solidFill>
                <a:latin typeface="+mn-lt"/>
              </a:rPr>
              <a:t>motivazione</a:t>
            </a:r>
            <a:r>
              <a:rPr lang="it-IT" sz="3000" i="1" dirty="0">
                <a:solidFill>
                  <a:schemeClr val="tx1"/>
                </a:solidFill>
                <a:latin typeface="+mn-lt"/>
              </a:rPr>
              <a:t> circa la </a:t>
            </a:r>
            <a:r>
              <a:rPr lang="it-IT" sz="3000" b="1" i="1" dirty="0">
                <a:solidFill>
                  <a:schemeClr val="tx1"/>
                </a:solidFill>
                <a:latin typeface="+mn-lt"/>
              </a:rPr>
              <a:t>mancata suddivisione </a:t>
            </a:r>
            <a:r>
              <a:rPr lang="it-IT" sz="3000" i="1" dirty="0">
                <a:solidFill>
                  <a:schemeClr val="tx1"/>
                </a:solidFill>
                <a:latin typeface="+mn-lt"/>
              </a:rPr>
              <a:t>dell’appalto in lotti</a:t>
            </a:r>
            <a:r>
              <a:rPr lang="it-IT" sz="3000" dirty="0">
                <a:solidFill>
                  <a:schemeClr val="tx1"/>
                </a:solidFill>
                <a:latin typeface="+mn-lt"/>
              </a:rPr>
              <a:t>»;</a:t>
            </a:r>
            <a:br>
              <a:rPr lang="it-IT" sz="3000" dirty="0">
                <a:solidFill>
                  <a:schemeClr val="tx1"/>
                </a:solidFill>
                <a:latin typeface="+mn-lt"/>
              </a:rPr>
            </a:br>
            <a:r>
              <a:rPr lang="it-IT" sz="3000" dirty="0">
                <a:solidFill>
                  <a:schemeClr val="tx1"/>
                </a:solidFill>
                <a:latin typeface="+mn-lt"/>
              </a:rPr>
              <a:t>- problemi legati alla libertà di concorrenza ed al monopolio delle posizioni dominanti, stante l’impulso delle direttive europee.</a:t>
            </a:r>
            <a:br>
              <a:rPr lang="it-IT" sz="3100" dirty="0">
                <a:latin typeface="+mn-lt"/>
              </a:rPr>
            </a:br>
            <a:br>
              <a:rPr lang="it-IT" dirty="0">
                <a:latin typeface="+mn-lt"/>
              </a:rPr>
            </a:br>
            <a:br>
              <a:rPr lang="it-IT" dirty="0"/>
            </a:br>
            <a:endParaRPr lang="it-IT" dirty="0"/>
          </a:p>
        </p:txBody>
      </p:sp>
      <p:sp>
        <p:nvSpPr>
          <p:cNvPr id="3" name="Segnaposto contenuto 2">
            <a:extLst>
              <a:ext uri="{FF2B5EF4-FFF2-40B4-BE49-F238E27FC236}">
                <a16:creationId xmlns:a16="http://schemas.microsoft.com/office/drawing/2014/main" id="{F9BE1798-D529-433D-AAD4-10BC4F771BBF}"/>
              </a:ext>
            </a:extLst>
          </p:cNvPr>
          <p:cNvSpPr>
            <a:spLocks noGrp="1"/>
          </p:cNvSpPr>
          <p:nvPr>
            <p:ph idx="13"/>
          </p:nvPr>
        </p:nvSpPr>
        <p:spPr>
          <a:xfrm>
            <a:off x="950912" y="423480"/>
            <a:ext cx="10287000" cy="778132"/>
          </a:xfrm>
        </p:spPr>
        <p:txBody>
          <a:bodyPr>
            <a:normAutofit/>
          </a:bodyPr>
          <a:lstStyle/>
          <a:p>
            <a:pPr marL="0" indent="0" algn="ctr">
              <a:buNone/>
            </a:pPr>
            <a:r>
              <a:rPr lang="it-IT" sz="3000" b="1" dirty="0">
                <a:effectLst>
                  <a:outerShdw blurRad="38100" dist="38100" dir="2700000" algn="tl">
                    <a:srgbClr val="000000">
                      <a:alpha val="43137"/>
                    </a:srgbClr>
                  </a:outerShdw>
                </a:effectLst>
              </a:rPr>
              <a:t>IN ORIGINE …</a:t>
            </a:r>
            <a:endParaRPr lang="it-IT" sz="3000" dirty="0"/>
          </a:p>
        </p:txBody>
      </p:sp>
    </p:spTree>
    <p:extLst>
      <p:ext uri="{BB962C8B-B14F-4D97-AF65-F5344CB8AC3E}">
        <p14:creationId xmlns:p14="http://schemas.microsoft.com/office/powerpoint/2010/main" val="20437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BF441-C457-402A-AA43-188C83E0A6D4}"/>
              </a:ext>
            </a:extLst>
          </p:cNvPr>
          <p:cNvSpPr>
            <a:spLocks noGrp="1"/>
          </p:cNvSpPr>
          <p:nvPr>
            <p:ph type="title"/>
          </p:nvPr>
        </p:nvSpPr>
        <p:spPr>
          <a:xfrm>
            <a:off x="981844" y="686705"/>
            <a:ext cx="9937104" cy="410344"/>
          </a:xfrm>
        </p:spPr>
        <p:txBody>
          <a:bodyPr>
            <a:no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COSA DICE LA COMMISSIONE EUROPEA?</a:t>
            </a:r>
          </a:p>
        </p:txBody>
      </p:sp>
      <p:sp>
        <p:nvSpPr>
          <p:cNvPr id="3" name="Segnaposto testo 2">
            <a:extLst>
              <a:ext uri="{FF2B5EF4-FFF2-40B4-BE49-F238E27FC236}">
                <a16:creationId xmlns:a16="http://schemas.microsoft.com/office/drawing/2014/main" id="{9A9E56A2-B5A4-48EE-9DF4-B669883BA14A}"/>
              </a:ext>
            </a:extLst>
          </p:cNvPr>
          <p:cNvSpPr>
            <a:spLocks noGrp="1"/>
          </p:cNvSpPr>
          <p:nvPr>
            <p:ph type="body" idx="1"/>
          </p:nvPr>
        </p:nvSpPr>
        <p:spPr>
          <a:xfrm>
            <a:off x="981844" y="1700808"/>
            <a:ext cx="9937104" cy="4680520"/>
          </a:xfrm>
        </p:spPr>
        <p:txBody>
          <a:bodyPr>
            <a:normAutofit lnSpcReduction="10000"/>
          </a:bodyPr>
          <a:lstStyle/>
          <a:p>
            <a:pPr algn="just"/>
            <a:r>
              <a:rPr lang="it-IT" sz="2800" dirty="0"/>
              <a:t>La Commissione UE osserva che, aggiungendo la qualifica «</a:t>
            </a:r>
            <a:r>
              <a:rPr lang="it-IT" sz="2800" b="1" i="1" dirty="0">
                <a:solidFill>
                  <a:srgbClr val="FF0000"/>
                </a:solidFill>
              </a:rPr>
              <a:t>contemporaneamente</a:t>
            </a:r>
            <a:r>
              <a:rPr lang="it-IT" sz="2800" i="1" dirty="0"/>
              <a:t>»</a:t>
            </a:r>
            <a:r>
              <a:rPr lang="it-IT" sz="2800" dirty="0"/>
              <a:t>, la normativa italiana ha </a:t>
            </a:r>
            <a:r>
              <a:rPr lang="it-IT" sz="2800" b="1" dirty="0"/>
              <a:t>ristretto l’ambito </a:t>
            </a:r>
            <a:r>
              <a:rPr lang="it-IT" sz="2800" dirty="0"/>
              <a:t>di applicazione dell’obbligo di computare il valore complessivo stimato della totalità dei lotti imposto a livello europeo. </a:t>
            </a:r>
          </a:p>
          <a:p>
            <a:pPr algn="just"/>
            <a:endParaRPr lang="it-IT" sz="2800" dirty="0"/>
          </a:p>
          <a:p>
            <a:pPr algn="just"/>
            <a:r>
              <a:rPr lang="it-IT" sz="2800" dirty="0"/>
              <a:t>Pertanto, la Commissione ritiene che l’articolo 35, comma 9, lettera a), e l’articolo 35, comma 10, lettera a), del decreto legislativo 50/2016 violano l’articolo 5, paragrafo 8, primo comma, e l’articolo 5, paragrafo 9, primo comma, della direttiva 2014/24/UE, nonché l’articolo 16, paragrafo 8, primo comma e l’articolo 16, paragrafo 9, primo comma, della direttiva 2014/25/UE che, invece, non prevedono affatto l’avverbio «</a:t>
            </a:r>
            <a:r>
              <a:rPr lang="it-IT" sz="2800" b="1" dirty="0">
                <a:solidFill>
                  <a:srgbClr val="FF0000"/>
                </a:solidFill>
              </a:rPr>
              <a:t>contemporaneamente</a:t>
            </a:r>
            <a:r>
              <a:rPr lang="it-IT" sz="2800" dirty="0"/>
              <a:t>». </a:t>
            </a:r>
            <a:endParaRPr lang="it-IT" dirty="0"/>
          </a:p>
        </p:txBody>
      </p:sp>
    </p:spTree>
    <p:extLst>
      <p:ext uri="{BB962C8B-B14F-4D97-AF65-F5344CB8AC3E}">
        <p14:creationId xmlns:p14="http://schemas.microsoft.com/office/powerpoint/2010/main" val="12897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53F386E-6A4A-4CBA-BB6F-B0C97E5507A0}"/>
              </a:ext>
            </a:extLst>
          </p:cNvPr>
          <p:cNvSpPr txBox="1"/>
          <p:nvPr/>
        </p:nvSpPr>
        <p:spPr>
          <a:xfrm>
            <a:off x="1053852" y="1516143"/>
            <a:ext cx="9865096" cy="4524315"/>
          </a:xfrm>
          <a:prstGeom prst="rect">
            <a:avLst/>
          </a:prstGeom>
          <a:noFill/>
          <a:ln>
            <a:noFill/>
          </a:ln>
        </p:spPr>
        <p:txBody>
          <a:bodyPr wrap="square" rtlCol="0" anchor="ctr" anchorCtr="1">
            <a:spAutoFit/>
          </a:bodyPr>
          <a:lstStyle/>
          <a:p>
            <a:pPr algn="just"/>
            <a:r>
              <a:rPr lang="it-IT" sz="2400" dirty="0"/>
              <a:t>Lo schema di decreto-legge del 05 aprile 2019 recante «</a:t>
            </a:r>
            <a:r>
              <a:rPr lang="it-IT" sz="2400" i="1" dirty="0"/>
              <a:t>Disposizioni urgenti per il rilancio del settore dei contratti pubblici e misure per l’accelerazione degli interventi infrastrutturali</a:t>
            </a:r>
            <a:r>
              <a:rPr lang="it-IT" sz="2400" dirty="0"/>
              <a:t>» c.d. Sblocca-cantieri prevede all’art. 1, lett. e):</a:t>
            </a:r>
          </a:p>
          <a:p>
            <a:pPr algn="just"/>
            <a:endParaRPr lang="it-IT" sz="2400" dirty="0"/>
          </a:p>
          <a:p>
            <a:pPr algn="just"/>
            <a:r>
              <a:rPr lang="it-IT" sz="2400" dirty="0"/>
              <a:t>«e</a:t>
            </a:r>
            <a:r>
              <a:rPr lang="it-IT" sz="2400" i="1" dirty="0"/>
              <a:t>) all’articolo 35 sono apportate le seguenti modificazioni: </a:t>
            </a:r>
          </a:p>
          <a:p>
            <a:pPr marL="342900" indent="-342900" algn="just">
              <a:buAutoNum type="arabicParenR"/>
            </a:pPr>
            <a:r>
              <a:rPr lang="it-IT" sz="2400" i="1" dirty="0"/>
              <a:t>al comma 9, lettera a) la parola «contemporaneamente» è </a:t>
            </a:r>
            <a:r>
              <a:rPr lang="it-IT" sz="2400" b="1" i="1" dirty="0"/>
              <a:t>soppressa</a:t>
            </a:r>
            <a:r>
              <a:rPr lang="it-IT" sz="2400" i="1" dirty="0"/>
              <a:t>;</a:t>
            </a:r>
          </a:p>
          <a:p>
            <a:pPr marL="342900" indent="-342900" algn="just">
              <a:buAutoNum type="arabicParenR"/>
            </a:pPr>
            <a:r>
              <a:rPr lang="it-IT" sz="2400" i="1" dirty="0"/>
              <a:t>al comma 10, lettera a) la parola «contemporaneamente» è </a:t>
            </a:r>
            <a:r>
              <a:rPr lang="it-IT" sz="2400" b="1" i="1" dirty="0"/>
              <a:t>soppressa</a:t>
            </a:r>
            <a:r>
              <a:rPr lang="it-IT" sz="2400" dirty="0"/>
              <a:t>».</a:t>
            </a:r>
          </a:p>
          <a:p>
            <a:pPr marL="342900" indent="-342900" algn="just">
              <a:buAutoNum type="arabicParenR"/>
            </a:pPr>
            <a:endParaRPr lang="it-IT" sz="2400" dirty="0"/>
          </a:p>
          <a:p>
            <a:pPr marL="342900" indent="-342900" algn="just">
              <a:buAutoNum type="arabicParenR"/>
            </a:pPr>
            <a:endParaRPr lang="it-IT" sz="2400" dirty="0"/>
          </a:p>
          <a:p>
            <a:pPr algn="just"/>
            <a:r>
              <a:rPr lang="it-IT" sz="2400" dirty="0"/>
              <a:t>La prospettiva di riforma dello Stato italiano, quindi, è </a:t>
            </a:r>
            <a:r>
              <a:rPr lang="it-IT" sz="2400" b="1" dirty="0">
                <a:solidFill>
                  <a:srgbClr val="FF0000"/>
                </a:solidFill>
              </a:rPr>
              <a:t>coerente</a:t>
            </a:r>
            <a:r>
              <a:rPr lang="it-IT" sz="2400" dirty="0"/>
              <a:t> con le indicazioni della Commissione europea nella procedura di infrazione UE.</a:t>
            </a:r>
          </a:p>
          <a:p>
            <a:pPr algn="just"/>
            <a:endParaRPr lang="it-IT" sz="2400" dirty="0"/>
          </a:p>
        </p:txBody>
      </p:sp>
      <p:sp>
        <p:nvSpPr>
          <p:cNvPr id="3" name="Titolo 1">
            <a:extLst>
              <a:ext uri="{FF2B5EF4-FFF2-40B4-BE49-F238E27FC236}">
                <a16:creationId xmlns:a16="http://schemas.microsoft.com/office/drawing/2014/main" id="{153AD8EE-FF4D-4DAF-822A-9025AAD9206C}"/>
              </a:ext>
            </a:extLst>
          </p:cNvPr>
          <p:cNvSpPr txBox="1">
            <a:spLocks/>
          </p:cNvSpPr>
          <p:nvPr/>
        </p:nvSpPr>
        <p:spPr>
          <a:xfrm>
            <a:off x="1053852" y="686705"/>
            <a:ext cx="9865096" cy="410344"/>
          </a:xfrm>
          <a:prstGeom prst="rect">
            <a:avLst/>
          </a:prstGeom>
        </p:spPr>
        <p:txBody>
          <a:bodyPr>
            <a:noAutofit/>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r>
              <a:rPr lang="it-IT" sz="2800" b="1" dirty="0">
                <a:solidFill>
                  <a:schemeClr val="tx1"/>
                </a:solidFill>
                <a:effectLst>
                  <a:outerShdw blurRad="38100" dist="38100" dir="2700000" algn="tl">
                    <a:srgbClr val="000000">
                      <a:alpha val="43137"/>
                    </a:srgbClr>
                  </a:outerShdw>
                </a:effectLst>
                <a:latin typeface="+mn-lt"/>
                <a:ea typeface="+mn-ea"/>
                <a:cs typeface="+mn-cs"/>
              </a:rPr>
              <a:t>		</a:t>
            </a:r>
            <a:r>
              <a:rPr lang="it-IT" sz="3000" b="1" dirty="0">
                <a:solidFill>
                  <a:schemeClr val="tx1"/>
                </a:solidFill>
                <a:effectLst>
                  <a:outerShdw blurRad="38100" dist="38100" dir="2700000" algn="tl">
                    <a:srgbClr val="000000">
                      <a:alpha val="43137"/>
                    </a:srgbClr>
                  </a:outerShdw>
                </a:effectLst>
                <a:latin typeface="+mn-lt"/>
                <a:ea typeface="+mn-ea"/>
                <a:cs typeface="+mn-cs"/>
              </a:rPr>
              <a:t>QUAL È LA PROSPETTIVA DI RIFORMA?</a:t>
            </a:r>
          </a:p>
        </p:txBody>
      </p:sp>
    </p:spTree>
    <p:extLst>
      <p:ext uri="{BB962C8B-B14F-4D97-AF65-F5344CB8AC3E}">
        <p14:creationId xmlns:p14="http://schemas.microsoft.com/office/powerpoint/2010/main" val="174921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B0ECFEF-8044-44E6-B103-1693E095A0B0}"/>
              </a:ext>
            </a:extLst>
          </p:cNvPr>
          <p:cNvSpPr txBox="1">
            <a:spLocks/>
          </p:cNvSpPr>
          <p:nvPr/>
        </p:nvSpPr>
        <p:spPr>
          <a:xfrm>
            <a:off x="0" y="2379969"/>
            <a:ext cx="4870276" cy="209806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tx2"/>
                </a:solidFill>
                <a:latin typeface="+mj-lt"/>
                <a:ea typeface="+mj-ea"/>
                <a:cs typeface="+mj-cs"/>
              </a:defRPr>
            </a:lvl1pPr>
          </a:lstStyle>
          <a:p>
            <a:pPr algn="ctr"/>
            <a:r>
              <a:rPr lang="it-IT" sz="3600" b="1" dirty="0">
                <a:solidFill>
                  <a:schemeClr val="tx1"/>
                </a:solidFill>
                <a:effectLst>
                  <a:outerShdw blurRad="38100" dist="38100" dir="2700000" algn="tl">
                    <a:srgbClr val="000000">
                      <a:alpha val="43137"/>
                    </a:srgbClr>
                  </a:outerShdw>
                </a:effectLst>
                <a:latin typeface="+mn-lt"/>
              </a:rPr>
              <a:t>LE OFFERTE ANORMALMENTE BASSE</a:t>
            </a:r>
          </a:p>
          <a:p>
            <a:pPr algn="ctr"/>
            <a:br>
              <a:rPr lang="it-IT" sz="3600" b="1" dirty="0">
                <a:effectLst>
                  <a:outerShdw blurRad="38100" dist="38100" dir="2700000" algn="tl">
                    <a:srgbClr val="000000">
                      <a:alpha val="43137"/>
                    </a:srgbClr>
                  </a:outerShdw>
                </a:effectLst>
                <a:latin typeface="+mn-lt"/>
              </a:rPr>
            </a:br>
            <a:endParaRPr lang="it-IT"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1362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C3976D9-F861-48DF-A674-C682ED6C1CDD}"/>
              </a:ext>
            </a:extLst>
          </p:cNvPr>
          <p:cNvSpPr txBox="1"/>
          <p:nvPr/>
        </p:nvSpPr>
        <p:spPr>
          <a:xfrm>
            <a:off x="899965" y="322035"/>
            <a:ext cx="10153128"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SUL GIUDIZIO DI ANOMALIA</a:t>
            </a:r>
          </a:p>
        </p:txBody>
      </p:sp>
      <p:sp>
        <p:nvSpPr>
          <p:cNvPr id="5" name="CasellaDiTesto 4">
            <a:extLst>
              <a:ext uri="{FF2B5EF4-FFF2-40B4-BE49-F238E27FC236}">
                <a16:creationId xmlns:a16="http://schemas.microsoft.com/office/drawing/2014/main" id="{F6229D21-01C7-44A7-AF39-FB2022CF1253}"/>
              </a:ext>
            </a:extLst>
          </p:cNvPr>
          <p:cNvSpPr txBox="1"/>
          <p:nvPr/>
        </p:nvSpPr>
        <p:spPr>
          <a:xfrm>
            <a:off x="889248" y="899428"/>
            <a:ext cx="10153128" cy="6001643"/>
          </a:xfrm>
          <a:prstGeom prst="rect">
            <a:avLst/>
          </a:prstGeom>
          <a:noFill/>
          <a:ln>
            <a:noFill/>
          </a:ln>
        </p:spPr>
        <p:txBody>
          <a:bodyPr wrap="square" rtlCol="0" anchor="ctr" anchorCtr="1">
            <a:spAutoFit/>
          </a:bodyPr>
          <a:lstStyle/>
          <a:p>
            <a:pPr algn="just"/>
            <a:r>
              <a:rPr lang="it-IT" sz="2400" dirty="0"/>
              <a:t>Delibera A.N.AC. n. 475 del 23 maggio 2018: la valutazione di anomalia dell’offerta ha carattere generale e globale, non concerne solo le singole voci dell’offerta, può essere sindacata dal Giudice Amministrativo per vizi macroscopici di irrazionalità ed irragionevolezza, essendo frutto di discrezionalità tecnica della P.A.; essa, tuttavia, impone un confronto continuo tra P.A. ed offerente, al di là dell’interpretazione letterale dell’art. 97 del d. lgs. n. 50/2016. </a:t>
            </a:r>
          </a:p>
          <a:p>
            <a:pPr algn="just"/>
            <a:endParaRPr lang="it-IT" sz="2400" dirty="0"/>
          </a:p>
          <a:p>
            <a:pPr algn="just"/>
            <a:r>
              <a:rPr lang="it-IT" sz="2400" dirty="0"/>
              <a:t>T.A.R., Valle d’Aosta, Aosta, sez. unica, 15 maggio 2017, n. 29: struttura bifasica (richiesta di spiegazioni e verifica) e non  trifasica (giustificativi, chiarimenti e contraddittorio) – </a:t>
            </a:r>
            <a:r>
              <a:rPr lang="it-IT" sz="2400" b="1" dirty="0"/>
              <a:t>orientamento minoritario</a:t>
            </a:r>
            <a:r>
              <a:rPr lang="it-IT" sz="2400" dirty="0"/>
              <a:t>.</a:t>
            </a:r>
          </a:p>
          <a:p>
            <a:pPr algn="just"/>
            <a:endParaRPr lang="it-IT" sz="1300" dirty="0"/>
          </a:p>
          <a:p>
            <a:pPr algn="just"/>
            <a:r>
              <a:rPr lang="it-IT" sz="2400" dirty="0"/>
              <a:t>T.A.R. Veneto, sez. I, 07 giugno 2018, n. 620; T.A.R. Campania, Napoli, sez. VIII, 19 ottobre 2017, n. 4884; Id., 17 ottobre 2017, n. 4838; T.A.R. Lazio, Roma, sez. II, 03 luglio 2017, n. 7564: occorre un confronto ed un contraddittorio continuo tra P.A. ed offerente – </a:t>
            </a:r>
            <a:r>
              <a:rPr lang="it-IT" sz="2400" b="1" dirty="0"/>
              <a:t>orientamento maggioritario</a:t>
            </a:r>
            <a:r>
              <a:rPr lang="it-IT" sz="2400" dirty="0"/>
              <a:t>.</a:t>
            </a:r>
          </a:p>
        </p:txBody>
      </p:sp>
    </p:spTree>
    <p:extLst>
      <p:ext uri="{BB962C8B-B14F-4D97-AF65-F5344CB8AC3E}">
        <p14:creationId xmlns:p14="http://schemas.microsoft.com/office/powerpoint/2010/main" val="292123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E8D06-230C-4219-9BBE-CD0F3EFF9A85}"/>
              </a:ext>
            </a:extLst>
          </p:cNvPr>
          <p:cNvSpPr>
            <a:spLocks noGrp="1"/>
          </p:cNvSpPr>
          <p:nvPr>
            <p:ph type="title"/>
          </p:nvPr>
        </p:nvSpPr>
        <p:spPr>
          <a:xfrm>
            <a:off x="909836" y="4797152"/>
            <a:ext cx="10153128" cy="1379240"/>
          </a:xfrm>
        </p:spPr>
        <p:txBody>
          <a:bodyPr>
            <a:noAutofit/>
          </a:bodyPr>
          <a:lstStyle/>
          <a:p>
            <a:pPr algn="just"/>
            <a:br>
              <a:rPr lang="it-IT" sz="2800" dirty="0">
                <a:solidFill>
                  <a:schemeClr val="tx1"/>
                </a:solidFill>
                <a:latin typeface="+mn-lt"/>
              </a:rPr>
            </a:br>
            <a:r>
              <a:rPr lang="it-IT" sz="3000" b="1" dirty="0">
                <a:solidFill>
                  <a:srgbClr val="FF0000"/>
                </a:solidFill>
                <a:latin typeface="+mn-lt"/>
              </a:rPr>
              <a:t>Le Amministrazioni aggiudicatrici chiedono agli operatori economici di fornire spiegazioni sul prezzo o sui costi proposti nelle offerte, se queste voci appaiono anormalmente basse.</a:t>
            </a:r>
            <a:br>
              <a:rPr lang="it-IT" sz="3000" b="1" dirty="0">
                <a:solidFill>
                  <a:srgbClr val="FF0000"/>
                </a:solidFill>
                <a:latin typeface="+mn-lt"/>
              </a:rPr>
            </a:br>
            <a:br>
              <a:rPr lang="it-IT" sz="3000" b="1" dirty="0">
                <a:solidFill>
                  <a:srgbClr val="FF0000"/>
                </a:solidFill>
                <a:latin typeface="+mn-lt"/>
              </a:rPr>
            </a:br>
            <a:r>
              <a:rPr lang="it-IT" sz="3000" b="1" dirty="0">
                <a:solidFill>
                  <a:srgbClr val="FF0000"/>
                </a:solidFill>
                <a:latin typeface="+mn-lt"/>
              </a:rPr>
              <a:t>Le richieste della P.A. e le informazioni fornite dall’offerente non son tassativamente predeterminate dal legislatore.</a:t>
            </a:r>
            <a:br>
              <a:rPr lang="it-IT" sz="3000" b="1" dirty="0">
                <a:solidFill>
                  <a:srgbClr val="FF0000"/>
                </a:solidFill>
                <a:latin typeface="+mn-lt"/>
              </a:rPr>
            </a:br>
            <a:br>
              <a:rPr lang="it-IT" sz="3000" b="1" dirty="0">
                <a:solidFill>
                  <a:srgbClr val="FF0000"/>
                </a:solidFill>
                <a:latin typeface="+mn-lt"/>
              </a:rPr>
            </a:br>
            <a:r>
              <a:rPr lang="it-IT" sz="3000" b="1" dirty="0">
                <a:solidFill>
                  <a:srgbClr val="FF0000"/>
                </a:solidFill>
                <a:latin typeface="+mn-lt"/>
              </a:rPr>
              <a:t>Le Amministrazioni aggiudicatrici valutano le informazioni fornite, consultando l’offerente anche in più occasioni. </a:t>
            </a:r>
            <a:br>
              <a:rPr lang="it-IT" sz="3000" b="1" dirty="0">
                <a:solidFill>
                  <a:srgbClr val="FF0000"/>
                </a:solidFill>
                <a:latin typeface="+mn-lt"/>
              </a:rPr>
            </a:br>
            <a:br>
              <a:rPr lang="it-IT" sz="3000" b="1" dirty="0">
                <a:solidFill>
                  <a:srgbClr val="FF0000"/>
                </a:solidFill>
                <a:latin typeface="+mn-lt"/>
              </a:rPr>
            </a:br>
            <a:r>
              <a:rPr lang="it-IT" sz="3000" b="1" dirty="0">
                <a:solidFill>
                  <a:srgbClr val="FF0000"/>
                </a:solidFill>
                <a:latin typeface="+mn-lt"/>
              </a:rPr>
              <a:t>Esse possono respingere l’offerta solo se la prova fornita non giustifica sufficientemente il basso livello dei prezzi o dei costi proposti.</a:t>
            </a:r>
          </a:p>
        </p:txBody>
      </p:sp>
      <p:sp>
        <p:nvSpPr>
          <p:cNvPr id="5" name="Segnaposto testo 2">
            <a:extLst>
              <a:ext uri="{FF2B5EF4-FFF2-40B4-BE49-F238E27FC236}">
                <a16:creationId xmlns:a16="http://schemas.microsoft.com/office/drawing/2014/main" id="{6BCA6925-E018-4333-ADAE-2D18B67166AA}"/>
              </a:ext>
            </a:extLst>
          </p:cNvPr>
          <p:cNvSpPr txBox="1">
            <a:spLocks/>
          </p:cNvSpPr>
          <p:nvPr/>
        </p:nvSpPr>
        <p:spPr>
          <a:xfrm>
            <a:off x="909836" y="362744"/>
            <a:ext cx="10153128" cy="7620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80000"/>
              <a:buFont typeface="Corbe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Corbe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Corbe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80000"/>
              <a:buFont typeface="Arial" pitchFamily="34" charset="0"/>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Corbe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80000"/>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it-IT" sz="3000" b="1" dirty="0">
                <a:effectLst>
                  <a:outerShdw blurRad="38100" dist="38100" dir="2700000" algn="tl">
                    <a:srgbClr val="000000">
                      <a:alpha val="43137"/>
                    </a:srgbClr>
                  </a:outerShdw>
                </a:effectLst>
              </a:rPr>
              <a:t>RIASSUMENDO…</a:t>
            </a:r>
          </a:p>
        </p:txBody>
      </p:sp>
    </p:spTree>
    <p:extLst>
      <p:ext uri="{BB962C8B-B14F-4D97-AF65-F5344CB8AC3E}">
        <p14:creationId xmlns:p14="http://schemas.microsoft.com/office/powerpoint/2010/main" val="57158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F464207-C923-4796-B502-9B20DC08E042}"/>
              </a:ext>
            </a:extLst>
          </p:cNvPr>
          <p:cNvSpPr txBox="1"/>
          <p:nvPr/>
        </p:nvSpPr>
        <p:spPr>
          <a:xfrm>
            <a:off x="1053852" y="4931497"/>
            <a:ext cx="5400600" cy="1477328"/>
          </a:xfrm>
          <a:prstGeom prst="rect">
            <a:avLst/>
          </a:prstGeom>
          <a:noFill/>
          <a:ln>
            <a:solidFill>
              <a:schemeClr val="bg1"/>
            </a:solidFill>
          </a:ln>
        </p:spPr>
        <p:txBody>
          <a:bodyPr wrap="square" rtlCol="0" anchor="ctr" anchorCtr="1">
            <a:spAutoFit/>
          </a:bodyPr>
          <a:lstStyle/>
          <a:p>
            <a:pPr algn="ctr"/>
            <a:r>
              <a:rPr lang="it-IT" i="1" dirty="0">
                <a:effectLst>
                  <a:outerShdw blurRad="38100" dist="38100" dir="2700000" algn="tl">
                    <a:srgbClr val="000000">
                      <a:alpha val="43137"/>
                    </a:srgbClr>
                  </a:outerShdw>
                </a:effectLst>
              </a:rPr>
              <a:t>Pro</a:t>
            </a:r>
          </a:p>
          <a:p>
            <a:r>
              <a:rPr lang="it-IT" dirty="0"/>
              <a:t>Delibera A.N.AC. n. 1092 del 25 ottobre 2017</a:t>
            </a:r>
          </a:p>
          <a:p>
            <a:r>
              <a:rPr lang="it-IT" dirty="0"/>
              <a:t>Parere Consiglio di Stato n. 361/2018</a:t>
            </a:r>
          </a:p>
          <a:p>
            <a:r>
              <a:rPr lang="it-IT" dirty="0"/>
              <a:t>Sentenza Consiglio di Stato n. 4803 del 17 ottobre 2017 	</a:t>
            </a:r>
          </a:p>
        </p:txBody>
      </p:sp>
      <p:sp>
        <p:nvSpPr>
          <p:cNvPr id="6" name="CasellaDiTesto 5">
            <a:extLst>
              <a:ext uri="{FF2B5EF4-FFF2-40B4-BE49-F238E27FC236}">
                <a16:creationId xmlns:a16="http://schemas.microsoft.com/office/drawing/2014/main" id="{0791957B-8703-4A35-9739-739A70BD2326}"/>
              </a:ext>
            </a:extLst>
          </p:cNvPr>
          <p:cNvSpPr txBox="1"/>
          <p:nvPr/>
        </p:nvSpPr>
        <p:spPr>
          <a:xfrm>
            <a:off x="6454451" y="4930778"/>
            <a:ext cx="4536505" cy="1477328"/>
          </a:xfrm>
          <a:prstGeom prst="rect">
            <a:avLst/>
          </a:prstGeom>
          <a:noFill/>
          <a:ln>
            <a:solidFill>
              <a:schemeClr val="bg1"/>
            </a:solidFill>
          </a:ln>
        </p:spPr>
        <p:txBody>
          <a:bodyPr wrap="square" rtlCol="0" anchor="ctr" anchorCtr="1">
            <a:spAutoFit/>
          </a:bodyPr>
          <a:lstStyle/>
          <a:p>
            <a:r>
              <a:rPr lang="it-IT" i="1" dirty="0">
                <a:effectLst>
                  <a:outerShdw blurRad="38100" dist="38100" dir="2700000" algn="tl">
                    <a:srgbClr val="000000">
                      <a:alpha val="43137"/>
                    </a:srgbClr>
                  </a:outerShdw>
                </a:effectLst>
              </a:rPr>
              <a:t>Contra</a:t>
            </a:r>
          </a:p>
          <a:p>
            <a:endParaRPr lang="it-IT" dirty="0"/>
          </a:p>
          <a:p>
            <a:endParaRPr lang="it-IT" dirty="0"/>
          </a:p>
          <a:p>
            <a:endParaRPr lang="it-IT" dirty="0"/>
          </a:p>
          <a:p>
            <a:endParaRPr lang="it-IT" dirty="0"/>
          </a:p>
        </p:txBody>
      </p:sp>
      <p:sp>
        <p:nvSpPr>
          <p:cNvPr id="7" name="CasellaDiTesto 6">
            <a:extLst>
              <a:ext uri="{FF2B5EF4-FFF2-40B4-BE49-F238E27FC236}">
                <a16:creationId xmlns:a16="http://schemas.microsoft.com/office/drawing/2014/main" id="{96446257-E70B-4E4E-A357-C7B3FCFD889C}"/>
              </a:ext>
            </a:extLst>
          </p:cNvPr>
          <p:cNvSpPr txBox="1"/>
          <p:nvPr/>
        </p:nvSpPr>
        <p:spPr>
          <a:xfrm>
            <a:off x="657808" y="217493"/>
            <a:ext cx="10663034"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SUL CALCOLO DEL GIUDIZIO DI ANOMALIA</a:t>
            </a:r>
          </a:p>
        </p:txBody>
      </p:sp>
      <p:sp>
        <p:nvSpPr>
          <p:cNvPr id="2" name="CasellaDiTesto 1">
            <a:extLst>
              <a:ext uri="{FF2B5EF4-FFF2-40B4-BE49-F238E27FC236}">
                <a16:creationId xmlns:a16="http://schemas.microsoft.com/office/drawing/2014/main" id="{2BB3A9C9-FF7C-489C-B273-04B1786813DE}"/>
              </a:ext>
            </a:extLst>
          </p:cNvPr>
          <p:cNvSpPr txBox="1"/>
          <p:nvPr/>
        </p:nvSpPr>
        <p:spPr>
          <a:xfrm>
            <a:off x="657808" y="1196752"/>
            <a:ext cx="10663034" cy="3477875"/>
          </a:xfrm>
          <a:prstGeom prst="rect">
            <a:avLst/>
          </a:prstGeom>
          <a:noFill/>
          <a:ln>
            <a:noFill/>
          </a:ln>
        </p:spPr>
        <p:txBody>
          <a:bodyPr wrap="square" rtlCol="0" anchor="ctr" anchorCtr="1">
            <a:spAutoFit/>
          </a:bodyPr>
          <a:lstStyle/>
          <a:p>
            <a:pPr marL="285750" indent="-285750" algn="just">
              <a:buFont typeface="Wingdings" panose="05000000000000000000" pitchFamily="2" charset="2"/>
              <a:buChar char="v"/>
            </a:pPr>
            <a:r>
              <a:rPr lang="it-IT" sz="2000" dirty="0"/>
              <a:t>Le Linee-Guida n. 4 hanno precisato che, nell'invito a presentare l’offerta, le P.A. devono specificare che il "</a:t>
            </a:r>
            <a:r>
              <a:rPr lang="it-IT" sz="2000" b="1" dirty="0"/>
              <a:t>taglio delle ali</a:t>
            </a:r>
            <a:r>
              <a:rPr lang="it-IT" sz="2000" dirty="0"/>
              <a:t>" - il quale consiste nel tralasciare e non considerare le offerte estreme nella misura percentuale indicata dalla legge (dieci o venti per cento) - si applica per individuare le offerte tra le quali calcolare la media aritmetica dei ribassi percentuali offerti;</a:t>
            </a:r>
          </a:p>
          <a:p>
            <a:pPr algn="just"/>
            <a:endParaRPr lang="it-IT" sz="2000" dirty="0"/>
          </a:p>
          <a:p>
            <a:pPr marL="285750" indent="-285750" algn="just">
              <a:buFont typeface="Wingdings" panose="05000000000000000000" pitchFamily="2" charset="2"/>
              <a:buChar char="v"/>
            </a:pPr>
            <a:r>
              <a:rPr lang="it-IT" sz="2000" dirty="0"/>
              <a:t>Le Linee-Guida n. 4 hanno precisato che anche il successivo calcolo dello </a:t>
            </a:r>
            <a:r>
              <a:rPr lang="it-IT" sz="2000" b="1" dirty="0"/>
              <a:t>scarto medio aritmetico dei ribassi percentuali </a:t>
            </a:r>
            <a:r>
              <a:rPr lang="it-IT" sz="2000" dirty="0"/>
              <a:t>che superano tale media deve essere effettuato esclusivamente prendendo in considerazione i ribassi delle offerte residuate dopo il "taglio delle ali". Ciò significa che le offerte accantonate non devono essere prese in considerazione né rispetto al calcolo della media aritmetica dei ribassi percentuali né rispetto al successivo calcolo degli scarti: di ciò deve essere data evidenza nell'</a:t>
            </a:r>
            <a:r>
              <a:rPr lang="it-IT" sz="2000" b="1" dirty="0"/>
              <a:t>invito a presentare offerta</a:t>
            </a:r>
            <a:r>
              <a:rPr lang="it-IT" sz="2000" dirty="0"/>
              <a:t>.</a:t>
            </a:r>
          </a:p>
        </p:txBody>
      </p:sp>
    </p:spTree>
    <p:extLst>
      <p:ext uri="{BB962C8B-B14F-4D97-AF65-F5344CB8AC3E}">
        <p14:creationId xmlns:p14="http://schemas.microsoft.com/office/powerpoint/2010/main" val="13799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31433A8-61AA-424B-A86F-C1F736918CFE}"/>
              </a:ext>
            </a:extLst>
          </p:cNvPr>
          <p:cNvSpPr txBox="1"/>
          <p:nvPr/>
        </p:nvSpPr>
        <p:spPr>
          <a:xfrm>
            <a:off x="690238" y="5013176"/>
            <a:ext cx="5400600" cy="1200329"/>
          </a:xfrm>
          <a:prstGeom prst="rect">
            <a:avLst/>
          </a:prstGeom>
          <a:noFill/>
          <a:ln>
            <a:solidFill>
              <a:schemeClr val="bg1"/>
            </a:solidFill>
          </a:ln>
        </p:spPr>
        <p:txBody>
          <a:bodyPr wrap="square" rtlCol="0" anchor="ctr" anchorCtr="1">
            <a:spAutoFit/>
          </a:bodyPr>
          <a:lstStyle/>
          <a:p>
            <a:pPr algn="ctr"/>
            <a:r>
              <a:rPr lang="it-IT" i="1" dirty="0">
                <a:effectLst>
                  <a:outerShdw blurRad="38100" dist="38100" dir="2700000" algn="tl">
                    <a:srgbClr val="000000">
                      <a:alpha val="43137"/>
                    </a:srgbClr>
                  </a:outerShdw>
                </a:effectLst>
              </a:rPr>
              <a:t>Pro</a:t>
            </a:r>
          </a:p>
          <a:p>
            <a:r>
              <a:rPr lang="it-IT" dirty="0"/>
              <a:t>Sentenza Ad. </a:t>
            </a:r>
            <a:r>
              <a:rPr lang="it-IT" dirty="0" err="1"/>
              <a:t>Pl</a:t>
            </a:r>
            <a:r>
              <a:rPr lang="it-IT" dirty="0"/>
              <a:t>. Consiglio di Stato n. 5/2017</a:t>
            </a:r>
          </a:p>
          <a:p>
            <a:r>
              <a:rPr lang="it-IT" dirty="0"/>
              <a:t>Parere Consiglio di Stato n. 361/2018</a:t>
            </a:r>
          </a:p>
          <a:p>
            <a:r>
              <a:rPr lang="it-IT" dirty="0"/>
              <a:t>	</a:t>
            </a:r>
          </a:p>
        </p:txBody>
      </p:sp>
      <p:sp>
        <p:nvSpPr>
          <p:cNvPr id="7" name="CasellaDiTesto 6">
            <a:extLst>
              <a:ext uri="{FF2B5EF4-FFF2-40B4-BE49-F238E27FC236}">
                <a16:creationId xmlns:a16="http://schemas.microsoft.com/office/drawing/2014/main" id="{999C56E4-2BB6-430C-86ED-DD823AB1454D}"/>
              </a:ext>
            </a:extLst>
          </p:cNvPr>
          <p:cNvSpPr txBox="1"/>
          <p:nvPr/>
        </p:nvSpPr>
        <p:spPr>
          <a:xfrm>
            <a:off x="6090838" y="5013175"/>
            <a:ext cx="5046868" cy="1200329"/>
          </a:xfrm>
          <a:prstGeom prst="rect">
            <a:avLst/>
          </a:prstGeom>
          <a:noFill/>
          <a:ln>
            <a:solidFill>
              <a:schemeClr val="bg1"/>
            </a:solidFill>
          </a:ln>
        </p:spPr>
        <p:txBody>
          <a:bodyPr wrap="square" rtlCol="0" anchor="ctr" anchorCtr="1">
            <a:spAutoFit/>
          </a:bodyPr>
          <a:lstStyle/>
          <a:p>
            <a:pPr algn="ctr"/>
            <a:r>
              <a:rPr lang="it-IT" i="1" dirty="0">
                <a:effectLst>
                  <a:outerShdw blurRad="38100" dist="38100" dir="2700000" algn="tl">
                    <a:srgbClr val="000000">
                      <a:alpha val="43137"/>
                    </a:srgbClr>
                  </a:outerShdw>
                </a:effectLst>
              </a:rPr>
              <a:t>Contra</a:t>
            </a:r>
          </a:p>
          <a:p>
            <a:r>
              <a:rPr lang="it-IT" dirty="0"/>
              <a:t>Comunicato Presidente A.N.AC. del 05 ottobre 2016</a:t>
            </a:r>
          </a:p>
          <a:p>
            <a:r>
              <a:rPr lang="it-IT" dirty="0"/>
              <a:t>Delibera A.N.AC. n. 1018 del 11 ottobre 2017</a:t>
            </a:r>
          </a:p>
          <a:p>
            <a:endParaRPr lang="it-IT" dirty="0"/>
          </a:p>
        </p:txBody>
      </p:sp>
      <p:sp>
        <p:nvSpPr>
          <p:cNvPr id="8" name="CasellaDiTesto 7">
            <a:extLst>
              <a:ext uri="{FF2B5EF4-FFF2-40B4-BE49-F238E27FC236}">
                <a16:creationId xmlns:a16="http://schemas.microsoft.com/office/drawing/2014/main" id="{BC68AD34-05A2-4DE9-9C56-A607122697E8}"/>
              </a:ext>
            </a:extLst>
          </p:cNvPr>
          <p:cNvSpPr txBox="1"/>
          <p:nvPr/>
        </p:nvSpPr>
        <p:spPr>
          <a:xfrm>
            <a:off x="580441" y="245259"/>
            <a:ext cx="10698548"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SUL CALCOLO DEL GIUDIZIO DI ANOMALIA</a:t>
            </a:r>
          </a:p>
        </p:txBody>
      </p:sp>
      <p:sp>
        <p:nvSpPr>
          <p:cNvPr id="2" name="CasellaDiTesto 1">
            <a:extLst>
              <a:ext uri="{FF2B5EF4-FFF2-40B4-BE49-F238E27FC236}">
                <a16:creationId xmlns:a16="http://schemas.microsoft.com/office/drawing/2014/main" id="{D5E88DA4-464D-4837-9B0C-E390E2153191}"/>
              </a:ext>
            </a:extLst>
          </p:cNvPr>
          <p:cNvSpPr txBox="1"/>
          <p:nvPr/>
        </p:nvSpPr>
        <p:spPr>
          <a:xfrm>
            <a:off x="580441" y="1188858"/>
            <a:ext cx="10698548" cy="2523768"/>
          </a:xfrm>
          <a:prstGeom prst="rect">
            <a:avLst/>
          </a:prstGeom>
          <a:noFill/>
          <a:ln>
            <a:noFill/>
          </a:ln>
        </p:spPr>
        <p:txBody>
          <a:bodyPr wrap="square" rtlCol="0" anchor="ctr" anchorCtr="1">
            <a:spAutoFit/>
          </a:bodyPr>
          <a:lstStyle/>
          <a:p>
            <a:pPr marL="285750" lvl="0" indent="-285750" algn="just">
              <a:buFont typeface="Wingdings" panose="05000000000000000000" pitchFamily="2" charset="2"/>
              <a:buChar char="v"/>
            </a:pPr>
            <a:r>
              <a:rPr lang="it-IT" sz="2000" dirty="0"/>
              <a:t>Le </a:t>
            </a:r>
            <a:r>
              <a:rPr lang="it-IT" sz="2000" b="1" dirty="0"/>
              <a:t>offerte con uguale ribasso </a:t>
            </a:r>
            <a:r>
              <a:rPr lang="it-IT" sz="2000" dirty="0"/>
              <a:t>debbono essere accantonate sia se poste al margine delle ali sia se collocate al loro interno; esse, inoltre, devono essere considerate come un'unica offerta. </a:t>
            </a:r>
          </a:p>
          <a:p>
            <a:pPr lvl="0" algn="just"/>
            <a:endParaRPr lang="it-IT" sz="2000" dirty="0"/>
          </a:p>
          <a:p>
            <a:pPr marL="285750" lvl="0" indent="-285750" algn="just">
              <a:buFont typeface="Wingdings" panose="05000000000000000000" pitchFamily="2" charset="2"/>
              <a:buChar char="v"/>
            </a:pPr>
            <a:r>
              <a:rPr lang="it-IT" sz="2000" dirty="0"/>
              <a:t>All'interno dell'</a:t>
            </a:r>
            <a:r>
              <a:rPr lang="it-IT" sz="2000" b="1" dirty="0"/>
              <a:t>invito a presentare l’offerta </a:t>
            </a:r>
            <a:r>
              <a:rPr lang="it-IT" sz="2000" dirty="0"/>
              <a:t>occorre specificare che, in caso di sorteggio di uno dei metodi di cui alle lettere a), b) ed e), del comma 2 dell'articolo 97 del Codice, le offerte con identico ribasso percentuale avranno, ai fini della determinazione della soglia di anomalia, lo stesso trattamento e saranno pertanto gestite in maniera unitaria</a:t>
            </a:r>
            <a:r>
              <a:rPr lang="it-IT" dirty="0"/>
              <a:t>.</a:t>
            </a:r>
          </a:p>
          <a:p>
            <a:r>
              <a:rPr lang="it-IT" dirty="0"/>
              <a:t> </a:t>
            </a:r>
          </a:p>
        </p:txBody>
      </p:sp>
    </p:spTree>
    <p:extLst>
      <p:ext uri="{BB962C8B-B14F-4D97-AF65-F5344CB8AC3E}">
        <p14:creationId xmlns:p14="http://schemas.microsoft.com/office/powerpoint/2010/main" val="13222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C045C8D-E710-41C8-B4C4-0DBA0AF1AD27}"/>
              </a:ext>
            </a:extLst>
          </p:cNvPr>
          <p:cNvSpPr/>
          <p:nvPr/>
        </p:nvSpPr>
        <p:spPr>
          <a:xfrm>
            <a:off x="261764" y="1124744"/>
            <a:ext cx="11449272" cy="4985980"/>
          </a:xfrm>
          <a:prstGeom prst="rect">
            <a:avLst/>
          </a:prstGeom>
        </p:spPr>
        <p:txBody>
          <a:bodyPr wrap="square">
            <a:spAutoFit/>
          </a:bodyPr>
          <a:lstStyle/>
          <a:p>
            <a:pPr marL="342900" indent="-342900" algn="just">
              <a:buFont typeface="Wingdings" panose="05000000000000000000" pitchFamily="2" charset="2"/>
              <a:buChar char="v"/>
            </a:pPr>
            <a:r>
              <a:rPr lang="it-IT" sz="2000" dirty="0">
                <a:solidFill>
                  <a:srgbClr val="1A171B"/>
                </a:solidFill>
                <a:ea typeface="Calibri" panose="020F0502020204030204" pitchFamily="34" charset="0"/>
                <a:cs typeface="Times New Roman" panose="02020603050405020304" pitchFamily="18" charset="0"/>
              </a:rPr>
              <a:t>Nell'</a:t>
            </a:r>
            <a:r>
              <a:rPr lang="it-IT" sz="2000" b="1" dirty="0">
                <a:solidFill>
                  <a:srgbClr val="1A171B"/>
                </a:solidFill>
                <a:ea typeface="Calibri" panose="020F0502020204030204" pitchFamily="34" charset="0"/>
                <a:cs typeface="Times New Roman" panose="02020603050405020304" pitchFamily="18" charset="0"/>
              </a:rPr>
              <a:t>invito a presentare l’offerta </a:t>
            </a:r>
            <a:r>
              <a:rPr lang="it-IT" sz="2000" dirty="0">
                <a:solidFill>
                  <a:srgbClr val="1A171B"/>
                </a:solidFill>
                <a:ea typeface="Calibri" panose="020F0502020204030204" pitchFamily="34" charset="0"/>
                <a:cs typeface="Times New Roman" panose="02020603050405020304" pitchFamily="18" charset="0"/>
              </a:rPr>
              <a:t>deve essere esplicitato che, una volta effettuato il "taglio delle ali", occorre sommare i ribassi percentuali delle offerte residue e, calcolata la loro media aritmetica, applicare l'eventuale decurtazione stabilita dalla norma tenendo conto della </a:t>
            </a:r>
            <a:r>
              <a:rPr lang="it-IT" sz="2000" b="1" dirty="0">
                <a:solidFill>
                  <a:srgbClr val="1A171B"/>
                </a:solidFill>
                <a:ea typeface="Calibri" panose="020F0502020204030204" pitchFamily="34" charset="0"/>
                <a:cs typeface="Times New Roman" panose="02020603050405020304" pitchFamily="18" charset="0"/>
              </a:rPr>
              <a:t>prima cifra decimale </a:t>
            </a:r>
            <a:r>
              <a:rPr lang="it-IT" sz="2000" dirty="0">
                <a:solidFill>
                  <a:srgbClr val="1A171B"/>
                </a:solidFill>
                <a:ea typeface="Calibri" panose="020F0502020204030204" pitchFamily="34" charset="0"/>
                <a:cs typeface="Times New Roman" panose="02020603050405020304" pitchFamily="18" charset="0"/>
              </a:rPr>
              <a:t>del numero che esprime la sommatoria dei ribassi. </a:t>
            </a:r>
          </a:p>
          <a:p>
            <a:pPr algn="just"/>
            <a:endParaRPr lang="it-IT" sz="2000" dirty="0">
              <a:solidFill>
                <a:srgbClr val="1A171B"/>
              </a:solidFill>
              <a:ea typeface="Calibri" panose="020F0502020204030204" pitchFamily="34" charset="0"/>
              <a:cs typeface="Times New Roman" panose="02020603050405020304" pitchFamily="18" charset="0"/>
            </a:endParaRPr>
          </a:p>
          <a:p>
            <a:pPr algn="just"/>
            <a:r>
              <a:rPr lang="it-IT" sz="2000" dirty="0">
                <a:solidFill>
                  <a:srgbClr val="1A171B"/>
                </a:solidFill>
                <a:cs typeface="Times New Roman" panose="02020603050405020304" pitchFamily="18" charset="0"/>
              </a:rPr>
              <a:t>      conforme a:   </a:t>
            </a:r>
            <a:r>
              <a:rPr lang="it-IT" sz="2000" dirty="0"/>
              <a:t>Comunicato Presidente A.N.AC. del 05 ottobre 2016; </a:t>
            </a:r>
          </a:p>
          <a:p>
            <a:pPr algn="just"/>
            <a:r>
              <a:rPr lang="it-IT" sz="2000" dirty="0"/>
              <a:t>                               sentenza Consiglio di Stato n. 435/2018.</a:t>
            </a:r>
          </a:p>
          <a:p>
            <a:pPr algn="just"/>
            <a:r>
              <a:rPr lang="it-IT" sz="2000" dirty="0">
                <a:solidFill>
                  <a:srgbClr val="1A171B"/>
                </a:solidFill>
                <a:cs typeface="Times New Roman" panose="02020603050405020304" pitchFamily="18" charset="0"/>
              </a:rPr>
              <a:t>		</a:t>
            </a:r>
          </a:p>
          <a:p>
            <a:pPr algn="just"/>
            <a:endParaRPr lang="it-IT" sz="2000" dirty="0">
              <a:solidFill>
                <a:srgbClr val="1A171B"/>
              </a:solidFill>
              <a:cs typeface="Times New Roman" panose="02020603050405020304" pitchFamily="18" charset="0"/>
            </a:endParaRPr>
          </a:p>
          <a:p>
            <a:pPr algn="just"/>
            <a:endParaRPr lang="it-IT" sz="2000" dirty="0">
              <a:solidFill>
                <a:srgbClr val="1A171B"/>
              </a:solidFill>
              <a:cs typeface="Times New Roman" panose="02020603050405020304" pitchFamily="18" charset="0"/>
            </a:endParaRPr>
          </a:p>
          <a:p>
            <a:pPr marL="342900" indent="-342900" algn="just">
              <a:buFont typeface="Wingdings" panose="05000000000000000000" pitchFamily="2" charset="2"/>
              <a:buChar char="v"/>
            </a:pPr>
            <a:r>
              <a:rPr lang="it-IT" sz="2000" dirty="0"/>
              <a:t>Sui metodi per determinare la soglia di anomalia, l’A.N.AC. si è pronunciata sul presupposto che la P.A. agisca tramite una </a:t>
            </a:r>
            <a:r>
              <a:rPr lang="it-IT" sz="2000" b="1" dirty="0"/>
              <a:t>procedura negoziata</a:t>
            </a:r>
            <a:r>
              <a:rPr lang="it-IT" sz="2000" dirty="0"/>
              <a:t>; tuttavia, il carattere generale delle indicazioni offerte dall’Autorità nelle Linee-Guida n. 4, lascia intendere che le stesse prescrizioni debbano essere inserite anche nei bandi di gara con cui si avvia una procedura ordinaria per l'affidamento di lavori con un valore massimo stimato pari a 2.000.000,00 Euro.</a:t>
            </a:r>
          </a:p>
          <a:p>
            <a:endParaRPr lang="it-IT" dirty="0"/>
          </a:p>
        </p:txBody>
      </p:sp>
      <p:sp>
        <p:nvSpPr>
          <p:cNvPr id="5" name="CasellaDiTesto 4">
            <a:extLst>
              <a:ext uri="{FF2B5EF4-FFF2-40B4-BE49-F238E27FC236}">
                <a16:creationId xmlns:a16="http://schemas.microsoft.com/office/drawing/2014/main" id="{6946ADAE-D855-4101-95D2-D6DBC07ACAFB}"/>
              </a:ext>
            </a:extLst>
          </p:cNvPr>
          <p:cNvSpPr txBox="1"/>
          <p:nvPr/>
        </p:nvSpPr>
        <p:spPr>
          <a:xfrm>
            <a:off x="261764" y="245259"/>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SUL CALCOLO DEL GIUDIZIO DI ANOMALIA</a:t>
            </a:r>
          </a:p>
        </p:txBody>
      </p:sp>
    </p:spTree>
    <p:extLst>
      <p:ext uri="{BB962C8B-B14F-4D97-AF65-F5344CB8AC3E}">
        <p14:creationId xmlns:p14="http://schemas.microsoft.com/office/powerpoint/2010/main" val="135660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39B45F0-DFED-4161-A408-7088CA12D1EE}"/>
              </a:ext>
            </a:extLst>
          </p:cNvPr>
          <p:cNvSpPr txBox="1"/>
          <p:nvPr/>
        </p:nvSpPr>
        <p:spPr>
          <a:xfrm>
            <a:off x="300602" y="836712"/>
            <a:ext cx="11410434" cy="6186309"/>
          </a:xfrm>
          <a:prstGeom prst="rect">
            <a:avLst/>
          </a:prstGeom>
          <a:noFill/>
          <a:ln>
            <a:noFill/>
          </a:ln>
        </p:spPr>
        <p:txBody>
          <a:bodyPr wrap="square" rtlCol="0" anchor="ctr" anchorCtr="1">
            <a:spAutoFit/>
          </a:bodyPr>
          <a:lstStyle/>
          <a:p>
            <a:pPr marL="285750" indent="-285750" algn="just">
              <a:buFont typeface="Wingdings" panose="05000000000000000000" pitchFamily="2" charset="2"/>
              <a:buChar char="v"/>
            </a:pPr>
            <a:r>
              <a:rPr lang="it-IT" dirty="0"/>
              <a:t>In caso di lavori di importo compreso nelle fasce da 40.000,00 Euro a 150.000,00 Euro e da 150.000,00 Euro ad 1.000.00,00 di Euro da affidare, rispettivamente, con una delle </a:t>
            </a:r>
            <a:r>
              <a:rPr lang="it-IT" b="1" dirty="0"/>
              <a:t>procedure negoziate </a:t>
            </a:r>
            <a:r>
              <a:rPr lang="it-IT" dirty="0"/>
              <a:t>previste dall'articolo 36, comma 2, lettere b) e c), del d. lgs. n. 50/2016 secondo il criterio del prezzo più basso, l'</a:t>
            </a:r>
            <a:r>
              <a:rPr lang="it-IT" b="1" dirty="0"/>
              <a:t>invito</a:t>
            </a:r>
            <a:r>
              <a:rPr lang="it-IT" dirty="0"/>
              <a:t> alle imprese selezionate - che devono essere almeno dieci, nella prima ipotesi, e almeno quindici, nella seconda - deve </a:t>
            </a:r>
            <a:r>
              <a:rPr lang="it-IT" b="1" dirty="0"/>
              <a:t>contenere l'indicazione espressa della volontà della P.A. di ricorrere alla facoltà prevista dall'articolo 97, comma 8, de d.lgs. n. 50/2016</a:t>
            </a:r>
            <a:r>
              <a:rPr lang="it-IT" dirty="0"/>
              <a:t>. (vedasi l’art. 1, c. 912 della l. di bilancio 30 dicembre 2018 n. 145: «</a:t>
            </a:r>
            <a:r>
              <a:rPr lang="it-IT" i="1" dirty="0"/>
              <a:t>Nelle more di una complessiva revisione del codice dei contratti pubblici di cui al decreto legislativo 18 aprile 2016, n. 50, </a:t>
            </a:r>
            <a:r>
              <a:rPr lang="it-IT" i="1" u="sng" dirty="0"/>
              <a:t>fino al 31 dicembre 2019</a:t>
            </a:r>
            <a:r>
              <a:rPr lang="it-IT" i="1" dirty="0"/>
              <a:t>, le stazioni appaltanti, </a:t>
            </a:r>
            <a:r>
              <a:rPr lang="it-IT" i="1" u="sng" dirty="0"/>
              <a:t>in deroga</a:t>
            </a:r>
            <a:r>
              <a:rPr lang="it-IT" i="1" dirty="0"/>
              <a:t> all’articolo 36, comma 2, del medesimo codice, possono procedere all’affidamento di lavori di </a:t>
            </a:r>
            <a:r>
              <a:rPr lang="it-IT" i="1" u="sng" dirty="0"/>
              <a:t>importo pari o superiore a 40.000 euro e inferiore a 150.000 euro mediante affidamento diret</a:t>
            </a:r>
            <a:r>
              <a:rPr lang="it-IT" i="1" dirty="0"/>
              <a:t>to previa consultazione, ove esistenti, di tre operatori economici e mediante le procedure di cui al comma 2, lettera b), del medesimo articolo 36 per i lavori di importo pari o superiore a 150.000 euro e inferiore a 350.000 euro</a:t>
            </a:r>
            <a:r>
              <a:rPr lang="it-IT" dirty="0"/>
              <a:t>»).</a:t>
            </a:r>
          </a:p>
          <a:p>
            <a:pPr algn="just"/>
            <a:endParaRPr lang="it-IT" dirty="0"/>
          </a:p>
          <a:p>
            <a:pPr marL="285750" indent="-285750" algn="just">
              <a:buFont typeface="Wingdings" panose="05000000000000000000" pitchFamily="2" charset="2"/>
              <a:buChar char="v"/>
            </a:pPr>
            <a:r>
              <a:rPr lang="it-IT" dirty="0"/>
              <a:t>Anche se le Linee-Guida A.N.AC. n. 4 si riferiscono, letteralmente, alle sole </a:t>
            </a:r>
            <a:r>
              <a:rPr lang="it-IT" b="1" dirty="0"/>
              <a:t>procedure negoziate</a:t>
            </a:r>
            <a:r>
              <a:rPr lang="it-IT" dirty="0"/>
              <a:t>, si ricorda che l’art. 97, c. 8 del d. lgs. n. 50/2016 si applica fino al raggiungimento della soglia comunitaria, a prescindere dall'utilizzo delle procedure negoziate previste dall'articolo 36, comma 2, lettere b) e c), del Codice. Pertanto, </a:t>
            </a:r>
            <a:r>
              <a:rPr lang="it-IT" u="sng" dirty="0"/>
              <a:t>la facoltà di esercitare l’esclusione automatica di cui all’art. 97, c. 8 del d. lgs. n. 50/2016 deve essere fornita dalla stazione appaltante anche nei bandi delle </a:t>
            </a:r>
            <a:r>
              <a:rPr lang="it-IT" b="1" u="sng" dirty="0"/>
              <a:t>procedure ordinarie </a:t>
            </a:r>
            <a:r>
              <a:rPr lang="it-IT" u="sng" dirty="0"/>
              <a:t>utilizzabili per l'affidamento - al massimo ribasso - dei lavori rientranti nelle due fasce da 40.000,00 Euro a 150.000,00 Euro e da 150.000,00 Euro ad 1.000.00,00 di Euro</a:t>
            </a:r>
            <a:r>
              <a:rPr lang="it-IT" dirty="0"/>
              <a:t>; analoga previsione deve essere inserita nei bandi per l'affidamento - sempre al massimo ribasso - dei lavori di importo superiore ad 1.000.000,00 di Euro che, in base all'articolo 36, comma 2, lettera d), del d.lgs. n. 50/2016, possono essere affidati solo ed esclusivamente con una procedura ordinaria.</a:t>
            </a:r>
          </a:p>
          <a:p>
            <a:endParaRPr lang="it-IT" dirty="0"/>
          </a:p>
        </p:txBody>
      </p:sp>
      <p:sp>
        <p:nvSpPr>
          <p:cNvPr id="5" name="CasellaDiTesto 4">
            <a:extLst>
              <a:ext uri="{FF2B5EF4-FFF2-40B4-BE49-F238E27FC236}">
                <a16:creationId xmlns:a16="http://schemas.microsoft.com/office/drawing/2014/main" id="{F0940197-64BB-4476-84AA-DB5643228299}"/>
              </a:ext>
            </a:extLst>
          </p:cNvPr>
          <p:cNvSpPr txBox="1"/>
          <p:nvPr/>
        </p:nvSpPr>
        <p:spPr>
          <a:xfrm>
            <a:off x="300602" y="127664"/>
            <a:ext cx="11410434"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ALCUNE CONSIDERAZIONI…</a:t>
            </a:r>
          </a:p>
        </p:txBody>
      </p:sp>
    </p:spTree>
    <p:extLst>
      <p:ext uri="{BB962C8B-B14F-4D97-AF65-F5344CB8AC3E}">
        <p14:creationId xmlns:p14="http://schemas.microsoft.com/office/powerpoint/2010/main" val="416798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80DED60-B227-4530-8FC0-E07D5EACAA1D}"/>
              </a:ext>
            </a:extLst>
          </p:cNvPr>
          <p:cNvSpPr txBox="1"/>
          <p:nvPr/>
        </p:nvSpPr>
        <p:spPr>
          <a:xfrm>
            <a:off x="261764" y="245259"/>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ALCUNE CONSIDERAZIONI…</a:t>
            </a:r>
          </a:p>
        </p:txBody>
      </p:sp>
      <p:sp>
        <p:nvSpPr>
          <p:cNvPr id="2" name="CasellaDiTesto 1">
            <a:extLst>
              <a:ext uri="{FF2B5EF4-FFF2-40B4-BE49-F238E27FC236}">
                <a16:creationId xmlns:a16="http://schemas.microsoft.com/office/drawing/2014/main" id="{8484F5A0-9862-4EC2-AD22-D6F67ECDCF79}"/>
              </a:ext>
            </a:extLst>
          </p:cNvPr>
          <p:cNvSpPr txBox="1"/>
          <p:nvPr/>
        </p:nvSpPr>
        <p:spPr>
          <a:xfrm>
            <a:off x="333772" y="847745"/>
            <a:ext cx="11305256" cy="5632311"/>
          </a:xfrm>
          <a:prstGeom prst="rect">
            <a:avLst/>
          </a:prstGeom>
          <a:noFill/>
          <a:ln>
            <a:noFill/>
          </a:ln>
        </p:spPr>
        <p:txBody>
          <a:bodyPr wrap="square" rtlCol="0" anchor="ctr" anchorCtr="1">
            <a:spAutoFit/>
          </a:bodyPr>
          <a:lstStyle/>
          <a:p>
            <a:pPr marL="285750" lvl="0" indent="-285750" algn="just">
              <a:buFont typeface="Wingdings" panose="05000000000000000000" pitchFamily="2" charset="2"/>
              <a:buChar char="v"/>
            </a:pPr>
            <a:r>
              <a:rPr lang="it-IT" sz="2000" dirty="0"/>
              <a:t>L'articolo 97, comma 8, del Codice consente di esercitare la facoltà di esclusione automatica delle offerte anomale per l'affidamento al massimo ribasso dei lavori di importo inferiore alla soglia comunitaria, pari - dal 1° gennaio 2018 - a 5.548.000,00 euro. Questo dato normativo, però, si pone in contrasto con l'articolo 95, comma 4, lettera a), del Codice, che consente l'utilizzo del prezzo più basso soltanto per gli affidamenti di lavori di importo pari o inferiore a </a:t>
            </a:r>
            <a:r>
              <a:rPr lang="it-IT" sz="2000" b="1" dirty="0"/>
              <a:t>2.000.000,00 di euro</a:t>
            </a:r>
            <a:r>
              <a:rPr lang="it-IT" sz="2000" dirty="0"/>
              <a:t>.</a:t>
            </a:r>
          </a:p>
          <a:p>
            <a:pPr lvl="0" algn="just"/>
            <a:endParaRPr lang="it-IT" sz="2000" dirty="0"/>
          </a:p>
          <a:p>
            <a:pPr marL="285750" lvl="0" indent="-285750" algn="just">
              <a:buFont typeface="Wingdings" panose="05000000000000000000" pitchFamily="2" charset="2"/>
              <a:buChar char="v"/>
            </a:pPr>
            <a:r>
              <a:rPr lang="it-IT" sz="2000" dirty="0"/>
              <a:t>Di conseguenza, per i lavori, la facoltà di esclusione automatica può essere in realtà esercitata fino alla minore soglia di 2.000.000,00 di euro e non fino a quella di rilevanza comunitaria, come previsto dall'articolo 97, comma 8, del Codice. </a:t>
            </a:r>
          </a:p>
          <a:p>
            <a:pPr lvl="0" algn="just"/>
            <a:endParaRPr lang="it-IT" sz="2000" dirty="0"/>
          </a:p>
          <a:p>
            <a:pPr marL="285750" lvl="0" indent="-285750" algn="just">
              <a:buFont typeface="Wingdings" panose="05000000000000000000" pitchFamily="2" charset="2"/>
              <a:buChar char="v"/>
            </a:pPr>
            <a:r>
              <a:rPr lang="it-IT" sz="2000" dirty="0"/>
              <a:t>L'articolo 97, comma 8, del Codice, inoltre, consente il ricorso al meccanismo di esclusione automatica solo se il numero delle offerte è almeno pari a dieci. Nell'ambito di una procedura negoziata per l'affidamento di lavori di importo compreso tra 40.000,00 Euro e 150.000,00 Euro, però, la P.A. è tenuta ad invitare un numero minimo di </a:t>
            </a:r>
            <a:r>
              <a:rPr lang="it-IT" sz="2000" b="1" dirty="0"/>
              <a:t>dieci imprese</a:t>
            </a:r>
            <a:r>
              <a:rPr lang="it-IT" sz="2000" dirty="0"/>
              <a:t>.</a:t>
            </a:r>
          </a:p>
          <a:p>
            <a:pPr lvl="0" algn="just"/>
            <a:endParaRPr lang="it-IT" sz="2000" dirty="0"/>
          </a:p>
          <a:p>
            <a:pPr marL="285750" indent="-285750" algn="just">
              <a:buFont typeface="Wingdings" panose="05000000000000000000" pitchFamily="2" charset="2"/>
              <a:buChar char="v"/>
            </a:pPr>
            <a:r>
              <a:rPr lang="it-IT" sz="2000" dirty="0"/>
              <a:t>È probabile che, anche laddove la stazione appaltante decida di ricorrere all'esclusione automatica, non possa poi in concreto esercitarla, per il fatto di avere, al momento della fase di determinazione della soglia di anomalia, un numero di offerte inferiore a quello richiesto dalla norma.</a:t>
            </a:r>
          </a:p>
        </p:txBody>
      </p:sp>
    </p:spTree>
    <p:extLst>
      <p:ext uri="{BB962C8B-B14F-4D97-AF65-F5344CB8AC3E}">
        <p14:creationId xmlns:p14="http://schemas.microsoft.com/office/powerpoint/2010/main" val="30066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D8060-5EF2-40D3-AFAE-F42C47599729}"/>
              </a:ext>
            </a:extLst>
          </p:cNvPr>
          <p:cNvSpPr>
            <a:spLocks noGrp="1"/>
          </p:cNvSpPr>
          <p:nvPr>
            <p:ph type="title"/>
          </p:nvPr>
        </p:nvSpPr>
        <p:spPr>
          <a:xfrm>
            <a:off x="1328745" y="4941168"/>
            <a:ext cx="10840397" cy="5332039"/>
          </a:xfrm>
        </p:spPr>
        <p:txBody>
          <a:bodyPr>
            <a:noAutofit/>
          </a:bodyPr>
          <a:lstStyle/>
          <a:p>
            <a:pPr algn="just"/>
            <a:r>
              <a:rPr lang="it-IT" sz="1800" dirty="0"/>
              <a:t>«</a:t>
            </a:r>
          </a:p>
        </p:txBody>
      </p:sp>
      <p:sp>
        <p:nvSpPr>
          <p:cNvPr id="3" name="Segnaposto contenuto 2">
            <a:extLst>
              <a:ext uri="{FF2B5EF4-FFF2-40B4-BE49-F238E27FC236}">
                <a16:creationId xmlns:a16="http://schemas.microsoft.com/office/drawing/2014/main" id="{C677ACD0-DB93-4404-A07C-CE1B0C09E161}"/>
              </a:ext>
            </a:extLst>
          </p:cNvPr>
          <p:cNvSpPr>
            <a:spLocks noGrp="1"/>
          </p:cNvSpPr>
          <p:nvPr>
            <p:ph idx="13"/>
          </p:nvPr>
        </p:nvSpPr>
        <p:spPr>
          <a:xfrm>
            <a:off x="693812" y="692696"/>
            <a:ext cx="10287000" cy="726975"/>
          </a:xfrm>
        </p:spPr>
        <p:txBody>
          <a:bodyPr>
            <a:normAutofit/>
          </a:bodyPr>
          <a:lstStyle/>
          <a:p>
            <a:pPr marL="0" indent="0" algn="ctr">
              <a:buNone/>
            </a:pPr>
            <a:r>
              <a:rPr lang="it-IT" sz="3000" b="1" dirty="0">
                <a:effectLst>
                  <a:outerShdw blurRad="38100" dist="38100" dir="2700000" algn="tl">
                    <a:srgbClr val="000000">
                      <a:alpha val="43137"/>
                    </a:srgbClr>
                  </a:outerShdw>
                </a:effectLst>
              </a:rPr>
              <a:t>COSA DICEVA LA GIURISPRUDENZA?</a:t>
            </a:r>
            <a:endParaRPr lang="it-IT" sz="3000" dirty="0"/>
          </a:p>
        </p:txBody>
      </p:sp>
      <p:sp>
        <p:nvSpPr>
          <p:cNvPr id="4" name="CasellaDiTesto 3">
            <a:extLst>
              <a:ext uri="{FF2B5EF4-FFF2-40B4-BE49-F238E27FC236}">
                <a16:creationId xmlns:a16="http://schemas.microsoft.com/office/drawing/2014/main" id="{33C98F99-00D2-4FE3-A481-4DA843E2AFE9}"/>
              </a:ext>
            </a:extLst>
          </p:cNvPr>
          <p:cNvSpPr txBox="1"/>
          <p:nvPr/>
        </p:nvSpPr>
        <p:spPr>
          <a:xfrm>
            <a:off x="693812" y="1456323"/>
            <a:ext cx="10287000" cy="4893647"/>
          </a:xfrm>
          <a:prstGeom prst="rect">
            <a:avLst/>
          </a:prstGeom>
          <a:noFill/>
          <a:ln>
            <a:noFill/>
          </a:ln>
        </p:spPr>
        <p:txBody>
          <a:bodyPr wrap="square" rtlCol="0" anchor="ctr" anchorCtr="1">
            <a:spAutoFit/>
          </a:bodyPr>
          <a:lstStyle/>
          <a:p>
            <a:pPr algn="just"/>
            <a:r>
              <a:rPr lang="it-IT" sz="2400" dirty="0"/>
              <a:t>«(n.d.r. </a:t>
            </a:r>
            <a:r>
              <a:rPr lang="it-IT" sz="2400" b="1" u="sng" dirty="0"/>
              <a:t>In passato</a:t>
            </a:r>
            <a:r>
              <a:rPr lang="it-IT" sz="2400" dirty="0"/>
              <a:t>) </a:t>
            </a:r>
            <a:r>
              <a:rPr lang="it-IT" sz="2400" i="1" dirty="0"/>
              <a:t>Nell’esercizio di tale discrezionalità l’amministrazione doveva valutare, in particolare, l’autonomia funzionale dei singoli lotti, la possibile interconnessione tra gli stessi, la convenienza economica, le questioni afferenti alle modalità di gestione di più appalti, nonché le esigenze di tutela della concorrenza. In questo contesto, caratterizzato dall’</a:t>
            </a:r>
            <a:r>
              <a:rPr lang="it-IT" sz="2400" b="1" i="1" dirty="0"/>
              <a:t>assenza</a:t>
            </a:r>
            <a:r>
              <a:rPr lang="it-IT" sz="2400" i="1" dirty="0"/>
              <a:t> di una </a:t>
            </a:r>
            <a:r>
              <a:rPr lang="it-IT" sz="2400" b="1" i="1" dirty="0"/>
              <a:t>espressa presa di posizione legislativa</a:t>
            </a:r>
            <a:r>
              <a:rPr lang="it-IT" sz="2400" i="1" dirty="0"/>
              <a:t>, non è individuabile una regola ed una eccezione idonee ad indirizzare la scelta amministrativa. La stazione appaltante, pertanto, doveva effettuare tale scelta avendo necessariamente riguardo alla specificità della vicenda concreta (cfr. Cons. Stato, sez. VI, 18 maggio 2004, n. 3188 e Cons. Stato, sez. IV, 13 marzo 2008, n. 1101) …  </a:t>
            </a:r>
            <a:r>
              <a:rPr lang="it-IT" sz="2400" b="1" i="1" u="sng" dirty="0"/>
              <a:t>La vigente legislazione</a:t>
            </a:r>
            <a:r>
              <a:rPr lang="it-IT" sz="2400" i="1" dirty="0"/>
              <a:t>, prevedendo un </a:t>
            </a:r>
            <a:r>
              <a:rPr lang="it-IT" sz="2400" b="1" i="1" dirty="0"/>
              <a:t>obbligo di motivazione</a:t>
            </a:r>
            <a:r>
              <a:rPr lang="it-IT" sz="2400" i="1" dirty="0"/>
              <a:t>, contempla quale </a:t>
            </a:r>
            <a:r>
              <a:rPr lang="it-IT" sz="2400" b="1" i="1" dirty="0"/>
              <a:t>regola generale la suddivisione in lotti </a:t>
            </a:r>
            <a:r>
              <a:rPr lang="it-IT" sz="2400" i="1" dirty="0"/>
              <a:t>a tutela della concorrenza</a:t>
            </a:r>
            <a:r>
              <a:rPr lang="it-IT" sz="2400" dirty="0"/>
              <a:t>» (Consiglio di Stato, sez. VI, 12 settembre 2014, n. 4669).</a:t>
            </a:r>
          </a:p>
        </p:txBody>
      </p:sp>
    </p:spTree>
    <p:extLst>
      <p:ext uri="{BB962C8B-B14F-4D97-AF65-F5344CB8AC3E}">
        <p14:creationId xmlns:p14="http://schemas.microsoft.com/office/powerpoint/2010/main" val="12007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59589CD-2131-4975-9B69-B3B8D2D7FFBB}"/>
              </a:ext>
            </a:extLst>
          </p:cNvPr>
          <p:cNvSpPr txBox="1"/>
          <p:nvPr/>
        </p:nvSpPr>
        <p:spPr>
          <a:xfrm>
            <a:off x="513792" y="332656"/>
            <a:ext cx="11165566"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ALCUNE CONSIDERAZIONI…</a:t>
            </a:r>
          </a:p>
        </p:txBody>
      </p:sp>
      <p:sp>
        <p:nvSpPr>
          <p:cNvPr id="2" name="CasellaDiTesto 1">
            <a:extLst>
              <a:ext uri="{FF2B5EF4-FFF2-40B4-BE49-F238E27FC236}">
                <a16:creationId xmlns:a16="http://schemas.microsoft.com/office/drawing/2014/main" id="{087A27AD-2E60-4C05-9888-1BA4A497C827}"/>
              </a:ext>
            </a:extLst>
          </p:cNvPr>
          <p:cNvSpPr txBox="1"/>
          <p:nvPr/>
        </p:nvSpPr>
        <p:spPr>
          <a:xfrm>
            <a:off x="513792" y="1711261"/>
            <a:ext cx="11161240" cy="4093428"/>
          </a:xfrm>
          <a:prstGeom prst="rect">
            <a:avLst/>
          </a:prstGeom>
          <a:noFill/>
          <a:ln>
            <a:noFill/>
          </a:ln>
        </p:spPr>
        <p:txBody>
          <a:bodyPr wrap="square" rtlCol="0" anchor="ctr" anchorCtr="1">
            <a:spAutoFit/>
          </a:bodyPr>
          <a:lstStyle/>
          <a:p>
            <a:pPr marL="285750" lvl="0" indent="-285750" algn="just">
              <a:buFont typeface="Wingdings" panose="05000000000000000000" pitchFamily="2" charset="2"/>
              <a:buChar char="v"/>
            </a:pPr>
            <a:r>
              <a:rPr lang="it-IT" sz="2000" dirty="0"/>
              <a:t>Per gli affidamenti dei lavori di importo compreso tra 2.000.000,00 di Euro e la soglia comunitaria di 5.548.000 Euro, rispetto ai quali scatta l'obbligo dell’Amministrazione di aggiudicare secondo il criterio dell'offerta economicamente più vantaggiosa, ai fini della determinazione dell'anomalia, del comma 3 dell'articolo 97 del Codice Appalti, si considera </a:t>
            </a:r>
            <a:r>
              <a:rPr lang="it-IT" sz="2000" b="1" dirty="0"/>
              <a:t>non congrua l'offerta </a:t>
            </a:r>
            <a:r>
              <a:rPr lang="it-IT" sz="2000" dirty="0"/>
              <a:t>che abbia ottenuto almeno quattro quinti dei punteggi sia per la componente tecnica sia per la componente economica.</a:t>
            </a:r>
          </a:p>
          <a:p>
            <a:pPr lvl="0" algn="just"/>
            <a:endParaRPr lang="it-IT" sz="2000" dirty="0"/>
          </a:p>
          <a:p>
            <a:pPr marL="285750" indent="-285750" algn="just">
              <a:buFont typeface="Wingdings" panose="05000000000000000000" pitchFamily="2" charset="2"/>
              <a:buChar char="v"/>
            </a:pPr>
            <a:r>
              <a:rPr lang="it-IT" sz="2000" dirty="0"/>
              <a:t>Le Linee-Guida n. 4 non affrontano l'eventuale mancato esercizio della facoltà di esclusione automatica da parte dell’Amministrazione sia nel caso in cui tale facoltà non è stata prevista nell'invito sia nel caso in cui non sono state ammesse almeno dieci offerte, come previsto dall'articolo 97, comma 8, del Codice. In queste ipotesi, però, la stazione appaltante deve procedere con l'individuazione della soglia di anomalia tramite sorteggio di uno dei metodi elencati dall'articolo 97, comma 2, del Codice (a condizione che vi siano almeno cinque offerte ammesse) e con la relativa verifica delle offerte risultate non congrue. </a:t>
            </a:r>
          </a:p>
        </p:txBody>
      </p:sp>
    </p:spTree>
    <p:extLst>
      <p:ext uri="{BB962C8B-B14F-4D97-AF65-F5344CB8AC3E}">
        <p14:creationId xmlns:p14="http://schemas.microsoft.com/office/powerpoint/2010/main" val="4676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5B593E-96F4-4877-81C0-7EF669DD1131}"/>
              </a:ext>
            </a:extLst>
          </p:cNvPr>
          <p:cNvSpPr txBox="1"/>
          <p:nvPr/>
        </p:nvSpPr>
        <p:spPr>
          <a:xfrm>
            <a:off x="117748" y="1342241"/>
            <a:ext cx="11953328" cy="5539978"/>
          </a:xfrm>
          <a:prstGeom prst="rect">
            <a:avLst/>
          </a:prstGeom>
          <a:noFill/>
          <a:ln>
            <a:noFill/>
          </a:ln>
        </p:spPr>
        <p:txBody>
          <a:bodyPr wrap="square" rtlCol="0" anchor="ctr" anchorCtr="1">
            <a:spAutoFit/>
          </a:bodyPr>
          <a:lstStyle/>
          <a:p>
            <a:pPr algn="just"/>
            <a:r>
              <a:rPr lang="it-IT" sz="1700" dirty="0"/>
              <a:t>Il Consiglio di Stato, nel c.d. rinvio pregiudiziale, ha chiesto alla C.G.U.E. se i principi fondamentali del diritto comunitario che disciplinano l’aggiudicazione degli appalti pubblici di </a:t>
            </a:r>
            <a:r>
              <a:rPr lang="it-IT" sz="1700" u="sng" dirty="0"/>
              <a:t>lavori</a:t>
            </a:r>
            <a:r>
              <a:rPr lang="it-IT" sz="1700" dirty="0"/>
              <a:t> nei settori ordinari sotto-soglia ostino ad una normativa nazionale che, per quanto riguarda gli appalti di valore inferiore alla soglia comunitaria, impone alle Amministrazioni aggiudicatrici, qualora il numero delle offerte valide sia </a:t>
            </a:r>
            <a:r>
              <a:rPr lang="it-IT" sz="1700" b="1" dirty="0"/>
              <a:t>superiore a cinque</a:t>
            </a:r>
            <a:r>
              <a:rPr lang="it-IT" sz="1700" dirty="0"/>
              <a:t>, di procedere all’</a:t>
            </a:r>
            <a:r>
              <a:rPr lang="it-IT" sz="1700" b="1" dirty="0"/>
              <a:t>esclusione automatica </a:t>
            </a:r>
            <a:r>
              <a:rPr lang="it-IT" sz="1700" dirty="0"/>
              <a:t>delle offerte considerate anormalmente basse, senza richiedere agli offerenti ulteriori chiarimenti.</a:t>
            </a:r>
          </a:p>
          <a:p>
            <a:pPr algn="just"/>
            <a:endParaRPr lang="it-IT" sz="1700" dirty="0"/>
          </a:p>
          <a:p>
            <a:pPr algn="just"/>
            <a:r>
              <a:rPr lang="it-IT" sz="1700" dirty="0"/>
              <a:t>La C.G.U.E. si esprime così: «</a:t>
            </a:r>
            <a:r>
              <a:rPr lang="it-IT" sz="1700" b="1" i="1" dirty="0"/>
              <a:t>Le norme fondamentali del Trattato CE relative alla libertà di stabilimento e alla libera prestazione dei servizi, nonché il principio generale di non discriminazione</a:t>
            </a:r>
            <a:r>
              <a:rPr lang="it-IT" sz="1700" i="1" dirty="0"/>
              <a:t>, ostano a una normativa nazionale che, per quanto concerne gli </a:t>
            </a:r>
            <a:r>
              <a:rPr lang="it-IT" sz="1700" b="1" i="1" dirty="0"/>
              <a:t>appalti di valore </a:t>
            </a:r>
            <a:r>
              <a:rPr lang="it-IT" sz="1700" b="1" i="1" dirty="0">
                <a:solidFill>
                  <a:srgbClr val="FF0000"/>
                </a:solidFill>
              </a:rPr>
              <a:t>inferiore alla soglia </a:t>
            </a:r>
            <a:r>
              <a:rPr lang="it-IT" sz="1700" i="1" dirty="0"/>
              <a:t>stabilita dall’art. 6, n. 1, lett. a), della direttiva del Consiglio 14 giugno 1993, 93/37/CEE, che coordina le procedure di aggiudicazione degli appalti pubblici di lavori, come modificata dalla direttiva del Parlamento europeo e del Consiglio 13 ottobre 1997, 97/52/CE, e che presentano un </a:t>
            </a:r>
            <a:r>
              <a:rPr lang="it-IT" sz="1700" b="1" i="1" dirty="0">
                <a:solidFill>
                  <a:srgbClr val="FF0000"/>
                </a:solidFill>
              </a:rPr>
              <a:t>interesse transfrontaliero certo</a:t>
            </a:r>
            <a:r>
              <a:rPr lang="it-IT" sz="1700" i="1" dirty="0"/>
              <a:t>, </a:t>
            </a:r>
            <a:r>
              <a:rPr lang="it-IT" sz="1700" b="1" i="1" dirty="0"/>
              <a:t>imponga tassativamente alle amministrazioni aggiudicatrici, qualora il numero delle offerte valide sia </a:t>
            </a:r>
            <a:r>
              <a:rPr lang="it-IT" sz="1700" b="1" i="1" dirty="0">
                <a:solidFill>
                  <a:srgbClr val="FF0000"/>
                </a:solidFill>
              </a:rPr>
              <a:t>superiore a cinque</a:t>
            </a:r>
            <a:r>
              <a:rPr lang="it-IT" sz="1700" b="1" i="1" dirty="0"/>
              <a:t>, di procedere all’</a:t>
            </a:r>
            <a:r>
              <a:rPr lang="it-IT" sz="1700" b="1" i="1" dirty="0">
                <a:solidFill>
                  <a:srgbClr val="FF0000"/>
                </a:solidFill>
              </a:rPr>
              <a:t>esclusione automatica </a:t>
            </a:r>
            <a:r>
              <a:rPr lang="it-IT" sz="1700" b="1" i="1" dirty="0"/>
              <a:t>delle offerte considerate anormalmente basse rispetto alla prestazione da fornire, in base all’applicazione di un criterio matematico previsto da tale normativa</a:t>
            </a:r>
            <a:r>
              <a:rPr lang="it-IT" sz="1700" i="1" dirty="0"/>
              <a:t>, precludendo alle suddette amministrazioni aggiudicatrici qualsiasi possibilità di verificare la composizione di tali offerte richiedendo agli offerenti interessati precisazioni in merito a queste ultime. </a:t>
            </a:r>
            <a:r>
              <a:rPr lang="it-IT" sz="1700" b="1" i="1" dirty="0">
                <a:solidFill>
                  <a:srgbClr val="FF0000"/>
                </a:solidFill>
              </a:rPr>
              <a:t>Ciò non si verificherebbe </a:t>
            </a:r>
            <a:r>
              <a:rPr lang="it-IT" sz="1700" i="1" dirty="0"/>
              <a:t>nel caso in cui una normativa nazionale o locale, o ancora l’amministrazione aggiudicatrice interessata, </a:t>
            </a:r>
            <a:r>
              <a:rPr lang="it-IT" sz="1700" b="1" i="1" dirty="0"/>
              <a:t>a motivo del numero eccessivamente elevato di offerte</a:t>
            </a:r>
            <a:r>
              <a:rPr lang="it-IT" sz="1700" i="1" dirty="0"/>
              <a:t> che potrebbe obbligare l’amministrazione aggiudicatrice a procedere alla verifica in contraddittorio di un numero di offerte talmente alto da eccedere la sua capacità amministrativa o da poter compromettere la realizzazione del progetto a causa del ritardo che tale verifica potrebbe comportare, </a:t>
            </a:r>
            <a:r>
              <a:rPr lang="it-IT" sz="1700" b="1" i="1" dirty="0"/>
              <a:t>fissasse una soglia ragionevole al di sopra della quale si applicherebbe l’esclusione automatica delle offerte anormalmente basse</a:t>
            </a:r>
            <a:r>
              <a:rPr lang="it-IT" sz="1700" dirty="0"/>
              <a:t>».</a:t>
            </a:r>
          </a:p>
          <a:p>
            <a:pPr algn="just"/>
            <a:endParaRPr lang="it-IT" sz="1400" dirty="0"/>
          </a:p>
        </p:txBody>
      </p:sp>
      <p:sp>
        <p:nvSpPr>
          <p:cNvPr id="2" name="Rettangolo 1">
            <a:extLst>
              <a:ext uri="{FF2B5EF4-FFF2-40B4-BE49-F238E27FC236}">
                <a16:creationId xmlns:a16="http://schemas.microsoft.com/office/drawing/2014/main" id="{38AA65AC-47F3-4628-904F-AA998CDA4BB5}"/>
              </a:ext>
            </a:extLst>
          </p:cNvPr>
          <p:cNvSpPr/>
          <p:nvPr/>
        </p:nvSpPr>
        <p:spPr>
          <a:xfrm>
            <a:off x="117748" y="101825"/>
            <a:ext cx="11953328" cy="1015663"/>
          </a:xfrm>
          <a:prstGeom prst="rect">
            <a:avLst/>
          </a:prstGeom>
        </p:spPr>
        <p:txBody>
          <a:bodyPr wrap="square">
            <a:spAutoFit/>
          </a:bodyPr>
          <a:lstStyle/>
          <a:p>
            <a:pPr algn="ctr"/>
            <a:r>
              <a:rPr lang="it-IT" sz="3000" b="1" dirty="0">
                <a:effectLst>
                  <a:outerShdw blurRad="38100" dist="38100" dir="2700000" algn="tl">
                    <a:srgbClr val="000000">
                      <a:alpha val="43137"/>
                    </a:srgbClr>
                  </a:outerShdw>
                </a:effectLst>
              </a:rPr>
              <a:t>SENTENZA CORTE GIUSTIZIA UE, SEZ. IV, 15 MAGGIO 2018 </a:t>
            </a:r>
          </a:p>
          <a:p>
            <a:pPr algn="ctr"/>
            <a:r>
              <a:rPr lang="it-IT" sz="3000" b="1" dirty="0">
                <a:effectLst>
                  <a:outerShdw blurRad="38100" dist="38100" dir="2700000" algn="tl">
                    <a:srgbClr val="000000">
                      <a:alpha val="43137"/>
                    </a:srgbClr>
                  </a:outerShdw>
                </a:effectLst>
              </a:rPr>
              <a:t>NELLE CAUSE RIUNITE C-147/06 E C-148/06</a:t>
            </a:r>
          </a:p>
        </p:txBody>
      </p:sp>
    </p:spTree>
    <p:extLst>
      <p:ext uri="{BB962C8B-B14F-4D97-AF65-F5344CB8AC3E}">
        <p14:creationId xmlns:p14="http://schemas.microsoft.com/office/powerpoint/2010/main" val="39189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4127EC2-30B6-4FBB-A509-CDA9BC878D7D}"/>
              </a:ext>
            </a:extLst>
          </p:cNvPr>
          <p:cNvSpPr txBox="1"/>
          <p:nvPr/>
        </p:nvSpPr>
        <p:spPr>
          <a:xfrm>
            <a:off x="269574" y="245259"/>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COSA DICE LA GIURISPRUDENZA?</a:t>
            </a:r>
          </a:p>
        </p:txBody>
      </p:sp>
      <p:sp>
        <p:nvSpPr>
          <p:cNvPr id="5" name="CasellaDiTesto 4">
            <a:extLst>
              <a:ext uri="{FF2B5EF4-FFF2-40B4-BE49-F238E27FC236}">
                <a16:creationId xmlns:a16="http://schemas.microsoft.com/office/drawing/2014/main" id="{C6F76824-A23A-42A2-9F4F-DA360BD1CFA2}"/>
              </a:ext>
            </a:extLst>
          </p:cNvPr>
          <p:cNvSpPr txBox="1"/>
          <p:nvPr/>
        </p:nvSpPr>
        <p:spPr>
          <a:xfrm>
            <a:off x="261764" y="2129955"/>
            <a:ext cx="11449272" cy="3477875"/>
          </a:xfrm>
          <a:prstGeom prst="rect">
            <a:avLst/>
          </a:prstGeom>
          <a:noFill/>
          <a:ln>
            <a:solidFill>
              <a:schemeClr val="bg2"/>
            </a:solidFill>
          </a:ln>
        </p:spPr>
        <p:txBody>
          <a:bodyPr wrap="square" rtlCol="0" anchor="ctr" anchorCtr="1">
            <a:spAutoFit/>
          </a:bodyPr>
          <a:lstStyle/>
          <a:p>
            <a:pPr algn="just"/>
            <a:r>
              <a:rPr lang="it-IT" sz="2200" dirty="0"/>
              <a:t>«</a:t>
            </a:r>
            <a:r>
              <a:rPr lang="it-IT" sz="2200" i="1" dirty="0"/>
              <a:t>nel pensiero della Corte europea occorre </a:t>
            </a:r>
            <a:r>
              <a:rPr lang="it-IT" sz="2200" b="1" i="1" dirty="0"/>
              <a:t>tendenzialmente</a:t>
            </a:r>
            <a:r>
              <a:rPr lang="it-IT" sz="2200" i="1" dirty="0"/>
              <a:t> </a:t>
            </a:r>
            <a:r>
              <a:rPr lang="it-IT" sz="2200" b="1" i="1" dirty="0"/>
              <a:t>evitare l’esclusione automatica delle offerte sospettate di anomalia</a:t>
            </a:r>
            <a:r>
              <a:rPr lang="it-IT" sz="2200" i="1" dirty="0"/>
              <a:t> e procedere, prima dell’esclusione, alla verifica in contraddittorio con l’impresa offerente. Pur non stabilendo regole rigide, come già detto, la Corte ha tuttavia ritenuto di poter introdurre </a:t>
            </a:r>
            <a:r>
              <a:rPr lang="it-IT" sz="2200" b="1" i="1" dirty="0"/>
              <a:t>margini di flessibilità nelle procedure di importo inferiore alla soglia comunitaria che, oltre a non presentare un interesse transfrontaliero, vedono la partecipazione di un numero elevato di imprese</a:t>
            </a:r>
            <a:r>
              <a:rPr lang="it-IT" sz="2200" i="1" dirty="0"/>
              <a:t>. La soluzione data dalla Corte si apprezza sia per l’applicazione generalizzata alle procedure c.d. sotto-soglia delle norme fondamentali del Trattato relative alla libertà di stabilimento e alla libera prestazione dei servizi nonché del principio generale di non discriminazione sia per il pragmatismo che la contraddistingue</a:t>
            </a:r>
            <a:r>
              <a:rPr lang="it-IT" sz="2200" dirty="0"/>
              <a:t>» (Consiglio di Stato, Ad. Comm. Speciale, 22 marzo 2017, n. 782/2017 e n. Affare 432/2017).</a:t>
            </a:r>
          </a:p>
        </p:txBody>
      </p:sp>
    </p:spTree>
    <p:extLst>
      <p:ext uri="{BB962C8B-B14F-4D97-AF65-F5344CB8AC3E}">
        <p14:creationId xmlns:p14="http://schemas.microsoft.com/office/powerpoint/2010/main" val="1329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CECA3E3-DDFA-4B08-9B28-C668A900D1C8}"/>
              </a:ext>
            </a:extLst>
          </p:cNvPr>
          <p:cNvSpPr>
            <a:spLocks noGrp="1"/>
          </p:cNvSpPr>
          <p:nvPr>
            <p:ph type="body" idx="1"/>
          </p:nvPr>
        </p:nvSpPr>
        <p:spPr>
          <a:xfrm>
            <a:off x="549796" y="404664"/>
            <a:ext cx="10729192" cy="762000"/>
          </a:xfrm>
        </p:spPr>
        <p:txBody>
          <a:bodyPr>
            <a:noAutofit/>
          </a:bodyPr>
          <a:lstStyle/>
          <a:p>
            <a:pPr algn="ctr"/>
            <a:r>
              <a:rPr lang="it-IT" sz="3000" b="1" dirty="0">
                <a:effectLst>
                  <a:outerShdw blurRad="38100" dist="38100" dir="2700000" algn="tl">
                    <a:srgbClr val="000000">
                      <a:alpha val="43137"/>
                    </a:srgbClr>
                  </a:outerShdw>
                </a:effectLst>
              </a:rPr>
              <a:t>RIASSUMENDO…</a:t>
            </a:r>
          </a:p>
        </p:txBody>
      </p:sp>
      <p:sp>
        <p:nvSpPr>
          <p:cNvPr id="4" name="CasellaDiTesto 3">
            <a:extLst>
              <a:ext uri="{FF2B5EF4-FFF2-40B4-BE49-F238E27FC236}">
                <a16:creationId xmlns:a16="http://schemas.microsoft.com/office/drawing/2014/main" id="{360E74BC-79EB-4484-AF78-BB7850705635}"/>
              </a:ext>
            </a:extLst>
          </p:cNvPr>
          <p:cNvSpPr txBox="1"/>
          <p:nvPr/>
        </p:nvSpPr>
        <p:spPr>
          <a:xfrm>
            <a:off x="477788" y="1125662"/>
            <a:ext cx="10729192" cy="5893921"/>
          </a:xfrm>
          <a:prstGeom prst="rect">
            <a:avLst/>
          </a:prstGeom>
          <a:noFill/>
          <a:ln>
            <a:noFill/>
          </a:ln>
        </p:spPr>
        <p:txBody>
          <a:bodyPr wrap="square" rtlCol="0" anchor="ctr" anchorCtr="1">
            <a:spAutoFit/>
          </a:bodyPr>
          <a:lstStyle/>
          <a:p>
            <a:pPr marL="342900" indent="-342900" algn="just">
              <a:buFont typeface="Wingdings" panose="05000000000000000000" pitchFamily="2" charset="2"/>
              <a:buChar char="v"/>
            </a:pPr>
            <a:r>
              <a:rPr lang="it-IT" sz="2100" b="1" u="sng" dirty="0">
                <a:solidFill>
                  <a:srgbClr val="FF0000"/>
                </a:solidFill>
              </a:rPr>
              <a:t>REGOLA</a:t>
            </a:r>
            <a:r>
              <a:rPr lang="it-IT" sz="2100" b="1" dirty="0">
                <a:solidFill>
                  <a:srgbClr val="FF0000"/>
                </a:solidFill>
              </a:rPr>
              <a:t>:</a:t>
            </a:r>
            <a:r>
              <a:rPr lang="it-IT" sz="2100" dirty="0"/>
              <a:t> In caso di appalti di lavori con valore inferiore alla soglia UE, le offerte anormalmente basse possono essere escluse automaticamente dalla P.A. (ossia senza prima chiedere agli offerenti di fornire spiegazioni), purché l’Amministrazione aggiudicatrice abbia verificato che l’appalto </a:t>
            </a:r>
            <a:r>
              <a:rPr lang="it-IT" sz="2100" b="1" u="sng" dirty="0">
                <a:solidFill>
                  <a:srgbClr val="FF0000"/>
                </a:solidFill>
              </a:rPr>
              <a:t>non</a:t>
            </a:r>
            <a:r>
              <a:rPr lang="it-IT" sz="2100" dirty="0"/>
              <a:t> abbia un </a:t>
            </a:r>
            <a:r>
              <a:rPr lang="it-IT" sz="2100" b="1" dirty="0"/>
              <a:t>interesse transfrontaliero certo</a:t>
            </a:r>
            <a:r>
              <a:rPr lang="it-IT" sz="2100" dirty="0"/>
              <a:t>.</a:t>
            </a:r>
          </a:p>
          <a:p>
            <a:pPr marL="342900" indent="-342900" algn="just">
              <a:buAutoNum type="arabicParenR"/>
            </a:pPr>
            <a:endParaRPr lang="it-IT" sz="2100" dirty="0"/>
          </a:p>
          <a:p>
            <a:pPr marL="342900" indent="-342900" algn="just">
              <a:buFont typeface="Wingdings" panose="05000000000000000000" pitchFamily="2" charset="2"/>
              <a:buChar char="v"/>
            </a:pPr>
            <a:r>
              <a:rPr lang="it-IT" sz="2100" b="1" u="sng" dirty="0">
                <a:solidFill>
                  <a:srgbClr val="FF0000"/>
                </a:solidFill>
              </a:rPr>
              <a:t>ECCEZIONE:</a:t>
            </a:r>
            <a:r>
              <a:rPr lang="it-IT" sz="2100" b="1" dirty="0">
                <a:solidFill>
                  <a:srgbClr val="FF0000"/>
                </a:solidFill>
              </a:rPr>
              <a:t> </a:t>
            </a:r>
            <a:r>
              <a:rPr lang="it-IT" sz="2100" dirty="0"/>
              <a:t>È consentito fissare una soglia (</a:t>
            </a:r>
            <a:r>
              <a:rPr lang="it-IT" sz="2100" i="1" dirty="0" err="1"/>
              <a:t>rectius</a:t>
            </a:r>
            <a:r>
              <a:rPr lang="it-IT" sz="2100" dirty="0"/>
              <a:t>: un numero minimo di offerte ammesse) oltre la quale le offerte anormalmente basse sono automaticamente escluse dalla P.A. (ossia senza prima chiedere agli offerenti di fornire spiegazioni), se tale soglia è sufficientemente elevata da giustificare un </a:t>
            </a:r>
            <a:r>
              <a:rPr lang="it-IT" sz="2100" b="1" dirty="0"/>
              <a:t>numero elevato delle domande</a:t>
            </a:r>
            <a:r>
              <a:rPr lang="it-IT" sz="2100" dirty="0"/>
              <a:t>:  «</a:t>
            </a:r>
            <a:r>
              <a:rPr lang="it-IT" sz="2100" i="1" dirty="0"/>
              <a:t>obbligare l’amministrazione aggiudicatrice a procedere alla verifica in contraddittorio di un numero di offerte talmente alto da eccedere la sua capacità amministrativa o da poter compromettere la realizzazione del progetto a causa del ritardo che tale verifica potrebbe comportare»</a:t>
            </a:r>
            <a:r>
              <a:rPr lang="it-IT" sz="2100" dirty="0"/>
              <a:t>.</a:t>
            </a:r>
          </a:p>
          <a:p>
            <a:pPr marL="342900" indent="-342900" algn="just">
              <a:buAutoNum type="arabicParenR"/>
            </a:pPr>
            <a:endParaRPr lang="it-IT" sz="2100" dirty="0"/>
          </a:p>
          <a:p>
            <a:pPr marL="342900" indent="-342900" algn="just">
              <a:buFont typeface="Wingdings" panose="05000000000000000000" pitchFamily="2" charset="2"/>
              <a:buChar char="v"/>
            </a:pPr>
            <a:r>
              <a:rPr lang="it-IT" sz="2100" dirty="0"/>
              <a:t>In sostanza, </a:t>
            </a:r>
            <a:r>
              <a:rPr lang="it-IT" sz="2100" b="1" dirty="0">
                <a:solidFill>
                  <a:srgbClr val="FF0000"/>
                </a:solidFill>
              </a:rPr>
              <a:t>la Corte di Giustizia dell’Unione Europea vieta l’esclusione automatica delle offerte anormalmente basse nei contratti di lavori sotto-soglia che abbiano carattere transfrontaliero certo, salvo che il numero di offerte che dovrebbe vagliare sia eccessivamente elevato.</a:t>
            </a:r>
            <a:endParaRPr lang="it-IT" sz="2100" dirty="0">
              <a:solidFill>
                <a:srgbClr val="FF0000"/>
              </a:solidFill>
            </a:endParaRPr>
          </a:p>
          <a:p>
            <a:pPr algn="just"/>
            <a:endParaRPr lang="it-IT" sz="2000" dirty="0"/>
          </a:p>
        </p:txBody>
      </p:sp>
    </p:spTree>
    <p:extLst>
      <p:ext uri="{BB962C8B-B14F-4D97-AF65-F5344CB8AC3E}">
        <p14:creationId xmlns:p14="http://schemas.microsoft.com/office/powerpoint/2010/main" val="27727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A9724B1-D838-403B-9FBD-F4C6C4828C4F}"/>
              </a:ext>
            </a:extLst>
          </p:cNvPr>
          <p:cNvSpPr>
            <a:spLocks noGrp="1"/>
          </p:cNvSpPr>
          <p:nvPr>
            <p:ph type="body" idx="1"/>
          </p:nvPr>
        </p:nvSpPr>
        <p:spPr>
          <a:xfrm>
            <a:off x="153752" y="188640"/>
            <a:ext cx="11881320" cy="545976"/>
          </a:xfrm>
        </p:spPr>
        <p:txBody>
          <a:bodyPr>
            <a:normAutofit/>
          </a:bodyPr>
          <a:lstStyle/>
          <a:p>
            <a:pPr algn="ctr"/>
            <a:r>
              <a:rPr lang="it-IT" sz="3000" b="1" dirty="0">
                <a:effectLst>
                  <a:outerShdw blurRad="38100" dist="38100" dir="2700000" algn="tl">
                    <a:srgbClr val="000000">
                      <a:alpha val="43137"/>
                    </a:srgbClr>
                  </a:outerShdw>
                </a:effectLst>
              </a:rPr>
              <a:t>LE DIRETTIVE 2014/25/UE E 2014/25/UE</a:t>
            </a:r>
          </a:p>
        </p:txBody>
      </p:sp>
      <p:sp>
        <p:nvSpPr>
          <p:cNvPr id="4" name="CasellaDiTesto 3">
            <a:extLst>
              <a:ext uri="{FF2B5EF4-FFF2-40B4-BE49-F238E27FC236}">
                <a16:creationId xmlns:a16="http://schemas.microsoft.com/office/drawing/2014/main" id="{8D321C0E-5760-4313-8985-0307693E4480}"/>
              </a:ext>
            </a:extLst>
          </p:cNvPr>
          <p:cNvSpPr txBox="1"/>
          <p:nvPr/>
        </p:nvSpPr>
        <p:spPr>
          <a:xfrm>
            <a:off x="117748" y="943468"/>
            <a:ext cx="11881320" cy="5632311"/>
          </a:xfrm>
          <a:prstGeom prst="rect">
            <a:avLst/>
          </a:prstGeom>
          <a:noFill/>
          <a:ln>
            <a:noFill/>
          </a:ln>
        </p:spPr>
        <p:txBody>
          <a:bodyPr wrap="square" rtlCol="0" anchor="ctr" anchorCtr="1">
            <a:spAutoFit/>
          </a:bodyPr>
          <a:lstStyle/>
          <a:p>
            <a:pPr algn="just"/>
            <a:r>
              <a:rPr lang="it-IT" sz="2000" dirty="0"/>
              <a:t>L’</a:t>
            </a:r>
            <a:r>
              <a:rPr lang="it-IT" sz="2000" b="1" dirty="0">
                <a:solidFill>
                  <a:srgbClr val="FF0000"/>
                </a:solidFill>
              </a:rPr>
              <a:t>art. 69 della Direttiva 2014/24/UE </a:t>
            </a:r>
            <a:r>
              <a:rPr lang="it-IT" sz="2000" dirty="0"/>
              <a:t>sugli appalti pubblici recita: «</a:t>
            </a:r>
            <a:r>
              <a:rPr lang="it-IT" sz="2000" i="1" dirty="0"/>
              <a:t>1.Le amministrazioni aggiudicatrici </a:t>
            </a:r>
            <a:r>
              <a:rPr lang="it-IT" sz="2000" b="1" i="1" dirty="0"/>
              <a:t>impongono agli operatori economici di fornire spiegazioni sul prezzo o sui costi proposti nelle offerte se queste appaiono anormalmente basse </a:t>
            </a:r>
            <a:r>
              <a:rPr lang="it-IT" sz="2000" i="1" dirty="0"/>
              <a:t>rispetto a lavori, forniture o servizi. </a:t>
            </a:r>
          </a:p>
          <a:p>
            <a:pPr algn="just"/>
            <a:r>
              <a:rPr lang="it-IT" sz="2000" i="1" dirty="0"/>
              <a:t>2. Le spiegazioni di cui al paragrafo 1 </a:t>
            </a:r>
            <a:r>
              <a:rPr lang="it-IT" sz="2000" b="1" i="1" dirty="0"/>
              <a:t>possono</a:t>
            </a:r>
            <a:r>
              <a:rPr lang="it-IT" sz="2000" i="1" dirty="0"/>
              <a:t>, in particolare, riferirsi a: </a:t>
            </a:r>
          </a:p>
          <a:p>
            <a:pPr algn="just"/>
            <a:r>
              <a:rPr lang="it-IT" sz="2000" i="1" dirty="0"/>
              <a:t>a) l’economia del processo di fabbricazione dei prodotti, dei servizi prestati o del metodo di costruzione; </a:t>
            </a:r>
          </a:p>
          <a:p>
            <a:pPr algn="just"/>
            <a:r>
              <a:rPr lang="it-IT" sz="2000" i="1" dirty="0"/>
              <a:t>b) le soluzioni tecniche prescelte o le condizioni eccezionalmente favorevoli di cui dispone l’offerente per fornire i prodotti, per prestare i servizi o per eseguire i lavori;</a:t>
            </a:r>
          </a:p>
          <a:p>
            <a:pPr algn="just"/>
            <a:r>
              <a:rPr lang="it-IT" sz="2000" i="1" dirty="0"/>
              <a:t>c) l’originalità dei lavori, delle forniture o dei servizi proposti dall’offerente; </a:t>
            </a:r>
          </a:p>
          <a:p>
            <a:pPr algn="just"/>
            <a:r>
              <a:rPr lang="it-IT" sz="2000" i="1" dirty="0"/>
              <a:t>d) il rispetto degli obblighi di cui all’articolo 18, paragrafo 2;</a:t>
            </a:r>
          </a:p>
          <a:p>
            <a:pPr algn="just"/>
            <a:r>
              <a:rPr lang="it-IT" sz="2000" i="1" dirty="0"/>
              <a:t>e) il rispetto degli obblighi di cui all’articolo 71; </a:t>
            </a:r>
          </a:p>
          <a:p>
            <a:pPr algn="just"/>
            <a:r>
              <a:rPr lang="it-IT" sz="2000" i="1" dirty="0"/>
              <a:t>f) l’eventualità che l’offerente ottenga un aiuto di Stato. </a:t>
            </a:r>
          </a:p>
          <a:p>
            <a:pPr algn="just"/>
            <a:r>
              <a:rPr lang="it-IT" sz="2000" i="1" dirty="0"/>
              <a:t>3. L’amministrazione aggiudicatrice </a:t>
            </a:r>
            <a:r>
              <a:rPr lang="it-IT" sz="2000" b="1" i="1" dirty="0"/>
              <a:t>valuta le informazioni fornite consultando l’offerente</a:t>
            </a:r>
            <a:r>
              <a:rPr lang="it-IT" sz="2000" i="1" dirty="0"/>
              <a:t>. Essa </a:t>
            </a:r>
            <a:r>
              <a:rPr lang="it-IT" sz="2000" b="1" i="1" dirty="0"/>
              <a:t>può respingere l’offerta solo se la prova fornita non giustifica</a:t>
            </a:r>
            <a:r>
              <a:rPr lang="it-IT" sz="2000" i="1" dirty="0"/>
              <a:t> sufficientemente il basso livello di prezzi o di costi proposti, tenendo conto degli elementi di cui al paragrafo 2</a:t>
            </a:r>
            <a:r>
              <a:rPr lang="it-IT" sz="2000" dirty="0"/>
              <a:t>».</a:t>
            </a:r>
            <a:endParaRPr lang="it-IT" sz="2000" i="1" dirty="0"/>
          </a:p>
          <a:p>
            <a:pPr algn="just"/>
            <a:endParaRPr lang="it-IT" sz="2000" dirty="0"/>
          </a:p>
          <a:p>
            <a:pPr algn="just"/>
            <a:r>
              <a:rPr lang="it-IT" sz="2000" dirty="0"/>
              <a:t>Le stesse disposizioni figurano nell’articolo </a:t>
            </a:r>
            <a:r>
              <a:rPr lang="it-IT" sz="2000" b="1" dirty="0">
                <a:solidFill>
                  <a:srgbClr val="FF0000"/>
                </a:solidFill>
              </a:rPr>
              <a:t>84, paragrafi 1 e 3 della Direttiva 2014/25/UE </a:t>
            </a:r>
            <a:r>
              <a:rPr lang="it-IT" sz="2000" dirty="0"/>
              <a:t>sulle procedure d’appalto degli enti erogatori nei settori dell’acqua, dell’energia, dei trasporti e dei servizi postali (c.d. settori speciali).</a:t>
            </a:r>
          </a:p>
        </p:txBody>
      </p:sp>
    </p:spTree>
    <p:extLst>
      <p:ext uri="{BB962C8B-B14F-4D97-AF65-F5344CB8AC3E}">
        <p14:creationId xmlns:p14="http://schemas.microsoft.com/office/powerpoint/2010/main" val="2062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4962A3B-4AAF-4A16-BDC2-423B57D596D2}"/>
              </a:ext>
            </a:extLst>
          </p:cNvPr>
          <p:cNvSpPr>
            <a:spLocks noGrp="1"/>
          </p:cNvSpPr>
          <p:nvPr>
            <p:ph type="body" idx="1"/>
          </p:nvPr>
        </p:nvSpPr>
        <p:spPr>
          <a:xfrm>
            <a:off x="621804" y="476672"/>
            <a:ext cx="10657184" cy="762000"/>
          </a:xfrm>
        </p:spPr>
        <p:txBody>
          <a:bodyPr>
            <a:normAutofit/>
          </a:bodyPr>
          <a:lstStyle/>
          <a:p>
            <a:pPr algn="ctr"/>
            <a:r>
              <a:rPr lang="it-IT" sz="3000" b="1" dirty="0">
                <a:effectLst>
                  <a:outerShdw blurRad="38100" dist="38100" dir="2700000" algn="tl">
                    <a:srgbClr val="000000">
                      <a:alpha val="43137"/>
                    </a:srgbClr>
                  </a:outerShdw>
                </a:effectLst>
              </a:rPr>
              <a:t>IL D. LGS N. 50/2016</a:t>
            </a:r>
          </a:p>
        </p:txBody>
      </p:sp>
      <p:sp>
        <p:nvSpPr>
          <p:cNvPr id="4" name="CasellaDiTesto 3">
            <a:extLst>
              <a:ext uri="{FF2B5EF4-FFF2-40B4-BE49-F238E27FC236}">
                <a16:creationId xmlns:a16="http://schemas.microsoft.com/office/drawing/2014/main" id="{2EC9EA99-8D76-4238-81CA-781654552425}"/>
              </a:ext>
            </a:extLst>
          </p:cNvPr>
          <p:cNvSpPr txBox="1"/>
          <p:nvPr/>
        </p:nvSpPr>
        <p:spPr>
          <a:xfrm>
            <a:off x="621804" y="1238672"/>
            <a:ext cx="10657184" cy="5678478"/>
          </a:xfrm>
          <a:prstGeom prst="rect">
            <a:avLst/>
          </a:prstGeom>
          <a:noFill/>
          <a:ln>
            <a:noFill/>
          </a:ln>
        </p:spPr>
        <p:txBody>
          <a:bodyPr wrap="square" rtlCol="0" anchor="ctr" anchorCtr="1">
            <a:spAutoFit/>
          </a:bodyPr>
          <a:lstStyle/>
          <a:p>
            <a:pPr algn="just"/>
            <a:r>
              <a:rPr lang="it-IT" sz="2300" dirty="0"/>
              <a:t>L’art. 97 «</a:t>
            </a:r>
            <a:r>
              <a:rPr lang="it-IT" sz="2300" b="1" i="1" dirty="0"/>
              <a:t>Offerte anormalmente basse</a:t>
            </a:r>
            <a:r>
              <a:rPr lang="it-IT" sz="2300" dirty="0"/>
              <a:t>» recita: «</a:t>
            </a:r>
            <a:r>
              <a:rPr lang="it-IT" sz="2300" i="1" dirty="0"/>
              <a:t>8</a:t>
            </a:r>
            <a:r>
              <a:rPr lang="it-IT" sz="2300" dirty="0"/>
              <a:t>. </a:t>
            </a:r>
            <a:r>
              <a:rPr lang="it-IT" sz="2300" i="1" dirty="0"/>
              <a:t>Per </a:t>
            </a:r>
            <a:r>
              <a:rPr lang="it-IT" sz="2300" b="1" i="1" dirty="0"/>
              <a:t>lavori, servizi e forniture</a:t>
            </a:r>
            <a:r>
              <a:rPr lang="it-IT" sz="2300" i="1" dirty="0"/>
              <a:t>, quando il criterio di aggiudicazione è quello del </a:t>
            </a:r>
            <a:r>
              <a:rPr lang="it-IT" sz="2300" b="1" i="1" dirty="0">
                <a:solidFill>
                  <a:srgbClr val="FF0000"/>
                </a:solidFill>
              </a:rPr>
              <a:t>prezzo più basso </a:t>
            </a:r>
            <a:r>
              <a:rPr lang="it-IT" sz="2300" i="1" dirty="0"/>
              <a:t>e comunque per importi </a:t>
            </a:r>
            <a:r>
              <a:rPr lang="it-IT" sz="2300" b="1" i="1" dirty="0">
                <a:solidFill>
                  <a:srgbClr val="FF0000"/>
                </a:solidFill>
              </a:rPr>
              <a:t>inferiori alle soglie </a:t>
            </a:r>
            <a:r>
              <a:rPr lang="it-IT" sz="2300" i="1" dirty="0"/>
              <a:t>di cui all’articolo 35, la stazione appaltante </a:t>
            </a:r>
            <a:r>
              <a:rPr lang="it-IT" sz="2300" b="1" i="1" u="sng" dirty="0">
                <a:solidFill>
                  <a:srgbClr val="FF0000"/>
                </a:solidFill>
              </a:rPr>
              <a:t>può</a:t>
            </a:r>
            <a:r>
              <a:rPr lang="it-IT" sz="2300" b="1" i="1" dirty="0"/>
              <a:t> prevedere </a:t>
            </a:r>
            <a:r>
              <a:rPr lang="it-IT" sz="2300" i="1" dirty="0"/>
              <a:t>nel bando </a:t>
            </a:r>
            <a:r>
              <a:rPr lang="it-IT" sz="2300" i="1" u="sng" dirty="0">
                <a:solidFill>
                  <a:srgbClr val="FF0000"/>
                </a:solidFill>
              </a:rPr>
              <a:t>l’</a:t>
            </a:r>
            <a:r>
              <a:rPr lang="it-IT" sz="2300" b="1" i="1" u="sng" dirty="0">
                <a:solidFill>
                  <a:srgbClr val="FF0000"/>
                </a:solidFill>
              </a:rPr>
              <a:t>esclusione automatica</a:t>
            </a:r>
            <a:r>
              <a:rPr lang="it-IT" sz="2300" b="1" i="1" dirty="0">
                <a:solidFill>
                  <a:srgbClr val="FF0000"/>
                </a:solidFill>
              </a:rPr>
              <a:t> </a:t>
            </a:r>
            <a:r>
              <a:rPr lang="it-IT" sz="2300" i="1" dirty="0"/>
              <a:t>dalla gara delle offerte che presentano una percentuale di ribasso pari o superiore alla soglia di anomalia individuata ai sensi del comma 2. In tal caso non si applicano i commi 4, 5 e 6. Comunque </a:t>
            </a:r>
            <a:r>
              <a:rPr lang="it-IT" sz="2300" b="1" i="1" dirty="0"/>
              <a:t>la facoltà di esclusione automatica </a:t>
            </a:r>
            <a:r>
              <a:rPr lang="it-IT" sz="2300" b="1" i="1" u="sng" dirty="0">
                <a:solidFill>
                  <a:srgbClr val="FF0000"/>
                </a:solidFill>
              </a:rPr>
              <a:t>non</a:t>
            </a:r>
            <a:r>
              <a:rPr lang="it-IT" sz="2300" b="1" i="1" dirty="0"/>
              <a:t> è esercitabile quando il numero delle offerte ammesse è </a:t>
            </a:r>
            <a:r>
              <a:rPr lang="it-IT" sz="2300" b="1" i="1" u="sng" dirty="0">
                <a:solidFill>
                  <a:srgbClr val="FF0000"/>
                </a:solidFill>
              </a:rPr>
              <a:t>inferiore a dieci</a:t>
            </a:r>
            <a:r>
              <a:rPr lang="it-IT" sz="2300" dirty="0"/>
              <a:t>».</a:t>
            </a:r>
          </a:p>
          <a:p>
            <a:pPr algn="just"/>
            <a:endParaRPr lang="it-IT" sz="2300" dirty="0"/>
          </a:p>
          <a:p>
            <a:pPr marL="285750" indent="-285750" algn="just">
              <a:buFont typeface="Wingdings" panose="05000000000000000000" pitchFamily="2" charset="2"/>
              <a:buChar char="v"/>
            </a:pPr>
            <a:r>
              <a:rPr lang="it-IT" sz="2300" dirty="0"/>
              <a:t>La stazione appaltante può prevedere, nel bando, l’esclusione automatica delle offerte anormalmente basse, qualora siano soddisfatte le seguenti condizioni cumulative: </a:t>
            </a:r>
          </a:p>
          <a:p>
            <a:pPr marL="285750" indent="-285750" algn="just">
              <a:buFontTx/>
              <a:buChar char="-"/>
            </a:pPr>
            <a:r>
              <a:rPr lang="it-IT" sz="2300" dirty="0"/>
              <a:t>il criterio di aggiudicazione è quello del prezzo più basso;</a:t>
            </a:r>
          </a:p>
          <a:p>
            <a:pPr marL="285750" indent="-285750" algn="just">
              <a:buFontTx/>
              <a:buChar char="-"/>
            </a:pPr>
            <a:r>
              <a:rPr lang="it-IT" sz="2300" dirty="0"/>
              <a:t>il valore del contratto è inferiore alla soglia UE;</a:t>
            </a:r>
          </a:p>
          <a:p>
            <a:pPr marL="285750" indent="-285750" algn="just">
              <a:buFontTx/>
              <a:buChar char="-"/>
            </a:pPr>
            <a:r>
              <a:rPr lang="it-IT" sz="2300" dirty="0"/>
              <a:t>il numero delle offerte ammesse è pari o superiore a dieci.</a:t>
            </a:r>
          </a:p>
          <a:p>
            <a:pPr algn="just"/>
            <a:endParaRPr lang="it-IT" dirty="0"/>
          </a:p>
        </p:txBody>
      </p:sp>
    </p:spTree>
    <p:extLst>
      <p:ext uri="{BB962C8B-B14F-4D97-AF65-F5344CB8AC3E}">
        <p14:creationId xmlns:p14="http://schemas.microsoft.com/office/powerpoint/2010/main" val="183972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FC4EB50-E592-4007-B2EE-7308441FB322}"/>
              </a:ext>
            </a:extLst>
          </p:cNvPr>
          <p:cNvSpPr txBox="1"/>
          <p:nvPr/>
        </p:nvSpPr>
        <p:spPr>
          <a:xfrm>
            <a:off x="837827" y="1772816"/>
            <a:ext cx="10009111" cy="4124206"/>
          </a:xfrm>
          <a:prstGeom prst="rect">
            <a:avLst/>
          </a:prstGeom>
          <a:noFill/>
          <a:ln>
            <a:noFill/>
          </a:ln>
        </p:spPr>
        <p:txBody>
          <a:bodyPr wrap="square" rtlCol="0" anchor="ctr" anchorCtr="1">
            <a:spAutoFit/>
          </a:bodyPr>
          <a:lstStyle/>
          <a:p>
            <a:pPr marL="342900" indent="-342900" algn="just">
              <a:buFont typeface="Wingdings" panose="05000000000000000000" pitchFamily="2" charset="2"/>
              <a:buChar char="v"/>
            </a:pPr>
            <a:r>
              <a:rPr lang="it-IT" sz="2600" dirty="0"/>
              <a:t>La Commissione UE osserva che l’articolo 97, comma 8, del decreto legislativo 50/2016 si applica a prescindere dal fatto che l’appalto presenti o meno un interesse transfrontaliero certo.</a:t>
            </a:r>
          </a:p>
          <a:p>
            <a:pPr algn="just"/>
            <a:endParaRPr lang="it-IT" sz="2600" dirty="0"/>
          </a:p>
          <a:p>
            <a:pPr marL="342900" indent="-342900" algn="just">
              <a:buFont typeface="Wingdings" panose="05000000000000000000" pitchFamily="2" charset="2"/>
              <a:buChar char="v"/>
            </a:pPr>
            <a:r>
              <a:rPr lang="it-IT" sz="2600" dirty="0"/>
              <a:t>La Commissione UE rileva che la soglia di dieci offerte fissata dall’articolo 97, comma 8, del decreto legislativo 50/2016 non sembra essere sufficientemente elevata, in particolare con riferimento alle grandi Amministrazioni aggiudicatrici ed ai grandi appalti pubblici.</a:t>
            </a:r>
          </a:p>
          <a:p>
            <a:endParaRPr lang="it-IT" dirty="0"/>
          </a:p>
          <a:p>
            <a:endParaRPr lang="it-IT" dirty="0"/>
          </a:p>
          <a:p>
            <a:endParaRPr lang="it-IT" dirty="0"/>
          </a:p>
        </p:txBody>
      </p:sp>
      <p:sp>
        <p:nvSpPr>
          <p:cNvPr id="5" name="Titolo 1">
            <a:extLst>
              <a:ext uri="{FF2B5EF4-FFF2-40B4-BE49-F238E27FC236}">
                <a16:creationId xmlns:a16="http://schemas.microsoft.com/office/drawing/2014/main" id="{85405CA4-7C49-40EF-A7DD-2A7BFD2F3B99}"/>
              </a:ext>
            </a:extLst>
          </p:cNvPr>
          <p:cNvSpPr>
            <a:spLocks noGrp="1"/>
          </p:cNvSpPr>
          <p:nvPr>
            <p:ph type="body" idx="1"/>
          </p:nvPr>
        </p:nvSpPr>
        <p:spPr>
          <a:xfrm>
            <a:off x="837828" y="692150"/>
            <a:ext cx="10009111" cy="762000"/>
          </a:xfrm>
        </p:spPr>
        <p:txBody>
          <a:bodyPr>
            <a:normAutofit/>
          </a:body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LA PROCEDURA DI </a:t>
            </a:r>
            <a:r>
              <a:rPr lang="it-IT" sz="3000" b="1" dirty="0">
                <a:effectLst>
                  <a:outerShdw blurRad="38100" dist="38100" dir="2700000" algn="tl">
                    <a:srgbClr val="000000">
                      <a:alpha val="43137"/>
                    </a:srgbClr>
                  </a:outerShdw>
                </a:effectLst>
              </a:rPr>
              <a:t>INFRAZIONE UE N. 2018/2273</a:t>
            </a:r>
            <a:endParaRPr lang="it-IT" sz="3000" b="1" dirty="0">
              <a:solidFill>
                <a:schemeClr val="tx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47509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8EBAA1D-45AC-4199-B27C-E8A34376A77E}"/>
              </a:ext>
            </a:extLst>
          </p:cNvPr>
          <p:cNvSpPr/>
          <p:nvPr/>
        </p:nvSpPr>
        <p:spPr>
          <a:xfrm>
            <a:off x="998389" y="1844824"/>
            <a:ext cx="9937104" cy="4093428"/>
          </a:xfrm>
          <a:prstGeom prst="rect">
            <a:avLst/>
          </a:prstGeom>
        </p:spPr>
        <p:txBody>
          <a:bodyPr wrap="square">
            <a:spAutoFit/>
          </a:bodyPr>
          <a:lstStyle/>
          <a:p>
            <a:pPr algn="just"/>
            <a:r>
              <a:rPr lang="it-IT" sz="2600" dirty="0"/>
              <a:t>La Commissione UE osserva che la disposizione di cui all’articolo 97, comma 8, del decreto legislativo 50/2016, la quale non figura nelle direttive n. 2014/24/UE e n. 2014/25/UE, è incompatibile con l’articolo 69, paragrafi 1 e 3, della Direttiva 2014/24/UE e con l’articolo 84, paragrafi 1 e 3, della Direttiva 2014/25/UE, in quanto, contrariamente alle suddette Direttive comunitarie, consente alle stazioni appaltanti di escludere le offerte anormalmente basse - senza prima chiedere agli offerenti di fornire spiegazioni - anche:</a:t>
            </a:r>
          </a:p>
          <a:p>
            <a:pPr marL="457200" indent="-457200" algn="just">
              <a:buFontTx/>
              <a:buChar char="-"/>
            </a:pPr>
            <a:r>
              <a:rPr lang="it-IT" sz="2600" dirty="0"/>
              <a:t>negli appalti dotati di un interesse transfrontaliero certo;</a:t>
            </a:r>
          </a:p>
          <a:p>
            <a:pPr marL="457200" indent="-457200" algn="just">
              <a:buFontTx/>
              <a:buChar char="-"/>
            </a:pPr>
            <a:r>
              <a:rPr lang="it-IT" sz="2600" dirty="0"/>
              <a:t>negli appalti con un numero di offerte non particolarmente elevato.</a:t>
            </a:r>
          </a:p>
        </p:txBody>
      </p:sp>
      <p:sp>
        <p:nvSpPr>
          <p:cNvPr id="3" name="Titolo 1">
            <a:extLst>
              <a:ext uri="{FF2B5EF4-FFF2-40B4-BE49-F238E27FC236}">
                <a16:creationId xmlns:a16="http://schemas.microsoft.com/office/drawing/2014/main" id="{58A67072-8766-4AA5-BDF4-6F90938411EC}"/>
              </a:ext>
            </a:extLst>
          </p:cNvPr>
          <p:cNvSpPr txBox="1">
            <a:spLocks/>
          </p:cNvSpPr>
          <p:nvPr/>
        </p:nvSpPr>
        <p:spPr>
          <a:xfrm>
            <a:off x="1017736" y="628233"/>
            <a:ext cx="9937104" cy="410344"/>
          </a:xfrm>
          <a:prstGeom prst="rect">
            <a:avLst/>
          </a:prstGeom>
        </p:spPr>
        <p:txBody>
          <a:bodyPr>
            <a:noAutofit/>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pPr algn="ctr"/>
            <a:r>
              <a:rPr lang="it-IT" sz="3000" b="1" dirty="0">
                <a:solidFill>
                  <a:schemeClr val="tx1"/>
                </a:solidFill>
                <a:effectLst>
                  <a:outerShdw blurRad="38100" dist="38100" dir="2700000" algn="tl">
                    <a:srgbClr val="000000">
                      <a:alpha val="43137"/>
                    </a:srgbClr>
                  </a:outerShdw>
                </a:effectLst>
                <a:latin typeface="+mn-lt"/>
                <a:ea typeface="+mn-ea"/>
                <a:cs typeface="+mn-cs"/>
              </a:rPr>
              <a:t>COSA DICE LA COMMISSIONE EUROPEA?</a:t>
            </a:r>
          </a:p>
        </p:txBody>
      </p:sp>
    </p:spTree>
    <p:extLst>
      <p:ext uri="{BB962C8B-B14F-4D97-AF65-F5344CB8AC3E}">
        <p14:creationId xmlns:p14="http://schemas.microsoft.com/office/powerpoint/2010/main" val="3936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C8EAAB2-9E46-40A0-AFB0-4B9640AFECA6}"/>
              </a:ext>
            </a:extLst>
          </p:cNvPr>
          <p:cNvSpPr txBox="1"/>
          <p:nvPr/>
        </p:nvSpPr>
        <p:spPr>
          <a:xfrm>
            <a:off x="261764" y="2214592"/>
            <a:ext cx="11449272" cy="3308598"/>
          </a:xfrm>
          <a:prstGeom prst="rect">
            <a:avLst/>
          </a:prstGeom>
          <a:noFill/>
          <a:ln>
            <a:noFill/>
          </a:ln>
        </p:spPr>
        <p:txBody>
          <a:bodyPr wrap="square" rtlCol="0" anchor="ctr" anchorCtr="1">
            <a:spAutoFit/>
          </a:bodyPr>
          <a:lstStyle/>
          <a:p>
            <a:pPr algn="just"/>
            <a:r>
              <a:rPr lang="it-IT" sz="1900" dirty="0"/>
              <a:t>«</a:t>
            </a:r>
            <a:r>
              <a:rPr lang="it-IT" sz="1900" i="1" dirty="0"/>
              <a:t>il dettato dell’art. 97 comma 8 del d.lgs. n. 50/2016 … è chiaro nel richiedere espressamente all’Amministrazione che intenda avvalersi dell’esclusione automatica delle offerte anomale di </a:t>
            </a:r>
            <a:r>
              <a:rPr lang="it-IT" sz="1900" b="1" i="1" dirty="0"/>
              <a:t>indicare tale facoltà nel bando di gara con apposita clausola</a:t>
            </a:r>
            <a:r>
              <a:rPr lang="it-IT" sz="1900" i="1" dirty="0"/>
              <a:t>.</a:t>
            </a:r>
          </a:p>
          <a:p>
            <a:pPr algn="just"/>
            <a:r>
              <a:rPr lang="it-IT" sz="1900" i="1" dirty="0"/>
              <a:t>Gli artt. 18 e 19 della lettera di invito, per cui “la valutazione delle offerte anormalmente basse” sarebbe avvenuta “sulla base dei criteri indicati dall’art. 97 del d.lgs. n. 50/2016” e “secondo cui “nell’esercizio della facoltà prevista dall’art. 97 comma 1 del nuovo Codice” si sarebbe proceduto “alla valutazione della congruità delle offerte ritenute anormalmente basse secondo le modalità indicate dall’art. 97 del nuovo Codice” non recano, invece, alcuna espressa previsione in tal senso, richiamando, tra l’altro, una disposizione come il comma 1 dell’art. 97 del Codice indicativa proprio dell’assenza dell’esclusione automatica, in quanto relativa ai chiarimenti che gli operatori possono fornire in caso di offerte che appaiano anormalmente basse</a:t>
            </a:r>
            <a:r>
              <a:rPr lang="it-IT" sz="1900" dirty="0"/>
              <a:t>» (T.A.R. Lazio, Roma, sez. II bis, 20 gennaio 2017, n. 1034).</a:t>
            </a:r>
          </a:p>
        </p:txBody>
      </p:sp>
      <p:sp>
        <p:nvSpPr>
          <p:cNvPr id="5" name="CasellaDiTesto 4">
            <a:extLst>
              <a:ext uri="{FF2B5EF4-FFF2-40B4-BE49-F238E27FC236}">
                <a16:creationId xmlns:a16="http://schemas.microsoft.com/office/drawing/2014/main" id="{316D6B29-628A-4348-99C0-E88F43A535E4}"/>
              </a:ext>
            </a:extLst>
          </p:cNvPr>
          <p:cNvSpPr txBox="1"/>
          <p:nvPr/>
        </p:nvSpPr>
        <p:spPr>
          <a:xfrm>
            <a:off x="261764" y="548680"/>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COSA DICE LA GIURISPRUDENZA?</a:t>
            </a:r>
          </a:p>
        </p:txBody>
      </p:sp>
    </p:spTree>
    <p:extLst>
      <p:ext uri="{BB962C8B-B14F-4D97-AF65-F5344CB8AC3E}">
        <p14:creationId xmlns:p14="http://schemas.microsoft.com/office/powerpoint/2010/main" val="26246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96EE068-0504-46B7-9366-258F8D790024}"/>
              </a:ext>
            </a:extLst>
          </p:cNvPr>
          <p:cNvSpPr txBox="1"/>
          <p:nvPr/>
        </p:nvSpPr>
        <p:spPr>
          <a:xfrm>
            <a:off x="259175" y="1480566"/>
            <a:ext cx="11449272" cy="4539704"/>
          </a:xfrm>
          <a:prstGeom prst="rect">
            <a:avLst/>
          </a:prstGeom>
          <a:noFill/>
          <a:ln>
            <a:noFill/>
          </a:ln>
        </p:spPr>
        <p:txBody>
          <a:bodyPr wrap="square" rtlCol="0" anchor="ctr" anchorCtr="1">
            <a:spAutoFit/>
          </a:bodyPr>
          <a:lstStyle/>
          <a:p>
            <a:pPr algn="just"/>
            <a:r>
              <a:rPr lang="it-IT" sz="1700" dirty="0"/>
              <a:t>«</a:t>
            </a:r>
            <a:r>
              <a:rPr lang="it-IT" sz="1700" i="1" dirty="0"/>
              <a:t>Da detta disposizione </a:t>
            </a:r>
            <a:r>
              <a:rPr lang="it-IT" sz="1700" dirty="0"/>
              <a:t>(n.d.r. art. 97, c. 8 del d. lgs. n. 50/2016) </a:t>
            </a:r>
            <a:r>
              <a:rPr lang="it-IT" sz="1700" i="1" dirty="0"/>
              <a:t>si evince che la facoltà di esclusione automatica non può mai essere “esercitata” nell’ipotesi in cui siano state presentate meno di dieci offerte.</a:t>
            </a:r>
          </a:p>
          <a:p>
            <a:pPr algn="just"/>
            <a:r>
              <a:rPr lang="it-IT" sz="1700" i="1" dirty="0"/>
              <a:t>Nel caso di specie, tale limite è stato superato, sicché, in linea teorica, è ben possibile accedere alla soluzione dell’esclusione automatica delle partecipanti.</a:t>
            </a:r>
          </a:p>
          <a:p>
            <a:pPr algn="just"/>
            <a:r>
              <a:rPr lang="it-IT" sz="1700" i="1" dirty="0"/>
              <a:t>Tuttavia, la norma è chiara nello stabilire che </a:t>
            </a:r>
            <a:r>
              <a:rPr lang="it-IT" sz="1700" b="1" i="1" dirty="0"/>
              <a:t>siffatto modo di esclusione presuppone una espressa previsione nel bando, mancando la quale non è comunque possibile escludere senza previe giustificazioni una partecipante</a:t>
            </a:r>
            <a:r>
              <a:rPr lang="it-IT" sz="1700" i="1" dirty="0"/>
              <a:t>.</a:t>
            </a:r>
          </a:p>
          <a:p>
            <a:pPr algn="just"/>
            <a:r>
              <a:rPr lang="it-IT" sz="1700" i="1" dirty="0"/>
              <a:t>In altri termini (cfr. Cons. Stato Sez. V, 30-10-2017, n. 4969) va riaffermato che &lt;&lt;. . . anche nel nuovo sistema delineato dall'articolo 97, comma 8, del </a:t>
            </a:r>
            <a:r>
              <a:rPr lang="it-IT" sz="1700" i="1" dirty="0" err="1"/>
              <a:t>D.Lgs.</a:t>
            </a:r>
            <a:r>
              <a:rPr lang="it-IT" sz="1700" i="1" dirty="0"/>
              <a:t> n. 50 del 2016 (al pari di quello delineato dall' articolo 122, comma 9 del decreto legislativo n. 163 del 2006), la facoltà di contemplare ipotesi di esclusione automatica delle offerte anomale - e a prescindere da qualunque verifica in concreto circa l'effettiva sostenibilità delle offerte stesse - rappresenti una facoltà eccettuale che deve pertanto risultare da inequivoche disposizioni della legge di gara&gt;&gt;.</a:t>
            </a:r>
          </a:p>
          <a:p>
            <a:pPr algn="just"/>
            <a:r>
              <a:rPr lang="it-IT" sz="1700" i="1" dirty="0"/>
              <a:t>&lt;&lt;. . . Si tratta, del resto, di un corollario del più generale principio secondo cui va escluso che una condizione di partecipazione ad una gara pubblica possa determinare l'automatica esclusione del concorrente, senza il previo esercizio del soccorso istruttorio, laddove tale condizione non sia espressamente prevista dai documenti di gara e possa essere individuata solo mediante una interpretazione giurisprudenziale del diritto nazionale o, comunque, all'esito di una non agevole operazione ermeneutica (in tal senso - ex </a:t>
            </a:r>
            <a:r>
              <a:rPr lang="it-IT" sz="1700" i="1" dirty="0" err="1"/>
              <a:t>multis</a:t>
            </a:r>
            <a:r>
              <a:rPr lang="it-IT" sz="1700" i="1" dirty="0"/>
              <a:t> -: Cons. Stato, III, 7 luglio 2017, n. 3364; id., III, 1 marzo 2017, n. 967; id., Ad. </a:t>
            </a:r>
            <a:r>
              <a:rPr lang="it-IT" sz="1700" i="1" dirty="0" err="1"/>
              <a:t>Plen</a:t>
            </a:r>
            <a:r>
              <a:rPr lang="it-IT" sz="1700" i="1" dirty="0"/>
              <a:t>. 27 luglio 2016, n. 20)&gt;&gt;</a:t>
            </a:r>
            <a:r>
              <a:rPr lang="it-IT" sz="1700" dirty="0"/>
              <a:t>» (T.A.R. Sicilia, Catania, sez. I, 12 aprile 2018, n. 751)</a:t>
            </a:r>
          </a:p>
        </p:txBody>
      </p:sp>
      <p:sp>
        <p:nvSpPr>
          <p:cNvPr id="5" name="CasellaDiTesto 4">
            <a:extLst>
              <a:ext uri="{FF2B5EF4-FFF2-40B4-BE49-F238E27FC236}">
                <a16:creationId xmlns:a16="http://schemas.microsoft.com/office/drawing/2014/main" id="{DEAA5C98-1A71-4E58-828D-42DE29F86832}"/>
              </a:ext>
            </a:extLst>
          </p:cNvPr>
          <p:cNvSpPr txBox="1"/>
          <p:nvPr/>
        </p:nvSpPr>
        <p:spPr>
          <a:xfrm>
            <a:off x="261764" y="245259"/>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COSA DICE LA GIURISPRUDENZA?</a:t>
            </a:r>
          </a:p>
        </p:txBody>
      </p:sp>
    </p:spTree>
    <p:extLst>
      <p:ext uri="{BB962C8B-B14F-4D97-AF65-F5344CB8AC3E}">
        <p14:creationId xmlns:p14="http://schemas.microsoft.com/office/powerpoint/2010/main" val="23822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D2D7C91-3D05-409F-9F07-E2DDD58EBD2B}"/>
              </a:ext>
            </a:extLst>
          </p:cNvPr>
          <p:cNvSpPr txBox="1"/>
          <p:nvPr/>
        </p:nvSpPr>
        <p:spPr>
          <a:xfrm>
            <a:off x="261764" y="332656"/>
            <a:ext cx="11665296"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IL D. LGS. N. 163/2006</a:t>
            </a:r>
          </a:p>
        </p:txBody>
      </p:sp>
      <p:sp>
        <p:nvSpPr>
          <p:cNvPr id="3" name="CasellaDiTesto 2">
            <a:extLst>
              <a:ext uri="{FF2B5EF4-FFF2-40B4-BE49-F238E27FC236}">
                <a16:creationId xmlns:a16="http://schemas.microsoft.com/office/drawing/2014/main" id="{F79C51B8-FC42-4107-A106-FBBA305F7E08}"/>
              </a:ext>
            </a:extLst>
          </p:cNvPr>
          <p:cNvSpPr txBox="1"/>
          <p:nvPr/>
        </p:nvSpPr>
        <p:spPr>
          <a:xfrm>
            <a:off x="261764" y="1225689"/>
            <a:ext cx="11665296" cy="5632311"/>
          </a:xfrm>
          <a:prstGeom prst="rect">
            <a:avLst/>
          </a:prstGeom>
          <a:noFill/>
          <a:ln>
            <a:noFill/>
          </a:ln>
        </p:spPr>
        <p:txBody>
          <a:bodyPr wrap="square" rtlCol="0" anchor="ctr" anchorCtr="1">
            <a:spAutoFit/>
          </a:bodyPr>
          <a:lstStyle/>
          <a:p>
            <a:pPr algn="just"/>
            <a:r>
              <a:rPr lang="it-IT" sz="1900" dirty="0"/>
              <a:t>L’art. 29 «</a:t>
            </a:r>
            <a:r>
              <a:rPr lang="it-IT" b="1" i="1" dirty="0"/>
              <a:t>Metodi di calcolo del valore stimato dei contratti pubblici</a:t>
            </a:r>
            <a:r>
              <a:rPr lang="it-IT" b="1" dirty="0"/>
              <a:t>»</a:t>
            </a:r>
            <a:r>
              <a:rPr lang="it-IT" sz="1900" b="1" dirty="0"/>
              <a:t> </a:t>
            </a:r>
            <a:r>
              <a:rPr lang="it-IT" sz="1900" dirty="0"/>
              <a:t>recitava: «</a:t>
            </a:r>
            <a:r>
              <a:rPr lang="it-IT" sz="1900" i="1" dirty="0"/>
              <a:t>7. Per i contratti relativi a lavori, opere, servizi:</a:t>
            </a:r>
          </a:p>
          <a:p>
            <a:pPr algn="just"/>
            <a:r>
              <a:rPr lang="it-IT" sz="1900" i="1" dirty="0"/>
              <a:t>a) quando un'</a:t>
            </a:r>
            <a:r>
              <a:rPr lang="it-IT" sz="1900" b="1" i="1" dirty="0">
                <a:solidFill>
                  <a:srgbClr val="FF0000"/>
                </a:solidFill>
              </a:rPr>
              <a:t>opera</a:t>
            </a:r>
            <a:r>
              <a:rPr lang="it-IT" sz="1900" i="1" dirty="0"/>
              <a:t> prevista o un progetto di acquisto di </a:t>
            </a:r>
            <a:r>
              <a:rPr lang="it-IT" sz="1900" b="1" i="1" dirty="0">
                <a:solidFill>
                  <a:srgbClr val="FF0000"/>
                </a:solidFill>
              </a:rPr>
              <a:t>servizi</a:t>
            </a:r>
            <a:r>
              <a:rPr lang="it-IT" sz="1900" i="1" dirty="0"/>
              <a:t> può dare luogo ad appalti aggiudicati </a:t>
            </a:r>
            <a:r>
              <a:rPr lang="it-IT" sz="1900" b="1" i="1" dirty="0">
                <a:solidFill>
                  <a:srgbClr val="FF0000"/>
                </a:solidFill>
              </a:rPr>
              <a:t>contemporaneamente</a:t>
            </a:r>
            <a:r>
              <a:rPr lang="it-IT" sz="1900" i="1" dirty="0"/>
              <a:t> </a:t>
            </a:r>
            <a:r>
              <a:rPr lang="it-IT" sz="1900" b="1" i="1" dirty="0"/>
              <a:t>per lotti distinti</a:t>
            </a:r>
            <a:r>
              <a:rPr lang="it-IT" sz="1900" i="1" dirty="0"/>
              <a:t>, è computato il </a:t>
            </a:r>
            <a:r>
              <a:rPr lang="it-IT" sz="1900" b="1" i="1" dirty="0"/>
              <a:t>valore complessivo </a:t>
            </a:r>
            <a:r>
              <a:rPr lang="it-IT" sz="1900" b="1" i="1" u="sng" dirty="0"/>
              <a:t>stimato</a:t>
            </a:r>
            <a:r>
              <a:rPr lang="it-IT" sz="1900" b="1" i="1" dirty="0"/>
              <a:t> della </a:t>
            </a:r>
            <a:r>
              <a:rPr lang="it-IT" sz="1900" b="1" i="1" u="sng" dirty="0"/>
              <a:t>totalità</a:t>
            </a:r>
            <a:r>
              <a:rPr lang="it-IT" sz="1900" b="1" i="1" dirty="0"/>
              <a:t> di tali lotti</a:t>
            </a:r>
            <a:r>
              <a:rPr lang="it-IT" sz="1900" i="1" dirty="0"/>
              <a:t>;</a:t>
            </a:r>
            <a:br>
              <a:rPr lang="it-IT" sz="1900" i="1" dirty="0"/>
            </a:br>
            <a:r>
              <a:rPr lang="it-IT" sz="1900" i="1" dirty="0"/>
              <a:t>b) quando il valore cumulato dei lotti è </a:t>
            </a:r>
            <a:r>
              <a:rPr lang="it-IT" sz="1900" b="1" i="1" dirty="0"/>
              <a:t>pari o superiore alle soglie </a:t>
            </a:r>
            <a:r>
              <a:rPr lang="it-IT" sz="1900" i="1" dirty="0"/>
              <a:t>di cui all’articolo 28 le norme dettate per i contratti di rilevanza comunitaria si applicano all'aggiudicazione di </a:t>
            </a:r>
            <a:r>
              <a:rPr lang="it-IT" sz="1900" b="1" i="1" dirty="0"/>
              <a:t>ciascun lotto</a:t>
            </a:r>
            <a:r>
              <a:rPr lang="it-IT" sz="1900" i="1" dirty="0"/>
              <a:t>; </a:t>
            </a:r>
            <a:br>
              <a:rPr lang="it-IT" sz="1900" i="1" dirty="0"/>
            </a:br>
            <a:r>
              <a:rPr lang="it-IT" sz="1900" i="1" dirty="0"/>
              <a:t>c) le stazioni appaltanti possono tuttavia derogare a tale applicazione per i lotti il cui valore stimato al netto dell'IVA sia inferiore a 80.000 euro per i servizi o a un milione di euro per i lavori, purché il valore cumulato di tali lotti non superi il 20% del valore complessivo di tutti i lotti.</a:t>
            </a:r>
          </a:p>
          <a:p>
            <a:pPr algn="just"/>
            <a:r>
              <a:rPr lang="it-IT" sz="1900" i="1" dirty="0"/>
              <a:t>8. Per gli appalti di forniture:</a:t>
            </a:r>
          </a:p>
          <a:p>
            <a:pPr algn="just"/>
            <a:r>
              <a:rPr lang="it-IT" sz="1900" i="1" dirty="0"/>
              <a:t>a) quando un progetto volto ad ottenere </a:t>
            </a:r>
            <a:r>
              <a:rPr lang="it-IT" sz="1900" b="1" i="1" dirty="0">
                <a:solidFill>
                  <a:srgbClr val="FF0000"/>
                </a:solidFill>
              </a:rPr>
              <a:t>forniture</a:t>
            </a:r>
            <a:r>
              <a:rPr lang="it-IT" sz="1900" i="1" dirty="0"/>
              <a:t> omogenee può dar luogo ad appalti aggiudicati </a:t>
            </a:r>
            <a:r>
              <a:rPr lang="it-IT" sz="1900" b="1" i="1" dirty="0">
                <a:solidFill>
                  <a:srgbClr val="FF0000"/>
                </a:solidFill>
              </a:rPr>
              <a:t>contemporaneamente</a:t>
            </a:r>
            <a:r>
              <a:rPr lang="it-IT" sz="1900" i="1" dirty="0"/>
              <a:t> </a:t>
            </a:r>
            <a:r>
              <a:rPr lang="it-IT" sz="1900" b="1" i="1" dirty="0"/>
              <a:t>per lotti separati</a:t>
            </a:r>
            <a:r>
              <a:rPr lang="it-IT" sz="1900" i="1" dirty="0"/>
              <a:t>, per l'applicazione delle soglie previste per i contratti di rilevanza comunitaria si tiene conto del </a:t>
            </a:r>
            <a:r>
              <a:rPr lang="it-IT" sz="1900" b="1" i="1" dirty="0"/>
              <a:t>valore </a:t>
            </a:r>
            <a:r>
              <a:rPr lang="it-IT" sz="1900" b="1" i="1" u="sng" dirty="0"/>
              <a:t>stimato</a:t>
            </a:r>
            <a:r>
              <a:rPr lang="it-IT" sz="1900" b="1" i="1" dirty="0"/>
              <a:t> della </a:t>
            </a:r>
            <a:r>
              <a:rPr lang="it-IT" sz="1900" b="1" i="1" u="sng" dirty="0"/>
              <a:t>totalità</a:t>
            </a:r>
            <a:r>
              <a:rPr lang="it-IT" sz="1900" b="1" i="1" dirty="0"/>
              <a:t> di tali lotti</a:t>
            </a:r>
            <a:r>
              <a:rPr lang="it-IT" sz="1900" i="1" dirty="0"/>
              <a:t>; </a:t>
            </a:r>
            <a:br>
              <a:rPr lang="it-IT" sz="1900" i="1" dirty="0"/>
            </a:br>
            <a:r>
              <a:rPr lang="it-IT" sz="1900" i="1" dirty="0"/>
              <a:t>b) quando il valore cumulato dei lotti è </a:t>
            </a:r>
            <a:r>
              <a:rPr lang="it-IT" sz="1900" b="1" i="1" dirty="0"/>
              <a:t>pari o superiore alle soglie </a:t>
            </a:r>
            <a:r>
              <a:rPr lang="it-IT" sz="1900" i="1" dirty="0"/>
              <a:t>di cui all’articolo 28</a:t>
            </a:r>
            <a:r>
              <a:rPr lang="it-IT" sz="1900" i="1" dirty="0">
                <a:solidFill>
                  <a:schemeClr val="tx2"/>
                </a:solidFill>
              </a:rPr>
              <a:t>, le </a:t>
            </a:r>
            <a:r>
              <a:rPr lang="it-IT" sz="1900" i="1" dirty="0"/>
              <a:t>norme dettate per i contratti di rilevanza comunitaria si applicano all'aggiudicazione di </a:t>
            </a:r>
            <a:r>
              <a:rPr lang="it-IT" sz="1900" b="1" i="1" dirty="0"/>
              <a:t>ciascun lotto</a:t>
            </a:r>
            <a:r>
              <a:rPr lang="it-IT" sz="1900" i="1" dirty="0"/>
              <a:t>;</a:t>
            </a:r>
            <a:br>
              <a:rPr lang="it-IT" sz="1900" i="1" dirty="0"/>
            </a:br>
            <a:r>
              <a:rPr lang="it-IT" sz="1900" i="1" dirty="0"/>
              <a:t>c) le stazioni appaltanti possono tuttavia derogare a tale applicazione per i lotti il cui valore stimato al netto dell'IVA sia inferiore a 80.000 euro e purché il valore cumulato di tali lotti non superi il 20% del valore complessivo della totalità dei lotti».</a:t>
            </a:r>
            <a:endParaRPr lang="it-IT" sz="1900" dirty="0"/>
          </a:p>
          <a:p>
            <a:endParaRPr lang="it-IT" dirty="0"/>
          </a:p>
        </p:txBody>
      </p:sp>
    </p:spTree>
    <p:extLst>
      <p:ext uri="{BB962C8B-B14F-4D97-AF65-F5344CB8AC3E}">
        <p14:creationId xmlns:p14="http://schemas.microsoft.com/office/powerpoint/2010/main" val="159375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2D485B0-FB1A-4648-8F80-24675E8404B3}"/>
              </a:ext>
            </a:extLst>
          </p:cNvPr>
          <p:cNvSpPr txBox="1"/>
          <p:nvPr/>
        </p:nvSpPr>
        <p:spPr>
          <a:xfrm>
            <a:off x="261764" y="1884402"/>
            <a:ext cx="11446921" cy="3785652"/>
          </a:xfrm>
          <a:prstGeom prst="rect">
            <a:avLst/>
          </a:prstGeom>
          <a:noFill/>
          <a:ln>
            <a:noFill/>
          </a:ln>
        </p:spPr>
        <p:txBody>
          <a:bodyPr wrap="square" rtlCol="0" anchor="ctr" anchorCtr="1">
            <a:spAutoFit/>
          </a:bodyPr>
          <a:lstStyle/>
          <a:p>
            <a:pPr algn="just"/>
            <a:r>
              <a:rPr lang="it-IT" sz="2000" i="1" dirty="0"/>
              <a:t>«Deve pertanto ritenersi che, anche nel nuovo sistema delineato dall’articolo 97, comma 8, del decreto legislativo n. 50 del 2016 (al pari di quello delineato dall’articolo 122, comma 9 del decreto legislativo n. 163 del 2006), la facoltà di contemplare ipotesi di </a:t>
            </a:r>
            <a:r>
              <a:rPr lang="it-IT" sz="2000" b="1" i="1" dirty="0"/>
              <a:t>esclusione automatica </a:t>
            </a:r>
            <a:r>
              <a:rPr lang="it-IT" sz="2000" i="1" dirty="0"/>
              <a:t>delle offerte anomale – e a prescindere da qualunque verifica in concreto circa l’effettiva sostenibilità delle offerte stesse – rappresenti una </a:t>
            </a:r>
            <a:r>
              <a:rPr lang="it-IT" sz="2000" b="1" i="1" dirty="0"/>
              <a:t>facoltà eccettuale che deve pertanto risultare da inequivoche disposizioni della legge di gara.</a:t>
            </a:r>
          </a:p>
          <a:p>
            <a:pPr algn="just"/>
            <a:r>
              <a:rPr lang="it-IT" sz="2000" i="1" dirty="0"/>
              <a:t>Si tratta, del resto, di un corollario del più generale principio secondo cui va escluso che una condizione di partecipazione ad una gara pubblica possa determinare l’automatica esclusione del concorrente, senza il previo esercizio del soccorso istruttorio, laddove tale condizione non sia espressamente prevista dai documenti di gara e possa essere individuata solo mediante una interpretazione giurisprudenziale del diritto nazionale o, comunque, all’esito di una non agevole operazione ermeneutica (in tal senso – ex </a:t>
            </a:r>
            <a:r>
              <a:rPr lang="it-IT" sz="2000" i="1" dirty="0" err="1"/>
              <a:t>multis</a:t>
            </a:r>
            <a:r>
              <a:rPr lang="it-IT" sz="2000" i="1" dirty="0"/>
              <a:t> -: Cons. Stato, III, 7 luglio 2017, n. 3364; id., III, 1° marzo 2017, n. 967; id., Ad. </a:t>
            </a:r>
            <a:r>
              <a:rPr lang="it-IT" sz="2000" i="1" dirty="0" err="1"/>
              <a:t>Plen</a:t>
            </a:r>
            <a:r>
              <a:rPr lang="it-IT" sz="2000" i="1" dirty="0"/>
              <a:t>. 27 luglio 2016, n. 20)</a:t>
            </a:r>
            <a:r>
              <a:rPr lang="it-IT" sz="2000" dirty="0"/>
              <a:t>» (Consiglio di Stato, sez. V, 30 ottobre 2017, n. 4969).</a:t>
            </a:r>
          </a:p>
        </p:txBody>
      </p:sp>
      <p:sp>
        <p:nvSpPr>
          <p:cNvPr id="5" name="CasellaDiTesto 4">
            <a:extLst>
              <a:ext uri="{FF2B5EF4-FFF2-40B4-BE49-F238E27FC236}">
                <a16:creationId xmlns:a16="http://schemas.microsoft.com/office/drawing/2014/main" id="{F6FD44D8-7875-4DB9-A68B-393B321DE71A}"/>
              </a:ext>
            </a:extLst>
          </p:cNvPr>
          <p:cNvSpPr txBox="1"/>
          <p:nvPr/>
        </p:nvSpPr>
        <p:spPr>
          <a:xfrm>
            <a:off x="249930" y="764704"/>
            <a:ext cx="11449272" cy="553998"/>
          </a:xfrm>
          <a:prstGeom prst="rect">
            <a:avLst/>
          </a:prstGeom>
          <a:noFill/>
          <a:ln>
            <a:noFill/>
          </a:ln>
        </p:spPr>
        <p:txBody>
          <a:bodyPr wrap="square" rtlCol="0" anchor="ctr" anchorCtr="1">
            <a:spAutoFit/>
          </a:bodyPr>
          <a:lstStyle/>
          <a:p>
            <a:r>
              <a:rPr lang="it-IT" sz="3000" b="1" dirty="0">
                <a:effectLst>
                  <a:outerShdw blurRad="38100" dist="38100" dir="2700000" algn="tl">
                    <a:srgbClr val="000000">
                      <a:alpha val="43137"/>
                    </a:srgbClr>
                  </a:outerShdw>
                </a:effectLst>
              </a:rPr>
              <a:t>COSA DICE LA GIURISPRUDENZA?</a:t>
            </a:r>
          </a:p>
        </p:txBody>
      </p:sp>
    </p:spTree>
    <p:extLst>
      <p:ext uri="{BB962C8B-B14F-4D97-AF65-F5344CB8AC3E}">
        <p14:creationId xmlns:p14="http://schemas.microsoft.com/office/powerpoint/2010/main" val="2822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80251EE-B769-4592-854B-97CFFF0ABEE3}"/>
              </a:ext>
            </a:extLst>
          </p:cNvPr>
          <p:cNvSpPr>
            <a:spLocks noGrp="1"/>
          </p:cNvSpPr>
          <p:nvPr>
            <p:ph type="body" idx="1"/>
          </p:nvPr>
        </p:nvSpPr>
        <p:spPr>
          <a:xfrm>
            <a:off x="477788" y="620688"/>
            <a:ext cx="11017224" cy="762000"/>
          </a:xfrm>
        </p:spPr>
        <p:txBody>
          <a:bodyPr>
            <a:normAutofit/>
          </a:bodyPr>
          <a:lstStyle/>
          <a:p>
            <a:pPr algn="ctr"/>
            <a:r>
              <a:rPr lang="it-IT" sz="3000" b="1" dirty="0">
                <a:effectLst>
                  <a:outerShdw blurRad="38100" dist="38100" dir="2700000" algn="tl">
                    <a:srgbClr val="000000">
                      <a:alpha val="43137"/>
                    </a:srgbClr>
                  </a:outerShdw>
                </a:effectLst>
              </a:rPr>
              <a:t>COMUNICATO PRESIDENTE A.N.AC. DEL 5 OTTOBRE 2016</a:t>
            </a:r>
          </a:p>
          <a:p>
            <a:endParaRPr lang="it-IT" dirty="0"/>
          </a:p>
        </p:txBody>
      </p:sp>
      <p:sp>
        <p:nvSpPr>
          <p:cNvPr id="4" name="CasellaDiTesto 3">
            <a:extLst>
              <a:ext uri="{FF2B5EF4-FFF2-40B4-BE49-F238E27FC236}">
                <a16:creationId xmlns:a16="http://schemas.microsoft.com/office/drawing/2014/main" id="{ACC89BCA-8D0A-40FC-84D4-F9A1FACB66F7}"/>
              </a:ext>
            </a:extLst>
          </p:cNvPr>
          <p:cNvSpPr txBox="1"/>
          <p:nvPr/>
        </p:nvSpPr>
        <p:spPr>
          <a:xfrm>
            <a:off x="477788" y="1628800"/>
            <a:ext cx="11017224" cy="4462760"/>
          </a:xfrm>
          <a:prstGeom prst="rect">
            <a:avLst/>
          </a:prstGeom>
          <a:noFill/>
          <a:ln>
            <a:noFill/>
          </a:ln>
        </p:spPr>
        <p:txBody>
          <a:bodyPr wrap="square" rtlCol="0" anchor="ctr" anchorCtr="1">
            <a:spAutoFit/>
          </a:bodyPr>
          <a:lstStyle/>
          <a:p>
            <a:pPr algn="just"/>
            <a:r>
              <a:rPr lang="it-IT" sz="2400" dirty="0"/>
              <a:t>Il comunicato contiene alcune indicazioni operative sulle modalità di calcolo della soglia di anomalia nel caso di aggiudicazione con il criterio del prezzo più basso, di cui all’art. 97, c. 2 del d. lgs. n. 50/2016.</a:t>
            </a:r>
          </a:p>
          <a:p>
            <a:pPr algn="just"/>
            <a:endParaRPr lang="it-IT" sz="2400" dirty="0"/>
          </a:p>
          <a:p>
            <a:pPr algn="just"/>
            <a:r>
              <a:rPr lang="it-IT" sz="2400" dirty="0"/>
              <a:t>Per quanto ivi interessa: «</a:t>
            </a:r>
            <a:r>
              <a:rPr lang="it-IT" sz="2400" i="1" dirty="0"/>
              <a:t>La facoltà di avvalersi dell’esclusione automatica di cui all’art. 97, comma 8, è prevista esclusivamente per gli affidamenti di lavori, servizi e forniture, di importo inferiore alle soglie di cui all’art. 35 del Codice, quando il criterio di aggiudicazione è quello del prezzo più basso. In tal caso </a:t>
            </a:r>
            <a:r>
              <a:rPr lang="it-IT" sz="2400" b="1" i="1" dirty="0"/>
              <a:t>nella documentazione di gara </a:t>
            </a:r>
            <a:r>
              <a:rPr lang="it-IT" sz="2400" i="1" dirty="0"/>
              <a:t>è</a:t>
            </a:r>
            <a:r>
              <a:rPr lang="it-IT" sz="2400" b="1" i="1" dirty="0"/>
              <a:t> </a:t>
            </a:r>
            <a:r>
              <a:rPr lang="it-IT" sz="2400" b="1" i="1" u="sng" dirty="0"/>
              <a:t>opportuno</a:t>
            </a:r>
            <a:r>
              <a:rPr lang="it-IT" sz="2400" i="1" dirty="0"/>
              <a:t> indicare che non si procede all’esclusione automatica, ancorché sia previsto nel bando, qualora il numero delle offerte ammesse, e quindi ritenute valide, sia inferiore a dieci».</a:t>
            </a:r>
            <a:endParaRPr lang="it-IT" sz="2400" dirty="0"/>
          </a:p>
          <a:p>
            <a:pPr algn="just"/>
            <a:endParaRPr lang="it-IT" sz="2000" dirty="0"/>
          </a:p>
        </p:txBody>
      </p:sp>
    </p:spTree>
    <p:extLst>
      <p:ext uri="{BB962C8B-B14F-4D97-AF65-F5344CB8AC3E}">
        <p14:creationId xmlns:p14="http://schemas.microsoft.com/office/powerpoint/2010/main" val="394751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D9F3CB6-A1A5-47AA-B1C0-37D136356C69}"/>
              </a:ext>
            </a:extLst>
          </p:cNvPr>
          <p:cNvSpPr txBox="1"/>
          <p:nvPr/>
        </p:nvSpPr>
        <p:spPr>
          <a:xfrm>
            <a:off x="981844" y="620688"/>
            <a:ext cx="9937104" cy="553998"/>
          </a:xfrm>
          <a:prstGeom prst="rect">
            <a:avLst/>
          </a:prstGeom>
          <a:noFill/>
          <a:ln>
            <a:noFill/>
          </a:ln>
        </p:spPr>
        <p:txBody>
          <a:bodyPr wrap="square" rtlCol="0" anchor="ctr" anchorCtr="1">
            <a:spAutoFit/>
          </a:bodyPr>
          <a:lstStyle/>
          <a:p>
            <a:pPr algn="ctr"/>
            <a:r>
              <a:rPr lang="it-IT" sz="3000" b="1" dirty="0">
                <a:effectLst>
                  <a:outerShdw blurRad="38100" dist="38100" dir="2700000" algn="tl">
                    <a:srgbClr val="000000">
                      <a:alpha val="43137"/>
                    </a:srgbClr>
                  </a:outerShdw>
                </a:effectLst>
              </a:rPr>
              <a:t>RELAZIONE A.I.R.</a:t>
            </a:r>
          </a:p>
        </p:txBody>
      </p:sp>
      <p:sp>
        <p:nvSpPr>
          <p:cNvPr id="5" name="CasellaDiTesto 4">
            <a:extLst>
              <a:ext uri="{FF2B5EF4-FFF2-40B4-BE49-F238E27FC236}">
                <a16:creationId xmlns:a16="http://schemas.microsoft.com/office/drawing/2014/main" id="{49D3A10F-A216-4202-88A5-2A3C9DC071F0}"/>
              </a:ext>
            </a:extLst>
          </p:cNvPr>
          <p:cNvSpPr txBox="1"/>
          <p:nvPr/>
        </p:nvSpPr>
        <p:spPr>
          <a:xfrm>
            <a:off x="989130" y="1340768"/>
            <a:ext cx="9937104" cy="4970591"/>
          </a:xfrm>
          <a:prstGeom prst="rect">
            <a:avLst/>
          </a:prstGeom>
          <a:noFill/>
          <a:ln>
            <a:noFill/>
          </a:ln>
        </p:spPr>
        <p:txBody>
          <a:bodyPr wrap="square" rtlCol="0" anchor="ctr" anchorCtr="1">
            <a:spAutoFit/>
          </a:bodyPr>
          <a:lstStyle/>
          <a:p>
            <a:pPr algn="just"/>
            <a:endParaRPr lang="it-IT" sz="2300" dirty="0"/>
          </a:p>
          <a:p>
            <a:pPr algn="just"/>
            <a:r>
              <a:rPr lang="it-IT" sz="2300" dirty="0"/>
              <a:t>«</a:t>
            </a:r>
            <a:r>
              <a:rPr lang="it-IT" sz="2300" i="1" dirty="0"/>
              <a:t>con riguardo all’opzione di esclusione automatica delle offerte anomale nelle gare aggiudicate con il criterio del minor prezzo, in conformità con quanto osservato dal Consiglio di Stato nel summenzionato parere n. 782/2017, al par. 5.2.1 è stato precisato che, in sede di valutazione sul numero di operatori economici da invitare al procedimento selettivo, occorra altresì tenere conto dell’eventuale opzione, </a:t>
            </a:r>
            <a:r>
              <a:rPr lang="it-IT" sz="2300" b="1" i="1" dirty="0"/>
              <a:t>da indicare nella lettera di invito</a:t>
            </a:r>
            <a:r>
              <a:rPr lang="it-IT" sz="2300" i="1" dirty="0"/>
              <a:t>, di esclusione automatica delle offerte anomale, in conformità a quanto previsto dall’art. 97, comma 8, del Codice dei contratti pubblici. Laddove pertanto la stazione appaltante stabilisca di escludere automaticamente le offerte anormalmente basse, </a:t>
            </a:r>
            <a:r>
              <a:rPr lang="it-IT" sz="2300" b="1" i="1" dirty="0"/>
              <a:t>è opportuno </a:t>
            </a:r>
            <a:r>
              <a:rPr lang="it-IT" sz="2300" i="1" dirty="0"/>
              <a:t>estendere l’invito ad un numero di operatori economici congruamente </a:t>
            </a:r>
            <a:r>
              <a:rPr lang="it-IT" sz="2300" b="1" i="1" dirty="0"/>
              <a:t>al di sopra del numero minimo stabilito (dieci) </a:t>
            </a:r>
            <a:r>
              <a:rPr lang="it-IT" sz="2300" i="1" dirty="0"/>
              <a:t>perché detto meccanismo possa validamente funzionare</a:t>
            </a:r>
            <a:r>
              <a:rPr lang="it-IT" sz="2300" dirty="0"/>
              <a:t>» (pag. 26). </a:t>
            </a:r>
          </a:p>
          <a:p>
            <a:endParaRPr lang="it-IT" dirty="0"/>
          </a:p>
        </p:txBody>
      </p:sp>
    </p:spTree>
    <p:extLst>
      <p:ext uri="{BB962C8B-B14F-4D97-AF65-F5344CB8AC3E}">
        <p14:creationId xmlns:p14="http://schemas.microsoft.com/office/powerpoint/2010/main" val="35847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9D38ED5-13E3-476C-BCF4-B5D411D4BAFB}"/>
              </a:ext>
            </a:extLst>
          </p:cNvPr>
          <p:cNvSpPr/>
          <p:nvPr/>
        </p:nvSpPr>
        <p:spPr>
          <a:xfrm>
            <a:off x="549796" y="260648"/>
            <a:ext cx="11161240" cy="553998"/>
          </a:xfrm>
          <a:prstGeom prst="rect">
            <a:avLst/>
          </a:prstGeom>
        </p:spPr>
        <p:txBody>
          <a:bodyPr wrap="square">
            <a:spAutoFit/>
          </a:bodyPr>
          <a:lstStyle/>
          <a:p>
            <a:pPr algn="ctr"/>
            <a:r>
              <a:rPr lang="it-IT" sz="3000" b="1" dirty="0">
                <a:effectLst>
                  <a:outerShdw blurRad="38100" dist="38100" dir="2700000" algn="tl">
                    <a:srgbClr val="000000">
                      <a:alpha val="43137"/>
                    </a:srgbClr>
                  </a:outerShdw>
                </a:effectLst>
              </a:rPr>
              <a:t>LINEE-GUIDA A.N.AC. N. 4</a:t>
            </a:r>
          </a:p>
        </p:txBody>
      </p:sp>
      <p:sp>
        <p:nvSpPr>
          <p:cNvPr id="5" name="CasellaDiTesto 4">
            <a:extLst>
              <a:ext uri="{FF2B5EF4-FFF2-40B4-BE49-F238E27FC236}">
                <a16:creationId xmlns:a16="http://schemas.microsoft.com/office/drawing/2014/main" id="{A80CD87E-CB4E-41FB-A6FC-E0ECC1A5822A}"/>
              </a:ext>
            </a:extLst>
          </p:cNvPr>
          <p:cNvSpPr txBox="1"/>
          <p:nvPr/>
        </p:nvSpPr>
        <p:spPr>
          <a:xfrm>
            <a:off x="477788" y="1094884"/>
            <a:ext cx="11233248" cy="5893921"/>
          </a:xfrm>
          <a:prstGeom prst="rect">
            <a:avLst/>
          </a:prstGeom>
          <a:noFill/>
          <a:ln>
            <a:noFill/>
          </a:ln>
        </p:spPr>
        <p:txBody>
          <a:bodyPr wrap="square" rtlCol="0" anchor="ctr" anchorCtr="1">
            <a:spAutoFit/>
          </a:bodyPr>
          <a:lstStyle/>
          <a:p>
            <a:pPr algn="just"/>
            <a:r>
              <a:rPr lang="it-IT" dirty="0"/>
              <a:t>«</a:t>
            </a:r>
            <a:r>
              <a:rPr lang="it-IT" sz="1700" i="1" dirty="0"/>
              <a:t>5. La </a:t>
            </a:r>
            <a:r>
              <a:rPr lang="it-IT" sz="1700" b="1" i="1" dirty="0"/>
              <a:t>procedura negoziata </a:t>
            </a:r>
            <a:r>
              <a:rPr lang="it-IT" sz="1700" i="1" dirty="0"/>
              <a:t>per l’affidamento di contratti di lavori di importo pari o superiore a 40.000,00 euro e inferiore a 150.000,00 euro e per l’affidamento di contratti di servizi e forniture di importo pari o superiore a 40.000,00 euro e inferiore alle soglie di rilevanza comunitaria di cui all’articolo 35</a:t>
            </a:r>
            <a:r>
              <a:rPr lang="it-IT" sz="1700" dirty="0"/>
              <a:t>».</a:t>
            </a:r>
          </a:p>
          <a:p>
            <a:pPr algn="just"/>
            <a:endParaRPr lang="it-IT" sz="1700" dirty="0"/>
          </a:p>
          <a:p>
            <a:pPr algn="just"/>
            <a:r>
              <a:rPr lang="it-IT" sz="1700" dirty="0"/>
              <a:t>Le Linee-Guida, secondo un’interpretazione letterale, si applicherebbero </a:t>
            </a:r>
            <a:r>
              <a:rPr lang="it-IT" sz="1700" b="1" u="sng" dirty="0"/>
              <a:t>solo</a:t>
            </a:r>
            <a:r>
              <a:rPr lang="it-IT" sz="1700" dirty="0"/>
              <a:t> alle procedura sotto-soglia affidate con le </a:t>
            </a:r>
            <a:r>
              <a:rPr lang="it-IT" sz="1700" b="1" dirty="0"/>
              <a:t>procedure negoziate</a:t>
            </a:r>
            <a:r>
              <a:rPr lang="it-IT" sz="1700" dirty="0"/>
              <a:t>, </a:t>
            </a:r>
            <a:r>
              <a:rPr lang="it-IT" sz="1700" i="1" dirty="0"/>
              <a:t>ex </a:t>
            </a:r>
            <a:r>
              <a:rPr lang="it-IT" sz="1700" dirty="0"/>
              <a:t>art. 36, c. 2 del d. lgs. n. 50/2016 ed al contenuto degli inviti da presentare a seguito della selezione di operatori economici effettuata con le indagini di mercato o con consultazione dell’elenco degli operatori detenuto dalla  P.A. (si è visto </a:t>
            </a:r>
            <a:r>
              <a:rPr lang="it-IT" sz="1700" i="1" dirty="0" err="1"/>
              <a:t>supra</a:t>
            </a:r>
            <a:r>
              <a:rPr lang="it-IT" sz="1700" dirty="0"/>
              <a:t>, però, che è preferibile estendere tali conclusioni anche alle procedure ordinarie).</a:t>
            </a:r>
          </a:p>
          <a:p>
            <a:pPr algn="just"/>
            <a:endParaRPr lang="it-IT" sz="1700" dirty="0"/>
          </a:p>
          <a:p>
            <a:pPr algn="just"/>
            <a:r>
              <a:rPr lang="it-IT" sz="1700" dirty="0"/>
              <a:t>«</a:t>
            </a:r>
            <a:r>
              <a:rPr lang="it-IT" sz="1700" i="1" dirty="0"/>
              <a:t>5.2.1. </a:t>
            </a:r>
            <a:r>
              <a:rPr lang="it-IT" sz="1700" b="1" i="1" dirty="0"/>
              <a:t>Se non ritiene di poter invitare tutti gli operatori economici risultanti dall’indagine di mercato o presenti nell’elenco, la stazione appaltante deve indicare, nell’avviso, il numero massimo di operatori che selezionerà ai fini del successivo invito</a:t>
            </a:r>
            <a:r>
              <a:rPr lang="it-IT" sz="1700" i="1" dirty="0"/>
              <a:t>, e i relativi criteri, nel rispetto dei principi di cui al precedente periodo. La stazione appaltante tiene comunque conto del valore economico dell’affidamento nonché della volontà di avvalersi della facoltà prevista dall’articolo 97, comma 8, del Codice dei contratti pubblici</a:t>
            </a:r>
            <a:r>
              <a:rPr lang="it-IT" sz="1700" dirty="0"/>
              <a:t>. </a:t>
            </a:r>
          </a:p>
          <a:p>
            <a:pPr algn="just"/>
            <a:endParaRPr lang="it-IT" sz="1700" dirty="0"/>
          </a:p>
          <a:p>
            <a:pPr algn="just"/>
            <a:r>
              <a:rPr lang="it-IT" sz="1700" i="1" dirty="0"/>
              <a:t>5.2.6 L’</a:t>
            </a:r>
            <a:r>
              <a:rPr lang="it-IT" sz="1700" b="1" i="1" dirty="0"/>
              <a:t>invito</a:t>
            </a:r>
            <a:r>
              <a:rPr lang="it-IT" sz="1700" i="1" dirty="0"/>
              <a:t> contiene tutti gli elementi che consentono alle imprese di formulare un’offerta informata e dunque seria, tra cui almeno: </a:t>
            </a:r>
          </a:p>
          <a:p>
            <a:pPr algn="just"/>
            <a:r>
              <a:rPr lang="it-IT" sz="1700" i="1" dirty="0"/>
              <a:t>j) </a:t>
            </a:r>
            <a:r>
              <a:rPr lang="it-IT" sz="1700" b="1" i="1" dirty="0"/>
              <a:t>nel caso di applicazione del criterio del minor prezzo, la volontà di avvalersi della facoltà prevista dell’articolo 97, comma 8, Decreto Legislativo n. 50/2016, purché pervengano almeno dieci offerte valide</a:t>
            </a:r>
            <a:r>
              <a:rPr lang="it-IT" sz="1700" i="1" dirty="0"/>
              <a:t>, con l’avvertenza che in ogni caso la stazione appaltante valuta la conformità di ogni offerta, che in base ad elementi specifici, appaia anormalmente bassa».</a:t>
            </a:r>
          </a:p>
          <a:p>
            <a:pPr algn="just"/>
            <a:endParaRPr lang="it-IT" dirty="0"/>
          </a:p>
          <a:p>
            <a:endParaRPr lang="it-IT" dirty="0"/>
          </a:p>
        </p:txBody>
      </p:sp>
    </p:spTree>
    <p:extLst>
      <p:ext uri="{BB962C8B-B14F-4D97-AF65-F5344CB8AC3E}">
        <p14:creationId xmlns:p14="http://schemas.microsoft.com/office/powerpoint/2010/main" val="204175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0CD10CF-1367-4E27-8B0A-D9A5AB5E64B4}"/>
              </a:ext>
            </a:extLst>
          </p:cNvPr>
          <p:cNvSpPr txBox="1"/>
          <p:nvPr/>
        </p:nvSpPr>
        <p:spPr>
          <a:xfrm>
            <a:off x="585800" y="637030"/>
            <a:ext cx="10909212" cy="553998"/>
          </a:xfrm>
          <a:prstGeom prst="rect">
            <a:avLst/>
          </a:prstGeom>
          <a:noFill/>
          <a:ln>
            <a:noFill/>
          </a:ln>
        </p:spPr>
        <p:txBody>
          <a:bodyPr wrap="square" rtlCol="0" anchor="ctr" anchorCtr="1">
            <a:spAutoFit/>
          </a:bodyPr>
          <a:lstStyle/>
          <a:p>
            <a:pPr algn="ctr"/>
            <a:r>
              <a:rPr lang="it-IT" sz="3000" b="1" dirty="0">
                <a:effectLst>
                  <a:outerShdw blurRad="38100" dist="38100" dir="2700000" algn="tl">
                    <a:srgbClr val="000000">
                      <a:alpha val="43137"/>
                    </a:srgbClr>
                  </a:outerShdw>
                </a:effectLst>
              </a:rPr>
              <a:t>DOCUMENTO DI CONSULTAZIONE</a:t>
            </a:r>
          </a:p>
        </p:txBody>
      </p:sp>
      <p:sp>
        <p:nvSpPr>
          <p:cNvPr id="5" name="CasellaDiTesto 4">
            <a:extLst>
              <a:ext uri="{FF2B5EF4-FFF2-40B4-BE49-F238E27FC236}">
                <a16:creationId xmlns:a16="http://schemas.microsoft.com/office/drawing/2014/main" id="{4A238E63-9706-4430-8F07-F3A276E77AA6}"/>
              </a:ext>
            </a:extLst>
          </p:cNvPr>
          <p:cNvSpPr txBox="1"/>
          <p:nvPr/>
        </p:nvSpPr>
        <p:spPr>
          <a:xfrm>
            <a:off x="585800" y="1524852"/>
            <a:ext cx="11017224" cy="4832092"/>
          </a:xfrm>
          <a:prstGeom prst="rect">
            <a:avLst/>
          </a:prstGeom>
          <a:noFill/>
          <a:ln>
            <a:noFill/>
          </a:ln>
        </p:spPr>
        <p:txBody>
          <a:bodyPr wrap="square" rtlCol="0" anchor="ctr" anchorCtr="1">
            <a:spAutoFit/>
          </a:bodyPr>
          <a:lstStyle/>
          <a:p>
            <a:pPr algn="just"/>
            <a:r>
              <a:rPr lang="it-IT" sz="2200" dirty="0"/>
              <a:t>«</a:t>
            </a:r>
            <a:r>
              <a:rPr lang="it-IT" sz="2200" i="1" dirty="0"/>
              <a:t>La Commissione Europea, sulla base di tali sentenze </a:t>
            </a:r>
            <a:r>
              <a:rPr lang="it-IT" sz="2200" dirty="0"/>
              <a:t>(n.d.r. Corte Giustizia UE, sez. IV, 15 maggio 2018 nelle cause riunite C-147/06 E C-148/06) </a:t>
            </a:r>
            <a:r>
              <a:rPr lang="it-IT" sz="2200" i="1" dirty="0"/>
              <a:t>ha contestato all’Italia la possibile violazione della normativa comunitaria, in quanto l’articolo 97, comma 8, del codice dei contratti pubblici si applica indiscriminatamente a tutti gli affidamenti sotto-soglia, indipendentemente dall’esistenza di un interesse transfrontaliero certo. Inoltre, la Commissione ritiene insufficiente il limite di dieci offerte valide per poter giustificare il ricorso all’esclusione automatica.</a:t>
            </a:r>
          </a:p>
          <a:p>
            <a:pPr algn="just"/>
            <a:r>
              <a:rPr lang="it-IT" sz="2200" i="1" dirty="0"/>
              <a:t>Ciò posto, l’Autorità in sede di revisione delle presenti Linee guida sul sotto-soglia potrebbe fornire un’</a:t>
            </a:r>
            <a:r>
              <a:rPr lang="it-IT" sz="2200" b="1" i="1" dirty="0"/>
              <a:t>interpretazione comunitariamente </a:t>
            </a:r>
            <a:r>
              <a:rPr lang="it-IT" sz="2200" i="1" dirty="0"/>
              <a:t>orientata della norma, nonché indicazioni interpretative, sulla base delle citate sentenze della Corte, al fine di individuare gli </a:t>
            </a:r>
            <a:r>
              <a:rPr lang="it-IT" sz="2200" b="1" i="1" dirty="0"/>
              <a:t>indicatori dell’interesse transfrontaliero certo</a:t>
            </a:r>
            <a:r>
              <a:rPr lang="it-IT" sz="2200" i="1" dirty="0"/>
              <a:t>, quali potrebbero essere </a:t>
            </a:r>
            <a:r>
              <a:rPr lang="it-IT" sz="2200" b="1" i="1" dirty="0"/>
              <a:t>l’importo dell’affidamento, le caratteristiche tecniche o la zona di esecuzione della prestazione</a:t>
            </a:r>
            <a:r>
              <a:rPr lang="it-IT" sz="2200" i="1" dirty="0"/>
              <a:t>. Sul punto, si chiede, quindi agli Stakeholder di esprimere il proprio parere in ordine all’opportunità di offrire l’interpretazione proposta e di individuare possibili indici dell’interesse transfrontaliero certo</a:t>
            </a:r>
            <a:r>
              <a:rPr lang="it-IT" sz="2200" dirty="0"/>
              <a:t>».</a:t>
            </a:r>
          </a:p>
        </p:txBody>
      </p:sp>
    </p:spTree>
    <p:extLst>
      <p:ext uri="{BB962C8B-B14F-4D97-AF65-F5344CB8AC3E}">
        <p14:creationId xmlns:p14="http://schemas.microsoft.com/office/powerpoint/2010/main" val="38718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6E1B0EE6-0F14-459F-AEB2-C435E5771351}"/>
              </a:ext>
            </a:extLst>
          </p:cNvPr>
          <p:cNvSpPr txBox="1">
            <a:spLocks/>
          </p:cNvSpPr>
          <p:nvPr/>
        </p:nvSpPr>
        <p:spPr>
          <a:xfrm>
            <a:off x="765820" y="686705"/>
            <a:ext cx="10513168" cy="410344"/>
          </a:xfrm>
          <a:prstGeom prst="rect">
            <a:avLst/>
          </a:prstGeom>
        </p:spPr>
        <p:txBody>
          <a:bodyPr>
            <a:noAutofit/>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r>
              <a:rPr lang="it-IT" sz="2800" b="1" dirty="0">
                <a:solidFill>
                  <a:schemeClr val="tx1"/>
                </a:solidFill>
                <a:effectLst>
                  <a:outerShdw blurRad="38100" dist="38100" dir="2700000" algn="tl">
                    <a:srgbClr val="000000">
                      <a:alpha val="43137"/>
                    </a:srgbClr>
                  </a:outerShdw>
                </a:effectLst>
                <a:latin typeface="+mn-lt"/>
                <a:ea typeface="+mn-ea"/>
                <a:cs typeface="+mn-cs"/>
              </a:rPr>
              <a:t>        </a:t>
            </a:r>
            <a:r>
              <a:rPr lang="it-IT" sz="3000" b="1" dirty="0">
                <a:solidFill>
                  <a:schemeClr val="tx1"/>
                </a:solidFill>
                <a:effectLst>
                  <a:outerShdw blurRad="38100" dist="38100" dir="2700000" algn="tl">
                    <a:srgbClr val="000000">
                      <a:alpha val="43137"/>
                    </a:srgbClr>
                  </a:outerShdw>
                </a:effectLst>
                <a:latin typeface="+mn-lt"/>
                <a:ea typeface="+mn-ea"/>
                <a:cs typeface="+mn-cs"/>
              </a:rPr>
              <a:t>QUANDO C’È UN INTERESSE TRANSFRONTALIERO CERTO?</a:t>
            </a:r>
          </a:p>
        </p:txBody>
      </p:sp>
      <p:sp>
        <p:nvSpPr>
          <p:cNvPr id="5" name="Rettangolo 4">
            <a:extLst>
              <a:ext uri="{FF2B5EF4-FFF2-40B4-BE49-F238E27FC236}">
                <a16:creationId xmlns:a16="http://schemas.microsoft.com/office/drawing/2014/main" id="{722F88DF-C784-48EB-B1CC-9AFF031F1EF8}"/>
              </a:ext>
            </a:extLst>
          </p:cNvPr>
          <p:cNvSpPr/>
          <p:nvPr/>
        </p:nvSpPr>
        <p:spPr>
          <a:xfrm>
            <a:off x="765820" y="2276872"/>
            <a:ext cx="10513168" cy="2677656"/>
          </a:xfrm>
          <a:prstGeom prst="rect">
            <a:avLst/>
          </a:prstGeom>
        </p:spPr>
        <p:txBody>
          <a:bodyPr wrap="square">
            <a:spAutoFit/>
          </a:bodyPr>
          <a:lstStyle/>
          <a:p>
            <a:pPr algn="just"/>
            <a:r>
              <a:rPr lang="it-IT" sz="2100" dirty="0"/>
              <a:t>«</a:t>
            </a:r>
            <a:r>
              <a:rPr lang="it-IT" sz="2100" i="1" dirty="0"/>
              <a:t>Valuti infine il Governo se specificare meglio quando l’appalto ha carattere transfrontaliero. Al riguardo il Consiglio propone di definire transfrontalieri – sulla scia di quanto previsto dall’art. 19, comma 5, </a:t>
            </a:r>
            <a:r>
              <a:rPr lang="it-IT" sz="2100" i="1" dirty="0" err="1"/>
              <a:t>l.r</a:t>
            </a:r>
            <a:r>
              <a:rPr lang="it-IT" sz="2100" i="1" dirty="0"/>
              <a:t>. Sicilia 12 luglio 2011 n. 12 – </a:t>
            </a:r>
            <a:r>
              <a:rPr lang="it-IT" sz="2100" b="1" i="1" dirty="0"/>
              <a:t>gli appalti di lavori, servizi o forniture, finanziati, cofinanziati o realizzati con fondi comunque erogati dalle amministrazioni aggiudicatrici e dagli enti aggiudicatori, anche se di valore inferiore alla soglia comunitaria, ove agli stessi siano ammessi, in percentuale pari o superiore al 5 per cento, operatori economici aventi sede in nazioni dell'Unione europea, diverse dall'Italia</a:t>
            </a:r>
            <a:r>
              <a:rPr lang="it-IT" sz="2100" dirty="0"/>
              <a:t>»</a:t>
            </a:r>
            <a:r>
              <a:rPr lang="it-IT" sz="2100" i="1" dirty="0"/>
              <a:t> </a:t>
            </a:r>
            <a:r>
              <a:rPr lang="it-IT" sz="2100" dirty="0"/>
              <a:t>(Consiglio di Stato, Ad. Comm. Speciale, 22 marzo 2017, n. 782/2017 e n. Affare 432/2017).</a:t>
            </a:r>
          </a:p>
        </p:txBody>
      </p:sp>
    </p:spTree>
    <p:extLst>
      <p:ext uri="{BB962C8B-B14F-4D97-AF65-F5344CB8AC3E}">
        <p14:creationId xmlns:p14="http://schemas.microsoft.com/office/powerpoint/2010/main" val="34419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AA5FF3A-060D-4E96-8FE7-27F03C8EDB0E}"/>
              </a:ext>
            </a:extLst>
          </p:cNvPr>
          <p:cNvSpPr txBox="1"/>
          <p:nvPr/>
        </p:nvSpPr>
        <p:spPr>
          <a:xfrm>
            <a:off x="477788" y="1437022"/>
            <a:ext cx="11089232" cy="5062924"/>
          </a:xfrm>
          <a:prstGeom prst="rect">
            <a:avLst/>
          </a:prstGeom>
          <a:noFill/>
          <a:ln>
            <a:noFill/>
          </a:ln>
        </p:spPr>
        <p:txBody>
          <a:bodyPr wrap="square" rtlCol="0" anchor="ctr" anchorCtr="1">
            <a:spAutoFit/>
          </a:bodyPr>
          <a:lstStyle/>
          <a:p>
            <a:pPr algn="just"/>
            <a:r>
              <a:rPr lang="it-IT" sz="1900" dirty="0"/>
              <a:t>Lo schema di decreto-legge del 05 aprile 2019 recante «</a:t>
            </a:r>
            <a:r>
              <a:rPr lang="it-IT" sz="1900" i="1" dirty="0"/>
              <a:t>Disposizioni urgenti per il rilancio del settore dei contratti pubblici e misure per l’accelerazione degli interventi infrastrutturali</a:t>
            </a:r>
            <a:r>
              <a:rPr lang="it-IT" sz="1900" dirty="0"/>
              <a:t>» c.d. Sblocca-canteri prevede all’art. 1, lett. s), c. 4:</a:t>
            </a:r>
          </a:p>
          <a:p>
            <a:pPr algn="just"/>
            <a:endParaRPr lang="it-IT" sz="1900" dirty="0"/>
          </a:p>
          <a:p>
            <a:pPr algn="just"/>
            <a:r>
              <a:rPr lang="it-IT" sz="1900" dirty="0"/>
              <a:t>«</a:t>
            </a:r>
            <a:r>
              <a:rPr lang="it-IT" sz="1900" i="1" dirty="0"/>
              <a:t>s) all’articolo 97 sono apportate le seguenti modificazioni:</a:t>
            </a:r>
          </a:p>
          <a:p>
            <a:pPr algn="just"/>
            <a:r>
              <a:rPr lang="it-IT" sz="1900" i="1" dirty="0"/>
              <a:t>4) </a:t>
            </a:r>
            <a:r>
              <a:rPr lang="it-IT" sz="1900" dirty="0"/>
              <a:t>al comma 8, dopo le parole “</a:t>
            </a:r>
            <a:r>
              <a:rPr lang="it-IT" sz="1900" i="1" dirty="0"/>
              <a:t>alle soglie di cui all’articolo 35, la stazione appaltante può prevedere</a:t>
            </a:r>
            <a:r>
              <a:rPr lang="it-IT" sz="1900" dirty="0"/>
              <a:t>”, sono sostituite dalle seguenti “</a:t>
            </a:r>
            <a:r>
              <a:rPr lang="it-IT" sz="1900" b="1" i="1" dirty="0"/>
              <a:t>alle soglie di cui all’articolo 35, e che non presentano carattere transfrontaliero, la stazione appaltante prevede</a:t>
            </a:r>
            <a:r>
              <a:rPr lang="it-IT" sz="1900" dirty="0"/>
              <a:t>”, dopo le parole “</a:t>
            </a:r>
            <a:r>
              <a:rPr lang="it-IT" sz="1900" i="1" dirty="0"/>
              <a:t>individuata ai sensi del comma 2</a:t>
            </a:r>
            <a:r>
              <a:rPr lang="it-IT" sz="1900" dirty="0"/>
              <a:t>” sono inserite le seguenti: “</a:t>
            </a:r>
            <a:r>
              <a:rPr lang="it-IT" sz="1900" i="1" dirty="0"/>
              <a:t>e commi </a:t>
            </a:r>
            <a:r>
              <a:rPr lang="it-IT" sz="1900" dirty="0"/>
              <a:t>2-</a:t>
            </a:r>
            <a:r>
              <a:rPr lang="it-IT" sz="1900" i="1" dirty="0"/>
              <a:t>bis </a:t>
            </a:r>
            <a:r>
              <a:rPr lang="it-IT" sz="1900" dirty="0"/>
              <a:t>e 2-</a:t>
            </a:r>
            <a:r>
              <a:rPr lang="it-IT" sz="1900" i="1" dirty="0"/>
              <a:t>ter</a:t>
            </a:r>
            <a:r>
              <a:rPr lang="it-IT" sz="1900" dirty="0"/>
              <a:t>.”» Il c.d. Sblocca cantieri prevede due differenti modalità sul giudizio di anomalia in base al numero della offerte inferiore o maggiore di 15.</a:t>
            </a:r>
          </a:p>
          <a:p>
            <a:pPr algn="just"/>
            <a:endParaRPr lang="it-IT" sz="1900" dirty="0"/>
          </a:p>
          <a:p>
            <a:pPr algn="just"/>
            <a:r>
              <a:rPr lang="it-IT" sz="1900" dirty="0"/>
              <a:t>La prospettiva di riforma dello Stato italiano, quindi, è </a:t>
            </a:r>
            <a:r>
              <a:rPr lang="it-IT" sz="1900" b="1" dirty="0">
                <a:solidFill>
                  <a:srgbClr val="FF0000"/>
                </a:solidFill>
              </a:rPr>
              <a:t>coerente</a:t>
            </a:r>
            <a:r>
              <a:rPr lang="it-IT" sz="1900" dirty="0"/>
              <a:t> con le indicazioni della Commissione europea nella procedura di infrazione UE, almeno per quanto concerne la possibilità di applicare l’esclusione automatica alle gare d’appalto prive di un interesse transfrontaliero certo.</a:t>
            </a:r>
          </a:p>
          <a:p>
            <a:pPr algn="just"/>
            <a:endParaRPr lang="it-IT" sz="1900" dirty="0"/>
          </a:p>
          <a:p>
            <a:pPr algn="just"/>
            <a:r>
              <a:rPr lang="it-IT" sz="1900" b="1" dirty="0">
                <a:solidFill>
                  <a:srgbClr val="FF0000"/>
                </a:solidFill>
              </a:rPr>
              <a:t>Non</a:t>
            </a:r>
            <a:r>
              <a:rPr lang="it-IT" sz="1900" dirty="0"/>
              <a:t> può dirsi altrettanto per il riferimento al numero delle offerte che possono essere escluse che, invece, rimane inalterato e continua ad essere troppo basso (dieci) rispetto alle indicazioni UE. </a:t>
            </a:r>
          </a:p>
        </p:txBody>
      </p:sp>
      <p:sp>
        <p:nvSpPr>
          <p:cNvPr id="5" name="Titolo 1">
            <a:extLst>
              <a:ext uri="{FF2B5EF4-FFF2-40B4-BE49-F238E27FC236}">
                <a16:creationId xmlns:a16="http://schemas.microsoft.com/office/drawing/2014/main" id="{F38AEA8B-3F4C-43D1-8C73-516F29C6662E}"/>
              </a:ext>
            </a:extLst>
          </p:cNvPr>
          <p:cNvSpPr txBox="1">
            <a:spLocks/>
          </p:cNvSpPr>
          <p:nvPr/>
        </p:nvSpPr>
        <p:spPr>
          <a:xfrm>
            <a:off x="477788" y="404664"/>
            <a:ext cx="11089232" cy="410344"/>
          </a:xfrm>
          <a:prstGeom prst="rect">
            <a:avLst/>
          </a:prstGeom>
        </p:spPr>
        <p:txBody>
          <a:bodyPr>
            <a:noAutofit/>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r>
              <a:rPr lang="it-IT" sz="2800" b="1" dirty="0">
                <a:solidFill>
                  <a:schemeClr val="tx1"/>
                </a:solidFill>
                <a:effectLst>
                  <a:outerShdw blurRad="38100" dist="38100" dir="2700000" algn="tl">
                    <a:srgbClr val="000000">
                      <a:alpha val="43137"/>
                    </a:srgbClr>
                  </a:outerShdw>
                </a:effectLst>
                <a:latin typeface="+mn-lt"/>
                <a:ea typeface="+mn-ea"/>
                <a:cs typeface="+mn-cs"/>
              </a:rPr>
              <a:t>		</a:t>
            </a:r>
            <a:r>
              <a:rPr lang="it-IT" sz="3000" b="1" dirty="0">
                <a:solidFill>
                  <a:schemeClr val="tx1"/>
                </a:solidFill>
                <a:effectLst>
                  <a:outerShdw blurRad="38100" dist="38100" dir="2700000" algn="tl">
                    <a:srgbClr val="000000">
                      <a:alpha val="43137"/>
                    </a:srgbClr>
                  </a:outerShdw>
                </a:effectLst>
                <a:latin typeface="+mn-lt"/>
                <a:ea typeface="+mn-ea"/>
                <a:cs typeface="+mn-cs"/>
              </a:rPr>
              <a:t>QUAL È LA PROSPETTIVA DI RIFORMA?</a:t>
            </a:r>
          </a:p>
        </p:txBody>
      </p:sp>
    </p:spTree>
    <p:extLst>
      <p:ext uri="{BB962C8B-B14F-4D97-AF65-F5344CB8AC3E}">
        <p14:creationId xmlns:p14="http://schemas.microsoft.com/office/powerpoint/2010/main" val="346206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BC78E54-FAE6-40A5-B9C9-8C752756DB23}"/>
              </a:ext>
            </a:extLst>
          </p:cNvPr>
          <p:cNvSpPr/>
          <p:nvPr/>
        </p:nvSpPr>
        <p:spPr>
          <a:xfrm>
            <a:off x="477788" y="1916832"/>
            <a:ext cx="10585176" cy="3200876"/>
          </a:xfrm>
          <a:prstGeom prst="rect">
            <a:avLst/>
          </a:prstGeom>
        </p:spPr>
        <p:txBody>
          <a:bodyPr wrap="square">
            <a:spAutoFit/>
          </a:bodyPr>
          <a:lstStyle/>
          <a:p>
            <a:pPr algn="ctr"/>
            <a:r>
              <a:rPr lang="it-IT" sz="3200" b="1" dirty="0">
                <a:effectLst>
                  <a:outerShdw blurRad="38100" dist="38100" dir="2700000" algn="tl">
                    <a:srgbClr val="000000">
                      <a:alpha val="43137"/>
                    </a:srgbClr>
                  </a:outerShdw>
                </a:effectLst>
              </a:rPr>
              <a:t>La teoria è quando si sa tutto e niente funziona. </a:t>
            </a:r>
          </a:p>
          <a:p>
            <a:pPr algn="ctr"/>
            <a:r>
              <a:rPr lang="it-IT" sz="3200" b="1" dirty="0">
                <a:effectLst>
                  <a:outerShdw blurRad="38100" dist="38100" dir="2700000" algn="tl">
                    <a:srgbClr val="000000">
                      <a:alpha val="43137"/>
                    </a:srgbClr>
                  </a:outerShdw>
                </a:effectLst>
              </a:rPr>
              <a:t>La pratica è quando tutto funziona e nessuno sa il perché. </a:t>
            </a:r>
          </a:p>
          <a:p>
            <a:pPr algn="ctr"/>
            <a:r>
              <a:rPr lang="it-IT" sz="3200" b="1" dirty="0">
                <a:effectLst>
                  <a:outerShdw blurRad="38100" dist="38100" dir="2700000" algn="tl">
                    <a:srgbClr val="000000">
                      <a:alpha val="43137"/>
                    </a:srgbClr>
                  </a:outerShdw>
                </a:effectLst>
              </a:rPr>
              <a:t>Noi abbiamo messo insieme la teoria e la pratica: </a:t>
            </a:r>
          </a:p>
          <a:p>
            <a:pPr algn="ctr"/>
            <a:r>
              <a:rPr lang="it-IT" sz="3200" b="1" dirty="0">
                <a:effectLst>
                  <a:outerShdw blurRad="38100" dist="38100" dir="2700000" algn="tl">
                    <a:srgbClr val="000000">
                      <a:alpha val="43137"/>
                    </a:srgbClr>
                  </a:outerShdw>
                </a:effectLst>
              </a:rPr>
              <a:t>non c'è niente che funzioni... </a:t>
            </a:r>
          </a:p>
          <a:p>
            <a:pPr algn="ctr"/>
            <a:r>
              <a:rPr lang="it-IT" sz="3200" b="1" dirty="0">
                <a:effectLst>
                  <a:outerShdw blurRad="38100" dist="38100" dir="2700000" algn="tl">
                    <a:srgbClr val="000000">
                      <a:alpha val="43137"/>
                    </a:srgbClr>
                  </a:outerShdw>
                </a:effectLst>
              </a:rPr>
              <a:t>e nessuno sa il perché!</a:t>
            </a:r>
          </a:p>
          <a:p>
            <a:endParaRPr lang="it-IT" dirty="0">
              <a:solidFill>
                <a:srgbClr val="222222"/>
              </a:solidFill>
              <a:latin typeface="Open Sans" panose="020B0606030504020204" pitchFamily="34" charset="0"/>
            </a:endParaRPr>
          </a:p>
          <a:p>
            <a:r>
              <a:rPr lang="it-IT" dirty="0">
                <a:solidFill>
                  <a:srgbClr val="222222"/>
                </a:solidFill>
                <a:latin typeface="Open Sans" panose="020B0606030504020204" pitchFamily="34" charset="0"/>
              </a:rPr>
              <a:t>									</a:t>
            </a:r>
            <a:r>
              <a:rPr lang="it-IT" sz="2000" b="1" dirty="0">
                <a:solidFill>
                  <a:schemeClr val="bg1"/>
                </a:solidFill>
              </a:rPr>
              <a:t>Albert Einstein</a:t>
            </a:r>
          </a:p>
        </p:txBody>
      </p:sp>
    </p:spTree>
    <p:extLst>
      <p:ext uri="{BB962C8B-B14F-4D97-AF65-F5344CB8AC3E}">
        <p14:creationId xmlns:p14="http://schemas.microsoft.com/office/powerpoint/2010/main" val="24810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10A7D2A-F2DC-40D6-BDB9-F9AE88E8942E}"/>
              </a:ext>
            </a:extLst>
          </p:cNvPr>
          <p:cNvSpPr txBox="1">
            <a:spLocks/>
          </p:cNvSpPr>
          <p:nvPr/>
        </p:nvSpPr>
        <p:spPr>
          <a:xfrm>
            <a:off x="0" y="2379969"/>
            <a:ext cx="4870276" cy="209806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tx2"/>
                </a:solidFill>
                <a:latin typeface="+mj-lt"/>
                <a:ea typeface="+mj-ea"/>
                <a:cs typeface="+mj-cs"/>
              </a:defRPr>
            </a:lvl1pPr>
          </a:lstStyle>
          <a:p>
            <a:pPr algn="ctr"/>
            <a:r>
              <a:rPr lang="it-IT" sz="3600" b="1" dirty="0">
                <a:solidFill>
                  <a:schemeClr val="tx1"/>
                </a:solidFill>
                <a:effectLst>
                  <a:outerShdw blurRad="38100" dist="38100" dir="2700000" algn="tl">
                    <a:srgbClr val="000000">
                      <a:alpha val="43137"/>
                    </a:srgbClr>
                  </a:outerShdw>
                </a:effectLst>
                <a:latin typeface="+mn-lt"/>
              </a:rPr>
              <a:t>GRAZIE PER L’ATTENZIONE</a:t>
            </a:r>
          </a:p>
          <a:p>
            <a:pPr algn="ctr"/>
            <a:br>
              <a:rPr lang="it-IT" sz="3600" b="1" dirty="0">
                <a:solidFill>
                  <a:schemeClr val="tx1"/>
                </a:solidFill>
                <a:effectLst>
                  <a:outerShdw blurRad="38100" dist="38100" dir="2700000" algn="tl">
                    <a:srgbClr val="000000">
                      <a:alpha val="43137"/>
                    </a:srgbClr>
                  </a:outerShdw>
                </a:effectLst>
                <a:latin typeface="+mn-lt"/>
              </a:rPr>
            </a:br>
            <a:endParaRPr lang="it-IT" sz="3600" b="1" dirty="0">
              <a:solidFill>
                <a:schemeClr val="tx1"/>
              </a:solidFill>
              <a:effectLst>
                <a:outerShdw blurRad="38100" dist="38100" dir="2700000" algn="tl">
                  <a:srgbClr val="000000">
                    <a:alpha val="43137"/>
                  </a:srgbClr>
                </a:outerShdw>
              </a:effectLst>
              <a:latin typeface="+mn-lt"/>
            </a:endParaRPr>
          </a:p>
        </p:txBody>
      </p:sp>
      <p:sp>
        <p:nvSpPr>
          <p:cNvPr id="5" name="Sottotitolo 2">
            <a:extLst>
              <a:ext uri="{FF2B5EF4-FFF2-40B4-BE49-F238E27FC236}">
                <a16:creationId xmlns:a16="http://schemas.microsoft.com/office/drawing/2014/main" id="{BBF4869D-23BC-4DBC-A0E2-D2B1C9AB9DCA}"/>
              </a:ext>
            </a:extLst>
          </p:cNvPr>
          <p:cNvSpPr>
            <a:spLocks noGrp="1"/>
          </p:cNvSpPr>
          <p:nvPr>
            <p:ph type="subTitle" idx="1"/>
          </p:nvPr>
        </p:nvSpPr>
        <p:spPr>
          <a:xfrm>
            <a:off x="837828" y="5949280"/>
            <a:ext cx="3962400" cy="762000"/>
          </a:xfrm>
        </p:spPr>
        <p:txBody>
          <a:bodyPr rtlCol="0">
            <a:normAutofit/>
          </a:bodyPr>
          <a:lstStyle/>
          <a:p>
            <a:pPr algn="r" rtl="0"/>
            <a:r>
              <a:rPr lang="it-IT" sz="2000" b="1" dirty="0">
                <a:solidFill>
                  <a:schemeClr val="bg1"/>
                </a:solidFill>
                <a:effectLst>
                  <a:outerShdw blurRad="38100" dist="38100" dir="2700000" algn="tl">
                    <a:srgbClr val="000000">
                      <a:alpha val="43137"/>
                    </a:srgbClr>
                  </a:outerShdw>
                </a:effectLst>
              </a:rPr>
              <a:t>Avv. Matteo Acquasaliente</a:t>
            </a:r>
          </a:p>
        </p:txBody>
      </p:sp>
    </p:spTree>
    <p:extLst>
      <p:ext uri="{BB962C8B-B14F-4D97-AF65-F5344CB8AC3E}">
        <p14:creationId xmlns:p14="http://schemas.microsoft.com/office/powerpoint/2010/main" val="131550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DFEBD-3A5B-4890-8B82-6994680A8588}"/>
              </a:ext>
            </a:extLst>
          </p:cNvPr>
          <p:cNvSpPr>
            <a:spLocks noGrp="1"/>
          </p:cNvSpPr>
          <p:nvPr>
            <p:ph type="title"/>
          </p:nvPr>
        </p:nvSpPr>
        <p:spPr>
          <a:xfrm>
            <a:off x="902939" y="1988840"/>
            <a:ext cx="10382945" cy="3384376"/>
          </a:xfrm>
        </p:spPr>
        <p:txBody>
          <a:bodyPr>
            <a:normAutofit/>
          </a:bodyPr>
          <a:lstStyle/>
          <a:p>
            <a:pPr algn="just"/>
            <a:r>
              <a:rPr lang="it-IT" sz="3200" dirty="0">
                <a:solidFill>
                  <a:schemeClr val="tx1"/>
                </a:solidFill>
                <a:latin typeface="+mn-lt"/>
              </a:rPr>
              <a:t>Il considerando 124 della Direttiva 2014/24/UE sugli appalti pubblici recita: «</a:t>
            </a:r>
            <a:r>
              <a:rPr lang="it-IT" sz="3200" i="1" dirty="0">
                <a:solidFill>
                  <a:schemeClr val="tx1"/>
                </a:solidFill>
                <a:latin typeface="+mn-lt"/>
              </a:rPr>
              <a:t>Dato il potenziale delle </a:t>
            </a:r>
            <a:r>
              <a:rPr lang="it-IT" sz="3200" b="1" i="1" dirty="0">
                <a:solidFill>
                  <a:schemeClr val="tx1"/>
                </a:solidFill>
                <a:latin typeface="+mn-lt"/>
              </a:rPr>
              <a:t>PMI </a:t>
            </a:r>
            <a:r>
              <a:rPr lang="it-IT" sz="3200" i="1" dirty="0">
                <a:solidFill>
                  <a:schemeClr val="tx1"/>
                </a:solidFill>
                <a:latin typeface="+mn-lt"/>
              </a:rPr>
              <a:t>per la creazione di posti di lavoro, la crescita e l’innovazione, è importante incoraggiare la loro partecipazione agli appalti pubblici, sia tramite disposizioni appropriate nella presente direttiva che tramite iniziative a livello nazionale</a:t>
            </a:r>
            <a:r>
              <a:rPr lang="it-IT" sz="3200" dirty="0">
                <a:solidFill>
                  <a:schemeClr val="tx1"/>
                </a:solidFill>
                <a:latin typeface="+mn-lt"/>
              </a:rPr>
              <a:t>» (ma cfr. anche considerando 78).</a:t>
            </a:r>
          </a:p>
        </p:txBody>
      </p:sp>
      <p:sp>
        <p:nvSpPr>
          <p:cNvPr id="3" name="Segnaposto contenuto 2">
            <a:extLst>
              <a:ext uri="{FF2B5EF4-FFF2-40B4-BE49-F238E27FC236}">
                <a16:creationId xmlns:a16="http://schemas.microsoft.com/office/drawing/2014/main" id="{105E2815-378C-42EC-B129-B317DB99012B}"/>
              </a:ext>
            </a:extLst>
          </p:cNvPr>
          <p:cNvSpPr>
            <a:spLocks noGrp="1"/>
          </p:cNvSpPr>
          <p:nvPr>
            <p:ph idx="13"/>
          </p:nvPr>
        </p:nvSpPr>
        <p:spPr>
          <a:xfrm>
            <a:off x="1293812" y="685801"/>
            <a:ext cx="10287000" cy="870991"/>
          </a:xfrm>
        </p:spPr>
        <p:txBody>
          <a:bodyPr>
            <a:normAutofit/>
          </a:bodyPr>
          <a:lstStyle/>
          <a:p>
            <a:pPr marL="0" indent="0">
              <a:buNone/>
            </a:pPr>
            <a:r>
              <a:rPr lang="it-IT" sz="3000" b="1" dirty="0">
                <a:effectLst>
                  <a:outerShdw blurRad="38100" dist="38100" dir="2700000" algn="tl">
                    <a:srgbClr val="000000">
                      <a:alpha val="43137"/>
                    </a:srgbClr>
                  </a:outerShdw>
                </a:effectLst>
              </a:rPr>
              <a:t>IL MUTAMENTO DI PROSPETTIVA SORGE A LIVELLO EUROPEO</a:t>
            </a:r>
          </a:p>
        </p:txBody>
      </p:sp>
    </p:spTree>
    <p:extLst>
      <p:ext uri="{BB962C8B-B14F-4D97-AF65-F5344CB8AC3E}">
        <p14:creationId xmlns:p14="http://schemas.microsoft.com/office/powerpoint/2010/main" val="25019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8D49D-59B8-4AE0-8E47-2AC021E63DD7}"/>
              </a:ext>
            </a:extLst>
          </p:cNvPr>
          <p:cNvSpPr>
            <a:spLocks noGrp="1"/>
          </p:cNvSpPr>
          <p:nvPr>
            <p:ph type="title"/>
          </p:nvPr>
        </p:nvSpPr>
        <p:spPr>
          <a:xfrm>
            <a:off x="477788" y="6237312"/>
            <a:ext cx="11017224" cy="1944216"/>
          </a:xfrm>
        </p:spPr>
        <p:txBody>
          <a:bodyPr>
            <a:normAutofit fontScale="90000"/>
          </a:bodyPr>
          <a:lstStyle/>
          <a:p>
            <a:pPr algn="just"/>
            <a:br>
              <a:rPr lang="it-IT" sz="2400" dirty="0">
                <a:solidFill>
                  <a:schemeClr val="tx1"/>
                </a:solidFill>
                <a:latin typeface="+mn-lt"/>
              </a:rPr>
            </a:br>
            <a:br>
              <a:rPr lang="it-IT" sz="2400" dirty="0">
                <a:solidFill>
                  <a:schemeClr val="tx1"/>
                </a:solidFill>
                <a:latin typeface="+mn-lt"/>
              </a:rPr>
            </a:br>
            <a:br>
              <a:rPr lang="it-IT" sz="2400" dirty="0">
                <a:solidFill>
                  <a:schemeClr val="tx1"/>
                </a:solidFill>
                <a:latin typeface="+mn-lt"/>
              </a:rPr>
            </a:br>
            <a:r>
              <a:rPr lang="it-IT" sz="2600" dirty="0">
                <a:solidFill>
                  <a:schemeClr val="tx1"/>
                </a:solidFill>
                <a:latin typeface="+mn-lt"/>
              </a:rPr>
              <a:t>L’art. 51 «</a:t>
            </a:r>
            <a:r>
              <a:rPr lang="it-IT" sz="2600" b="1" i="1" dirty="0">
                <a:solidFill>
                  <a:schemeClr val="tx1"/>
                </a:solidFill>
                <a:latin typeface="+mn-lt"/>
              </a:rPr>
              <a:t>Vicende soggettive del candidato dell'offerente e dell'aggiudicatario</a:t>
            </a:r>
            <a:r>
              <a:rPr lang="it-IT" sz="2600" dirty="0">
                <a:solidFill>
                  <a:schemeClr val="tx1"/>
                </a:solidFill>
                <a:latin typeface="+mn-lt"/>
              </a:rPr>
              <a:t>» recita: «1. </a:t>
            </a:r>
            <a:r>
              <a:rPr lang="it-IT" sz="2600" i="1" dirty="0">
                <a:solidFill>
                  <a:schemeClr val="tx1"/>
                </a:solidFill>
                <a:latin typeface="+mn-lt"/>
              </a:rPr>
              <a:t>Nel rispetto della disciplina comunitaria in materia di appalti pubblici, sia nei settori ordinari che nei settori speciali, </a:t>
            </a:r>
            <a:r>
              <a:rPr lang="it-IT" sz="2600" b="1" i="1" dirty="0">
                <a:solidFill>
                  <a:schemeClr val="tx1"/>
                </a:solidFill>
                <a:latin typeface="+mn-lt"/>
              </a:rPr>
              <a:t>al fine di favorire l'accesso delle microimprese, piccole e medie imprese</a:t>
            </a:r>
            <a:r>
              <a:rPr lang="it-IT" sz="2600" i="1" dirty="0">
                <a:solidFill>
                  <a:schemeClr val="tx1"/>
                </a:solidFill>
                <a:latin typeface="+mn-lt"/>
              </a:rPr>
              <a:t>, le stazioni appaltanti </a:t>
            </a:r>
            <a:r>
              <a:rPr lang="it-IT" sz="2600" b="1" i="1" u="sng" dirty="0">
                <a:solidFill>
                  <a:srgbClr val="FF0000"/>
                </a:solidFill>
                <a:latin typeface="+mn-lt"/>
              </a:rPr>
              <a:t>suddividono</a:t>
            </a:r>
            <a:r>
              <a:rPr lang="it-IT" sz="2600" b="1" i="1" dirty="0">
                <a:solidFill>
                  <a:schemeClr val="tx1"/>
                </a:solidFill>
                <a:latin typeface="+mn-lt"/>
              </a:rPr>
              <a:t> gli appalti in lotti funzionali </a:t>
            </a:r>
            <a:r>
              <a:rPr lang="it-IT" sz="2600" i="1" dirty="0">
                <a:solidFill>
                  <a:schemeClr val="tx1"/>
                </a:solidFill>
                <a:latin typeface="+mn-lt"/>
              </a:rPr>
              <a:t>di cui all’articolo 3, comma 1, lettera </a:t>
            </a:r>
            <a:r>
              <a:rPr lang="it-IT" sz="2600" i="1" dirty="0" err="1">
                <a:solidFill>
                  <a:schemeClr val="tx1"/>
                </a:solidFill>
                <a:latin typeface="+mn-lt"/>
              </a:rPr>
              <a:t>qq</a:t>
            </a:r>
            <a:r>
              <a:rPr lang="it-IT" sz="2600" i="1" dirty="0">
                <a:solidFill>
                  <a:schemeClr val="tx1"/>
                </a:solidFill>
                <a:latin typeface="+mn-lt"/>
              </a:rPr>
              <a:t>), ovvero </a:t>
            </a:r>
            <a:r>
              <a:rPr lang="it-IT" sz="2600" b="1" i="1" dirty="0">
                <a:solidFill>
                  <a:schemeClr val="tx1"/>
                </a:solidFill>
                <a:latin typeface="+mn-lt"/>
              </a:rPr>
              <a:t>in lotti prestazionali </a:t>
            </a:r>
            <a:r>
              <a:rPr lang="it-IT" sz="2600" i="1" dirty="0">
                <a:solidFill>
                  <a:schemeClr val="tx1"/>
                </a:solidFill>
                <a:latin typeface="+mn-lt"/>
              </a:rPr>
              <a:t>di cui all</a:t>
            </a:r>
            <a:r>
              <a:rPr lang="it-IT" sz="2600" i="1" dirty="0">
                <a:solidFill>
                  <a:schemeClr val="tx1"/>
                </a:solidFill>
                <a:latin typeface="+mn-lt"/>
                <a:hlinkClick r:id="rId2">
                  <a:extLst>
                    <a:ext uri="{A12FA001-AC4F-418D-AE19-62706E023703}">
                      <ahyp:hlinkClr xmlns:ahyp="http://schemas.microsoft.com/office/drawing/2018/hyperlinkcolor" val="tx"/>
                    </a:ext>
                  </a:extLst>
                </a:hlinkClick>
              </a:rPr>
              <a:t>’</a:t>
            </a:r>
            <a:r>
              <a:rPr lang="it-IT" sz="2600" i="1" dirty="0">
                <a:solidFill>
                  <a:schemeClr val="tx1"/>
                </a:solidFill>
                <a:latin typeface="+mn-lt"/>
              </a:rPr>
              <a:t>articolo 3, comma 1, lettera </a:t>
            </a:r>
            <a:r>
              <a:rPr lang="it-IT" sz="2600" i="1" dirty="0" err="1">
                <a:solidFill>
                  <a:schemeClr val="tx1"/>
                </a:solidFill>
                <a:latin typeface="+mn-lt"/>
              </a:rPr>
              <a:t>ggggg</a:t>
            </a:r>
            <a:r>
              <a:rPr lang="it-IT" sz="2600" i="1" dirty="0">
                <a:solidFill>
                  <a:schemeClr val="tx1"/>
                </a:solidFill>
                <a:latin typeface="+mn-lt"/>
              </a:rPr>
              <a:t>) in conformità alle categorie o specializzazioni nel settore dei lavori, servizi e forniture. </a:t>
            </a:r>
            <a:br>
              <a:rPr lang="it-IT" sz="2600" i="1" dirty="0">
                <a:solidFill>
                  <a:schemeClr val="tx1"/>
                </a:solidFill>
                <a:latin typeface="+mn-lt"/>
              </a:rPr>
            </a:br>
            <a:br>
              <a:rPr lang="it-IT" sz="2600" i="1" dirty="0">
                <a:solidFill>
                  <a:schemeClr val="tx1"/>
                </a:solidFill>
                <a:latin typeface="+mn-lt"/>
              </a:rPr>
            </a:br>
            <a:r>
              <a:rPr lang="it-IT" sz="2600" b="1" i="1" dirty="0">
                <a:solidFill>
                  <a:schemeClr val="tx1"/>
                </a:solidFill>
                <a:latin typeface="+mn-lt"/>
              </a:rPr>
              <a:t>Le stazioni appaltanti </a:t>
            </a:r>
            <a:r>
              <a:rPr lang="it-IT" sz="2600" b="1" i="1" u="sng" dirty="0">
                <a:solidFill>
                  <a:srgbClr val="FF0000"/>
                </a:solidFill>
                <a:latin typeface="+mn-lt"/>
              </a:rPr>
              <a:t>motivano</a:t>
            </a:r>
            <a:r>
              <a:rPr lang="it-IT" sz="2600" b="1" i="1" dirty="0">
                <a:solidFill>
                  <a:schemeClr val="tx1"/>
                </a:solidFill>
                <a:latin typeface="+mn-lt"/>
              </a:rPr>
              <a:t> la mancata suddivisione dell'appalto </a:t>
            </a:r>
            <a:r>
              <a:rPr lang="it-IT" sz="2600" i="1" dirty="0">
                <a:solidFill>
                  <a:schemeClr val="tx1"/>
                </a:solidFill>
                <a:latin typeface="+mn-lt"/>
              </a:rPr>
              <a:t>in lotti nel bando di gara o nella lettera di invito e nella relazione unica di cui agli articoli 99 e 139.</a:t>
            </a:r>
            <a:br>
              <a:rPr lang="it-IT" sz="2600" i="1" dirty="0">
                <a:solidFill>
                  <a:schemeClr val="tx1"/>
                </a:solidFill>
                <a:latin typeface="+mn-lt"/>
              </a:rPr>
            </a:br>
            <a:r>
              <a:rPr lang="it-IT" sz="2600" i="1" dirty="0">
                <a:solidFill>
                  <a:schemeClr val="tx1"/>
                </a:solidFill>
                <a:latin typeface="+mn-lt"/>
              </a:rPr>
              <a:t> </a:t>
            </a:r>
            <a:br>
              <a:rPr lang="it-IT" sz="2600" i="1" dirty="0">
                <a:solidFill>
                  <a:schemeClr val="tx1"/>
                </a:solidFill>
                <a:latin typeface="+mn-lt"/>
              </a:rPr>
            </a:br>
            <a:r>
              <a:rPr lang="it-IT" sz="2600" i="1" dirty="0">
                <a:solidFill>
                  <a:schemeClr val="tx1"/>
                </a:solidFill>
                <a:latin typeface="+mn-lt"/>
              </a:rPr>
              <a:t>Nel caso di suddivisione in lotti, il relativo valore deve essere adeguato in modo da garantire l’</a:t>
            </a:r>
            <a:r>
              <a:rPr lang="it-IT" sz="2600" b="1" i="1" dirty="0">
                <a:solidFill>
                  <a:schemeClr val="tx1"/>
                </a:solidFill>
                <a:latin typeface="+mn-lt"/>
              </a:rPr>
              <a:t>effettiva possibilità di partecipazione </a:t>
            </a:r>
            <a:r>
              <a:rPr lang="it-IT" sz="2600" i="1" dirty="0">
                <a:solidFill>
                  <a:schemeClr val="tx1"/>
                </a:solidFill>
                <a:latin typeface="+mn-lt"/>
              </a:rPr>
              <a:t>da parte delle </a:t>
            </a:r>
            <a:r>
              <a:rPr lang="it-IT" sz="2600" i="1" dirty="0" err="1">
                <a:solidFill>
                  <a:schemeClr val="tx1"/>
                </a:solidFill>
                <a:latin typeface="+mn-lt"/>
              </a:rPr>
              <a:t>microimporese</a:t>
            </a:r>
            <a:r>
              <a:rPr lang="it-IT" sz="2600" i="1" dirty="0">
                <a:solidFill>
                  <a:schemeClr val="tx1"/>
                </a:solidFill>
                <a:latin typeface="+mn-lt"/>
              </a:rPr>
              <a:t>, piccole e medie imprese.</a:t>
            </a:r>
            <a:br>
              <a:rPr lang="it-IT" sz="2600" i="1" dirty="0">
                <a:solidFill>
                  <a:schemeClr val="tx1"/>
                </a:solidFill>
                <a:latin typeface="+mn-lt"/>
              </a:rPr>
            </a:br>
            <a:r>
              <a:rPr lang="it-IT" sz="2600" i="1" dirty="0">
                <a:solidFill>
                  <a:schemeClr val="tx1"/>
                </a:solidFill>
                <a:latin typeface="+mn-lt"/>
              </a:rPr>
              <a:t> </a:t>
            </a:r>
            <a:br>
              <a:rPr lang="it-IT" sz="2600" i="1" dirty="0">
                <a:solidFill>
                  <a:schemeClr val="tx1"/>
                </a:solidFill>
                <a:latin typeface="+mn-lt"/>
              </a:rPr>
            </a:br>
            <a:r>
              <a:rPr lang="it-IT" sz="2600" i="1" dirty="0">
                <a:solidFill>
                  <a:schemeClr val="tx1"/>
                </a:solidFill>
                <a:latin typeface="+mn-lt"/>
              </a:rPr>
              <a:t>E’ fatto </a:t>
            </a:r>
            <a:r>
              <a:rPr lang="it-IT" sz="2600" b="1" i="1" dirty="0">
                <a:solidFill>
                  <a:schemeClr val="tx1"/>
                </a:solidFill>
                <a:latin typeface="+mn-lt"/>
              </a:rPr>
              <a:t>divieto</a:t>
            </a:r>
            <a:r>
              <a:rPr lang="it-IT" sz="2600" i="1" dirty="0">
                <a:solidFill>
                  <a:schemeClr val="tx1"/>
                </a:solidFill>
                <a:latin typeface="+mn-lt"/>
              </a:rPr>
              <a:t> alle stazioni appaltanti di </a:t>
            </a:r>
            <a:r>
              <a:rPr lang="it-IT" sz="2600" b="1" i="1" dirty="0">
                <a:solidFill>
                  <a:schemeClr val="tx1"/>
                </a:solidFill>
                <a:latin typeface="+mn-lt"/>
              </a:rPr>
              <a:t>suddividere</a:t>
            </a:r>
            <a:r>
              <a:rPr lang="it-IT" sz="2600" i="1" dirty="0">
                <a:solidFill>
                  <a:schemeClr val="tx1"/>
                </a:solidFill>
                <a:latin typeface="+mn-lt"/>
              </a:rPr>
              <a:t> in lotti al solo fine di eludere l’applicazione delle disposizioni del presente codice, nonché di aggiudicare tramite l’</a:t>
            </a:r>
            <a:r>
              <a:rPr lang="it-IT" sz="2600" b="1" i="1" dirty="0">
                <a:solidFill>
                  <a:schemeClr val="tx1"/>
                </a:solidFill>
                <a:latin typeface="+mn-lt"/>
              </a:rPr>
              <a:t>aggregazione</a:t>
            </a:r>
            <a:r>
              <a:rPr lang="it-IT" sz="2600" i="1" dirty="0">
                <a:solidFill>
                  <a:schemeClr val="tx1"/>
                </a:solidFill>
                <a:latin typeface="+mn-lt"/>
              </a:rPr>
              <a:t> artificiosa degli appalti</a:t>
            </a:r>
            <a:r>
              <a:rPr lang="it-IT" sz="2600" dirty="0">
                <a:solidFill>
                  <a:schemeClr val="tx1"/>
                </a:solidFill>
                <a:latin typeface="+mn-lt"/>
              </a:rPr>
              <a:t>».</a:t>
            </a:r>
            <a:br>
              <a:rPr lang="it-IT" sz="2600" dirty="0">
                <a:solidFill>
                  <a:schemeClr val="tx1"/>
                </a:solidFill>
                <a:latin typeface="+mn-lt"/>
              </a:rPr>
            </a:br>
            <a:br>
              <a:rPr lang="it-IT" sz="2600" dirty="0">
                <a:solidFill>
                  <a:schemeClr val="tx1"/>
                </a:solidFill>
                <a:latin typeface="+mn-lt"/>
              </a:rPr>
            </a:br>
            <a:br>
              <a:rPr lang="it-IT" sz="2600" dirty="0"/>
            </a:br>
            <a:br>
              <a:rPr lang="it-IT" sz="2300" dirty="0">
                <a:solidFill>
                  <a:schemeClr val="tx1"/>
                </a:solidFill>
                <a:latin typeface="+mn-lt"/>
              </a:rPr>
            </a:br>
            <a:br>
              <a:rPr lang="it-IT" sz="2200" dirty="0">
                <a:solidFill>
                  <a:schemeClr val="tx1"/>
                </a:solidFill>
                <a:latin typeface="+mn-lt"/>
              </a:rPr>
            </a:br>
            <a:br>
              <a:rPr lang="it-IT" sz="2200" dirty="0">
                <a:solidFill>
                  <a:schemeClr val="tx1"/>
                </a:solidFill>
                <a:latin typeface="+mn-lt"/>
              </a:rPr>
            </a:br>
            <a:br>
              <a:rPr lang="it-IT" sz="2200" dirty="0">
                <a:solidFill>
                  <a:schemeClr val="tx1"/>
                </a:solidFill>
                <a:latin typeface="+mn-lt"/>
              </a:rPr>
            </a:br>
            <a:endParaRPr lang="it-IT" sz="2200" i="1" dirty="0">
              <a:solidFill>
                <a:schemeClr val="tx1"/>
              </a:solidFill>
              <a:latin typeface="+mn-lt"/>
            </a:endParaRPr>
          </a:p>
        </p:txBody>
      </p:sp>
      <p:sp>
        <p:nvSpPr>
          <p:cNvPr id="4" name="Segnaposto contenuto 2">
            <a:extLst>
              <a:ext uri="{FF2B5EF4-FFF2-40B4-BE49-F238E27FC236}">
                <a16:creationId xmlns:a16="http://schemas.microsoft.com/office/drawing/2014/main" id="{197A0A38-1386-4593-87AE-C2552A7A9ACE}"/>
              </a:ext>
            </a:extLst>
          </p:cNvPr>
          <p:cNvSpPr txBox="1">
            <a:spLocks/>
          </p:cNvSpPr>
          <p:nvPr/>
        </p:nvSpPr>
        <p:spPr>
          <a:xfrm>
            <a:off x="477788" y="404664"/>
            <a:ext cx="11017224" cy="58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it-IT" b="1" dirty="0">
                <a:effectLst>
                  <a:outerShdw blurRad="38100" dist="38100" dir="2700000" algn="tl">
                    <a:srgbClr val="000000">
                      <a:alpha val="43137"/>
                    </a:srgbClr>
                  </a:outerShdw>
                </a:effectLst>
              </a:rPr>
              <a:t>IL D. LGS. N. 50/2016</a:t>
            </a:r>
          </a:p>
        </p:txBody>
      </p:sp>
    </p:spTree>
    <p:extLst>
      <p:ext uri="{BB962C8B-B14F-4D97-AF65-F5344CB8AC3E}">
        <p14:creationId xmlns:p14="http://schemas.microsoft.com/office/powerpoint/2010/main" val="40253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289E9DD5-D705-4054-9588-D1A369A0FA03}"/>
              </a:ext>
            </a:extLst>
          </p:cNvPr>
          <p:cNvSpPr txBox="1">
            <a:spLocks/>
          </p:cNvSpPr>
          <p:nvPr/>
        </p:nvSpPr>
        <p:spPr>
          <a:xfrm>
            <a:off x="693812" y="188640"/>
            <a:ext cx="10287000" cy="582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it-IT" b="1" dirty="0">
                <a:effectLst>
                  <a:outerShdw blurRad="38100" dist="38100" dir="2700000" algn="tl">
                    <a:srgbClr val="000000">
                      <a:alpha val="43137"/>
                    </a:srgbClr>
                  </a:outerShdw>
                </a:effectLst>
              </a:rPr>
              <a:t>IL D. LGS. N. 50/2016</a:t>
            </a:r>
          </a:p>
        </p:txBody>
      </p:sp>
      <p:sp>
        <p:nvSpPr>
          <p:cNvPr id="5" name="Titolo 1">
            <a:extLst>
              <a:ext uri="{FF2B5EF4-FFF2-40B4-BE49-F238E27FC236}">
                <a16:creationId xmlns:a16="http://schemas.microsoft.com/office/drawing/2014/main" id="{9B4D6535-523E-4787-B6B2-805F79438D61}"/>
              </a:ext>
            </a:extLst>
          </p:cNvPr>
          <p:cNvSpPr>
            <a:spLocks noGrp="1"/>
          </p:cNvSpPr>
          <p:nvPr>
            <p:ph type="title"/>
          </p:nvPr>
        </p:nvSpPr>
        <p:spPr>
          <a:xfrm>
            <a:off x="328700" y="3871190"/>
            <a:ext cx="11017224" cy="2952328"/>
          </a:xfrm>
        </p:spPr>
        <p:txBody>
          <a:bodyPr>
            <a:normAutofit fontScale="90000"/>
          </a:bodyPr>
          <a:lstStyle/>
          <a:p>
            <a:pPr algn="just"/>
            <a:br>
              <a:rPr lang="it-IT" sz="2400" dirty="0">
                <a:solidFill>
                  <a:schemeClr val="tx1"/>
                </a:solidFill>
                <a:latin typeface="+mn-lt"/>
              </a:rPr>
            </a:br>
            <a:br>
              <a:rPr lang="it-IT" sz="2400" dirty="0">
                <a:solidFill>
                  <a:schemeClr val="tx1"/>
                </a:solidFill>
                <a:latin typeface="+mn-lt"/>
              </a:rPr>
            </a:br>
            <a:br>
              <a:rPr lang="it-IT" sz="2400" dirty="0">
                <a:solidFill>
                  <a:schemeClr val="tx1"/>
                </a:solidFill>
                <a:latin typeface="+mn-lt"/>
              </a:rPr>
            </a:br>
            <a:br>
              <a:rPr lang="it-IT" sz="2300" dirty="0">
                <a:solidFill>
                  <a:schemeClr val="tx1"/>
                </a:solidFill>
                <a:latin typeface="+mn-lt"/>
              </a:rPr>
            </a:br>
            <a:br>
              <a:rPr lang="it-IT" sz="2300" dirty="0">
                <a:solidFill>
                  <a:schemeClr val="tx1"/>
                </a:solidFill>
                <a:latin typeface="+mn-lt"/>
              </a:rPr>
            </a:br>
            <a:br>
              <a:rPr lang="it-IT" sz="2300" dirty="0">
                <a:solidFill>
                  <a:schemeClr val="tx1"/>
                </a:solidFill>
                <a:latin typeface="+mn-lt"/>
              </a:rPr>
            </a:br>
            <a:r>
              <a:rPr lang="it-IT" sz="3100" dirty="0">
                <a:solidFill>
                  <a:schemeClr val="tx1"/>
                </a:solidFill>
                <a:latin typeface="+mn-lt"/>
              </a:rPr>
              <a:t>L’art. 3 «</a:t>
            </a:r>
            <a:r>
              <a:rPr lang="it-IT" sz="3100" b="1" dirty="0">
                <a:solidFill>
                  <a:schemeClr val="tx1"/>
                </a:solidFill>
                <a:latin typeface="+mn-lt"/>
              </a:rPr>
              <a:t>Definizioni</a:t>
            </a:r>
            <a:r>
              <a:rPr lang="it-IT" sz="3100" dirty="0">
                <a:solidFill>
                  <a:schemeClr val="tx1"/>
                </a:solidFill>
                <a:latin typeface="+mn-lt"/>
              </a:rPr>
              <a:t>» recita:</a:t>
            </a:r>
            <a:br>
              <a:rPr lang="it-IT" sz="3100" dirty="0">
                <a:solidFill>
                  <a:schemeClr val="tx1"/>
                </a:solidFill>
                <a:latin typeface="+mn-lt"/>
              </a:rPr>
            </a:br>
            <a:br>
              <a:rPr lang="it-IT" sz="3100" dirty="0">
                <a:solidFill>
                  <a:schemeClr val="tx1"/>
                </a:solidFill>
                <a:latin typeface="+mn-lt"/>
              </a:rPr>
            </a:br>
            <a:r>
              <a:rPr lang="it-IT" sz="3100" i="1" dirty="0" err="1">
                <a:solidFill>
                  <a:schemeClr val="tx1"/>
                </a:solidFill>
                <a:latin typeface="+mn-lt"/>
              </a:rPr>
              <a:t>qq</a:t>
            </a:r>
            <a:r>
              <a:rPr lang="it-IT" sz="3100" i="1" dirty="0">
                <a:solidFill>
                  <a:schemeClr val="tx1"/>
                </a:solidFill>
                <a:latin typeface="+mn-lt"/>
              </a:rPr>
              <a:t>) «lotto funzionale», uno specifico oggetto di appalto da aggiudicare anche con separata ed autonoma procedura, ovvero parti di un lavoro o servizio generale la cui progettazione e realizzazione sia tale da assicurarne funzionalità, fruibilità e fattibilità indipendentemente dalla realizzazione delle altre parti;</a:t>
            </a:r>
            <a:br>
              <a:rPr lang="it-IT" sz="3100" i="1" dirty="0">
                <a:solidFill>
                  <a:schemeClr val="tx1"/>
                </a:solidFill>
                <a:latin typeface="+mn-lt"/>
              </a:rPr>
            </a:br>
            <a:br>
              <a:rPr lang="it-IT" sz="3100" i="1" dirty="0">
                <a:solidFill>
                  <a:schemeClr val="tx1"/>
                </a:solidFill>
                <a:latin typeface="+mn-lt"/>
              </a:rPr>
            </a:br>
            <a:r>
              <a:rPr lang="it-IT" sz="3100" i="1" dirty="0" err="1">
                <a:solidFill>
                  <a:schemeClr val="tx1"/>
                </a:solidFill>
                <a:latin typeface="+mn-lt"/>
              </a:rPr>
              <a:t>ggggg</a:t>
            </a:r>
            <a:r>
              <a:rPr lang="it-IT" sz="3100" i="1" dirty="0">
                <a:solidFill>
                  <a:schemeClr val="tx1"/>
                </a:solidFill>
                <a:latin typeface="+mn-lt"/>
              </a:rPr>
              <a:t>) «lotto prestazionale», uno specifico oggetto di appalto da aggiudicare anche con separata ed autonoma procedura, definito su base qualitativa, in conformità alle varie categorie e specializzazioni presenti o in conformità alle diverse fasi successive del progetto.</a:t>
            </a:r>
            <a:br>
              <a:rPr lang="it-IT" sz="3100" dirty="0"/>
            </a:br>
            <a:br>
              <a:rPr lang="it-IT" sz="3100" dirty="0">
                <a:solidFill>
                  <a:schemeClr val="tx1"/>
                </a:solidFill>
                <a:latin typeface="+mn-lt"/>
              </a:rPr>
            </a:br>
            <a:br>
              <a:rPr lang="it-IT" sz="3100" dirty="0">
                <a:solidFill>
                  <a:schemeClr val="tx1"/>
                </a:solidFill>
                <a:latin typeface="+mn-lt"/>
              </a:rPr>
            </a:br>
            <a:br>
              <a:rPr lang="it-IT" sz="3100" dirty="0">
                <a:solidFill>
                  <a:schemeClr val="tx1"/>
                </a:solidFill>
                <a:latin typeface="+mn-lt"/>
              </a:rPr>
            </a:br>
            <a:br>
              <a:rPr lang="it-IT" sz="2200" dirty="0">
                <a:solidFill>
                  <a:schemeClr val="tx1"/>
                </a:solidFill>
                <a:latin typeface="+mn-lt"/>
              </a:rPr>
            </a:br>
            <a:endParaRPr lang="it-IT" sz="2200" i="1" dirty="0">
              <a:solidFill>
                <a:schemeClr val="tx1"/>
              </a:solidFill>
              <a:latin typeface="+mn-lt"/>
            </a:endParaRPr>
          </a:p>
        </p:txBody>
      </p:sp>
    </p:spTree>
    <p:extLst>
      <p:ext uri="{BB962C8B-B14F-4D97-AF65-F5344CB8AC3E}">
        <p14:creationId xmlns:p14="http://schemas.microsoft.com/office/powerpoint/2010/main" val="14545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81D4EEA-3350-4615-9302-DE2D934D931B}"/>
              </a:ext>
            </a:extLst>
          </p:cNvPr>
          <p:cNvSpPr>
            <a:spLocks noGrp="1"/>
          </p:cNvSpPr>
          <p:nvPr>
            <p:ph idx="13"/>
          </p:nvPr>
        </p:nvSpPr>
        <p:spPr>
          <a:xfrm>
            <a:off x="477788" y="408857"/>
            <a:ext cx="10971372" cy="582959"/>
          </a:xfrm>
        </p:spPr>
        <p:txBody>
          <a:bodyPr>
            <a:normAutofit/>
          </a:bodyPr>
          <a:lstStyle/>
          <a:p>
            <a:pPr marL="0" indent="0" algn="ctr">
              <a:buNone/>
            </a:pPr>
            <a:r>
              <a:rPr lang="it-IT" sz="3000" b="1" dirty="0">
                <a:effectLst>
                  <a:outerShdw blurRad="38100" dist="38100" dir="2700000" algn="tl">
                    <a:srgbClr val="000000">
                      <a:alpha val="43137"/>
                    </a:srgbClr>
                  </a:outerShdw>
                </a:effectLst>
              </a:rPr>
              <a:t>IL D. LGS. N. 163/2006 </a:t>
            </a:r>
            <a:r>
              <a:rPr lang="it-IT" b="1" dirty="0">
                <a:effectLst>
                  <a:outerShdw blurRad="38100" dist="38100" dir="2700000" algn="tl">
                    <a:srgbClr val="000000">
                      <a:alpha val="43137"/>
                    </a:srgbClr>
                  </a:outerShdw>
                </a:effectLst>
              </a:rPr>
              <a:t>E</a:t>
            </a:r>
            <a:r>
              <a:rPr lang="it-IT" sz="3000" b="1" dirty="0">
                <a:effectLst>
                  <a:outerShdw blurRad="38100" dist="38100" dir="2700000" algn="tl">
                    <a:srgbClr val="000000">
                      <a:alpha val="43137"/>
                    </a:srgbClr>
                  </a:outerShdw>
                </a:effectLst>
              </a:rPr>
              <a:t> N. 50/2016 A CONFRONTO</a:t>
            </a:r>
          </a:p>
        </p:txBody>
      </p:sp>
      <p:sp>
        <p:nvSpPr>
          <p:cNvPr id="6" name="Rettangolo 5">
            <a:extLst>
              <a:ext uri="{FF2B5EF4-FFF2-40B4-BE49-F238E27FC236}">
                <a16:creationId xmlns:a16="http://schemas.microsoft.com/office/drawing/2014/main" id="{043D2A46-B072-4F8D-A15D-C5D4FAFC3BDC}"/>
              </a:ext>
            </a:extLst>
          </p:cNvPr>
          <p:cNvSpPr/>
          <p:nvPr/>
        </p:nvSpPr>
        <p:spPr>
          <a:xfrm>
            <a:off x="477788" y="1556792"/>
            <a:ext cx="10971372" cy="4324261"/>
          </a:xfrm>
          <a:prstGeom prst="rect">
            <a:avLst/>
          </a:prstGeom>
        </p:spPr>
        <p:txBody>
          <a:bodyPr wrap="square">
            <a:spAutoFit/>
          </a:bodyPr>
          <a:lstStyle/>
          <a:p>
            <a:pPr algn="just"/>
            <a:r>
              <a:rPr lang="it-IT" sz="2500" dirty="0"/>
              <a:t>Rispetto all’art. 2, c. 1-</a:t>
            </a:r>
            <a:r>
              <a:rPr lang="it-IT" sz="2500" i="1" dirty="0"/>
              <a:t>bis</a:t>
            </a:r>
            <a:r>
              <a:rPr lang="it-IT" sz="2500" dirty="0"/>
              <a:t> del d. lgs. n. 163/2006 «</a:t>
            </a:r>
            <a:r>
              <a:rPr lang="it-IT" sz="2500" i="1" dirty="0"/>
              <a:t>Nel rispetto della disciplina comunitaria in materia di appalti pubblici, </a:t>
            </a:r>
            <a:r>
              <a:rPr lang="it-IT" sz="2500" b="1" i="1" dirty="0"/>
              <a:t>al fine di favorire l'accesso delle piccole e medie imprese</a:t>
            </a:r>
            <a:r>
              <a:rPr lang="it-IT" sz="2500" i="1" dirty="0"/>
              <a:t>, le stazioni appaltanti </a:t>
            </a:r>
            <a:r>
              <a:rPr lang="it-IT" sz="2500" b="1" i="1" u="sng" dirty="0"/>
              <a:t>devono</a:t>
            </a:r>
            <a:r>
              <a:rPr lang="it-IT" sz="2500" i="1" dirty="0"/>
              <a:t>, </a:t>
            </a:r>
            <a:r>
              <a:rPr lang="it-IT" sz="2500" b="1" i="1" dirty="0"/>
              <a:t>ove possibile ed economicamente conveniente</a:t>
            </a:r>
            <a:r>
              <a:rPr lang="it-IT" sz="2500" i="1" dirty="0"/>
              <a:t>, </a:t>
            </a:r>
            <a:r>
              <a:rPr lang="it-IT" sz="2500" b="1" i="1" u="sng" dirty="0"/>
              <a:t>suddividere gli appalti in lotti funzionali</a:t>
            </a:r>
            <a:r>
              <a:rPr lang="it-IT" sz="2500" i="1" dirty="0"/>
              <a:t>. Nella determina a contrarre le stazioni appaltanti indicano la </a:t>
            </a:r>
            <a:r>
              <a:rPr lang="it-IT" sz="2500" b="1" i="1" dirty="0"/>
              <a:t>motivazione</a:t>
            </a:r>
            <a:r>
              <a:rPr lang="it-IT" sz="2500" i="1" dirty="0"/>
              <a:t> circa la mancata suddivisione dell’appalto in lotti</a:t>
            </a:r>
            <a:r>
              <a:rPr lang="it-IT" sz="2500" dirty="0"/>
              <a:t>», l’art. 51 del d. lgs. n. 50/2016 contiene una </a:t>
            </a:r>
            <a:r>
              <a:rPr lang="it-IT" sz="2500" b="1" u="sng" dirty="0">
                <a:solidFill>
                  <a:srgbClr val="FF0000"/>
                </a:solidFill>
              </a:rPr>
              <a:t>formulazione analoga</a:t>
            </a:r>
            <a:r>
              <a:rPr lang="it-IT" sz="2500" dirty="0"/>
              <a:t>: «</a:t>
            </a:r>
            <a:r>
              <a:rPr lang="it-IT" sz="2500" i="1" dirty="0"/>
              <a:t>Nel rispetto della disciplina comunitaria in materia di appalti pubblici, </a:t>
            </a:r>
            <a:r>
              <a:rPr lang="it-IT" sz="2500" b="1" i="1" dirty="0"/>
              <a:t>al fine di favorire l'accesso delle piccole e medie imprese</a:t>
            </a:r>
            <a:r>
              <a:rPr lang="it-IT" sz="2500" i="1" dirty="0"/>
              <a:t>, le stazioni appaltanti </a:t>
            </a:r>
            <a:r>
              <a:rPr lang="it-IT" sz="2500" b="1" i="1" u="sng" dirty="0"/>
              <a:t>devono</a:t>
            </a:r>
            <a:r>
              <a:rPr lang="it-IT" sz="2500" i="1" dirty="0"/>
              <a:t>, </a:t>
            </a:r>
            <a:r>
              <a:rPr lang="it-IT" sz="2500" b="1" i="1" dirty="0"/>
              <a:t>ove possibile ed economicamente conveniente</a:t>
            </a:r>
            <a:r>
              <a:rPr lang="it-IT" sz="2500" i="1" dirty="0"/>
              <a:t>, </a:t>
            </a:r>
            <a:r>
              <a:rPr lang="it-IT" sz="2500" b="1" i="1" u="sng" dirty="0"/>
              <a:t>suddividere gli appalti in lotti funzionali</a:t>
            </a:r>
            <a:r>
              <a:rPr lang="it-IT" sz="2500" i="1" dirty="0"/>
              <a:t>. Nella determina a contrarre le stazioni appaltanti indicano la </a:t>
            </a:r>
            <a:r>
              <a:rPr lang="it-IT" sz="2500" b="1" i="1" dirty="0"/>
              <a:t>motivazione</a:t>
            </a:r>
            <a:r>
              <a:rPr lang="it-IT" sz="2500" i="1" dirty="0"/>
              <a:t> circa la mancata suddivisione dell’appalto in lotti</a:t>
            </a:r>
            <a:r>
              <a:rPr lang="it-IT" sz="2500" dirty="0"/>
              <a:t>».</a:t>
            </a:r>
          </a:p>
        </p:txBody>
      </p:sp>
    </p:spTree>
    <p:extLst>
      <p:ext uri="{BB962C8B-B14F-4D97-AF65-F5344CB8AC3E}">
        <p14:creationId xmlns:p14="http://schemas.microsoft.com/office/powerpoint/2010/main" val="31997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zione di vendita su un prodotto o servizio">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5459288_TF03460555.potx" id="{2875EBF2-8B61-45E9-9ADE-5146687C8AC8}" vid="{6CE16672-2991-4ECD-9CA5-1428D19FAEB8}"/>
    </a:ext>
  </a:extLst>
</a:theme>
</file>

<file path=ppt/theme/theme2.xml><?xml version="1.0" encoding="utf-8"?>
<a:theme xmlns:a="http://schemas.openxmlformats.org/drawingml/2006/main" name="Tema di Off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di vendita aziendale su un prodotto o servizio</Template>
  <TotalTime>1583</TotalTime>
  <Words>8235</Words>
  <Application>Microsoft Office PowerPoint</Application>
  <PresentationFormat>Personalizzato</PresentationFormat>
  <Paragraphs>263</Paragraphs>
  <Slides>58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58</vt:i4>
      </vt:variant>
    </vt:vector>
  </HeadingPairs>
  <TitlesOfParts>
    <vt:vector size="65" baseType="lpstr">
      <vt:lpstr>Arial</vt:lpstr>
      <vt:lpstr>Calibri</vt:lpstr>
      <vt:lpstr>Cambria</vt:lpstr>
      <vt:lpstr>Corbel</vt:lpstr>
      <vt:lpstr>Open Sans</vt:lpstr>
      <vt:lpstr>Wingdings</vt:lpstr>
      <vt:lpstr>Presentazione di vendita su un prodotto o servizio</vt:lpstr>
      <vt:lpstr>L’AGGIUDICAZIONE CONTEMPORANEA  PER LOTTI SEPARATI E LE OFFERTE ANORMALMENTE BASSE</vt:lpstr>
      <vt:lpstr>Presentazione standard di PowerPoint</vt:lpstr>
      <vt:lpstr>Inizialmente, nella normativa sui lavori pubblici vi era un favor per l’unitarietà degli affidamenti: la suddivisione dell’appalto era una scelta eccezionale, perché richiedeva lotti funzionalmente autonomi, un’istruttoria approfondita ed una motivazione  puntuale.   Con l’entrata in vigore del d. lgs. n. 163/2006 (c.d. Codice Appalti), le Amministrazioni hanno l’obbligo giuridico di suddividere gli appalti in lotti funzionali per favorire l’accesso delle piccole e medie imprese:  - art. 13, c. 2, lett. a) della l. n. 180/2011 (c.d. Statuto delle imprese) ha introdotto l’art. 2, c. 1-bis del d. lgs. n. 163/2006: «le stazioni appaltanti devono, ove possibile ed economicamente conveniente, suddividere gli appalti in lotti funzionali. Nella determina a contrarre le stazioni appaltanti indicano la motivazione circa la mancata suddivisione dell’appalto in lotti»; - problemi legati alla libertà di concorrenza ed al monopolio delle posizioni dominanti, stante l’impulso delle direttive europee.   </vt:lpstr>
      <vt:lpstr>«</vt:lpstr>
      <vt:lpstr>Presentazione standard di PowerPoint</vt:lpstr>
      <vt:lpstr>Il considerando 124 della Direttiva 2014/24/UE sugli appalti pubblici recita: «Dato il potenziale delle PMI per la creazione di posti di lavoro, la crescita e l’innovazione, è importante incoraggiare la loro partecipazione agli appalti pubblici, sia tramite disposizioni appropriate nella presente direttiva che tramite iniziative a livello nazionale» (ma cfr. anche considerando 78).</vt:lpstr>
      <vt:lpstr>   L’art. 51 «Vicende soggettive del candidato dell'offerente e dell'aggiudicatario» recita: «1. Nel rispetto della disciplina comunitaria in materia di appalti pubblici, sia nei settori ordinari che nei settori speciali, al fine di favorire l'accesso delle microimprese, piccole e medie imprese, le stazioni appaltanti suddividono gli appalti in lotti funzionali di cui all’articolo 3, comma 1, lettera qq), ovvero in lotti prestazionali di cui all’articolo 3, comma 1, lettera ggggg) in conformità alle categorie o specializzazioni nel settore dei lavori, servizi e forniture.   Le stazioni appaltanti motivano la mancata suddivisione dell'appalto in lotti nel bando di gara o nella lettera di invito e nella relazione unica di cui agli articoli 99 e 139.   Nel caso di suddivisione in lotti, il relativo valore deve essere adeguato in modo da garantire l’effettiva possibilità di partecipazione da parte delle microimporese, piccole e medie imprese.   E’ fatto divieto alle stazioni appaltanti di suddividere in lotti al solo fine di eludere l’applicazione delle disposizioni del presente codice, nonché di aggiudicare tramite l’aggregazione artificiosa degli appalti».       </vt:lpstr>
      <vt:lpstr>      L’art. 3 «Definizioni» recita:  qq) «lotto funzionale», uno specifico oggetto di appalto da aggiudicare anche con separata ed autonoma procedura, ovvero parti di un lavoro o servizio generale la cui progettazione e realizzazione sia tale da assicurarne funzionalità, fruibilità e fattibilità indipendentemente dalla realizzazione delle altre parti;  ggggg) «lotto prestazionale», uno specifico oggetto di appalto da aggiudicare anche con separata ed autonoma procedura, definito su base qualitativa, in conformità alle varie categorie e specializzazioni presenti o in conformità alle diverse fasi successive del progetto.     </vt:lpstr>
      <vt:lpstr>Presentazione standard di PowerPoint</vt:lpstr>
      <vt:lpstr>Presentazione standard di PowerPoint</vt:lpstr>
      <vt:lpstr>COSA DICE LA GIURISPRUDENZA?</vt:lpstr>
      <vt:lpstr>Presentazione standard di PowerPoint</vt:lpstr>
      <vt:lpstr>Presentazione standard di PowerPoint</vt:lpstr>
      <vt:lpstr>RIASSUMENDO…</vt:lpstr>
      <vt:lpstr>IL D. LGS. N. 50/2016 - APPALTI  </vt:lpstr>
      <vt:lpstr>IL D. LGS. N. 50/2016 - APPALTI  </vt:lpstr>
      <vt:lpstr>Presentazione standard di PowerPoint</vt:lpstr>
      <vt:lpstr>IL D. LGS. N. 50/2016 - APPALTI  </vt:lpstr>
      <vt:lpstr>Presentazione standard di PowerPoint</vt:lpstr>
      <vt:lpstr>Presentazione standard di PowerPoint</vt:lpstr>
      <vt:lpstr>L’art. 167 «Metodi di calcolo del valore stimato delle concessioni» recita: «7. Quando un'opera o un servizio proposti possono dar luogo all'aggiudicazione di una concessione per lotti distinti, è computato il valore complessivo stimato della totalità di tali lotti.  8. Quando il valore complessivo dei lotti è pari o superiore alla soglia di cui all'articolo 35 il presente codice si applica all'aggiudicazione di ciascun lotto». </vt:lpstr>
      <vt:lpstr>Presentazione standard di PowerPoint</vt:lpstr>
      <vt:lpstr>RELAZIONE A.I.R. LINEE-GUIDA A.N.AC. N. 4</vt:lpstr>
      <vt:lpstr>Presentazione standard di PowerPoint</vt:lpstr>
      <vt:lpstr>DOCUMENTO DI CONSULTAZIONE LINEE GUIDA A.N.AC. N. 4</vt:lpstr>
      <vt:lpstr>Presentazione standard di PowerPoint</vt:lpstr>
      <vt:lpstr>Presentazione standard di PowerPoint</vt:lpstr>
      <vt:lpstr>LE DIRETTIVE 2014/25/UE E 2014/25/UE </vt:lpstr>
      <vt:lpstr>LA PROCEDURA DI INFRAZIONE UE N. 2018/2273</vt:lpstr>
      <vt:lpstr>COSA DICE LA COMMISSIONE EUROPEA?</vt:lpstr>
      <vt:lpstr>Presentazione standard di PowerPoint</vt:lpstr>
      <vt:lpstr>Presentazione standard di PowerPoint</vt:lpstr>
      <vt:lpstr>Presentazione standard di PowerPoint</vt:lpstr>
      <vt:lpstr> Le Amministrazioni aggiudicatrici chiedono agli operatori economici di fornire spiegazioni sul prezzo o sui costi proposti nelle offerte, se queste voci appaiono anormalmente basse.  Le richieste della P.A. e le informazioni fornite dall’offerente non son tassativamente predeterminate dal legislatore.  Le Amministrazioni aggiudicatrici valutano le informazioni fornite, consultando l’offerente anche in più occasioni.   Esse possono respingere l’offerta solo se la prova fornita non giustifica sufficientemente il basso livello dei prezzi o dei costi proposti.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Vendita di un prodotto o servizio</dc:title>
  <dc:creator>Matteo Acquasaliente</dc:creator>
  <cp:lastModifiedBy>Matteo Acquasaliente</cp:lastModifiedBy>
  <cp:revision>295</cp:revision>
  <dcterms:created xsi:type="dcterms:W3CDTF">2019-03-16T15:27:06Z</dcterms:created>
  <dcterms:modified xsi:type="dcterms:W3CDTF">2019-04-11T14:46:01Z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