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8" r:id="rId3"/>
    <p:sldId id="268" r:id="rId4"/>
    <p:sldId id="269" r:id="rId5"/>
    <p:sldId id="271" r:id="rId6"/>
    <p:sldId id="270" r:id="rId7"/>
    <p:sldId id="272" r:id="rId8"/>
    <p:sldId id="280" r:id="rId9"/>
    <p:sldId id="281" r:id="rId10"/>
    <p:sldId id="282" r:id="rId11"/>
    <p:sldId id="283" r:id="rId12"/>
    <p:sldId id="284" r:id="rId13"/>
    <p:sldId id="279"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B7830-1677-45A4-B5DA-7EC26C008F51}" type="datetimeFigureOut">
              <a:rPr lang="it-IT" smtClean="0"/>
              <a:t>02/07/2021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DF95B-27AB-4420-B7FD-B3EBF05EEDFD}" type="slidenum">
              <a:rPr lang="it-IT" smtClean="0"/>
              <a:t>‹N›</a:t>
            </a:fld>
            <a:endParaRPr lang="it-IT"/>
          </a:p>
        </p:txBody>
      </p:sp>
    </p:spTree>
    <p:extLst>
      <p:ext uri="{BB962C8B-B14F-4D97-AF65-F5344CB8AC3E}">
        <p14:creationId xmlns:p14="http://schemas.microsoft.com/office/powerpoint/2010/main" val="3558983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36432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32853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1" name="Shape 361"/>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9588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04935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2650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71631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21225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32575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94435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9984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D64851-2462-4D18-B3BA-3CE0FD3074E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2B4E057-9925-4E14-B832-E2FABDE7F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9E30127-BF50-48B1-A464-4F3F071AE089}"/>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DEBABA7A-7957-41C4-89FD-6FAE45411A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2887FE-6891-4D17-888B-1FE4F512DAE8}"/>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193596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1B5349-B174-40CE-9031-69F04E21EF9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3EA1743-52C2-4A55-8806-54EC3C5B7F1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9D9EE5-7856-4790-80B2-E68440013445}"/>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1F0F4DB5-EB84-401E-B992-51534D1FF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1837B9-45F9-4CAD-BCF1-AA16C621F3D6}"/>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324990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AC44A7B-56EA-4AF1-935D-0BA5F0E6A0F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CA24719-126A-42F9-AF30-5F2F2E01581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B17D6DA-28AE-4820-96F0-4DDB3420B1F0}"/>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128C3D0C-D5D9-4371-BF85-F477EF2F22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F7CE26-8417-4175-9CA2-E52B3B87856C}"/>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1145164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1"/>
        <p:cNvGrpSpPr/>
        <p:nvPr/>
      </p:nvGrpSpPr>
      <p:grpSpPr>
        <a:xfrm>
          <a:off x="0" y="0"/>
          <a:ext cx="0" cy="0"/>
          <a:chOff x="0" y="0"/>
          <a:chExt cx="0" cy="0"/>
        </a:xfrm>
      </p:grpSpPr>
      <p:sp>
        <p:nvSpPr>
          <p:cNvPr id="22" name="Shape 22"/>
          <p:cNvSpPr/>
          <p:nvPr userDrawn="1"/>
        </p:nvSpPr>
        <p:spPr>
          <a:xfrm>
            <a:off x="520981" y="506503"/>
            <a:ext cx="1115003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solidFill>
            <a:schemeClr val="bg1"/>
          </a:solidFill>
          <a:ln w="19050" cap="flat" cmpd="sng">
            <a:solidFill>
              <a:srgbClr val="00267F"/>
            </a:solidFill>
            <a:prstDash val="dot"/>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
        <p:nvSpPr>
          <p:cNvPr id="23" name="Shape 23"/>
          <p:cNvSpPr txBox="1">
            <a:spLocks noGrp="1"/>
          </p:cNvSpPr>
          <p:nvPr>
            <p:ph type="title"/>
          </p:nvPr>
        </p:nvSpPr>
        <p:spPr>
          <a:xfrm>
            <a:off x="1229333" y="1189033"/>
            <a:ext cx="9154800" cy="11432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dirty="0"/>
          </a:p>
        </p:txBody>
      </p:sp>
      <p:sp>
        <p:nvSpPr>
          <p:cNvPr id="24" name="Shape 24"/>
          <p:cNvSpPr txBox="1">
            <a:spLocks noGrp="1"/>
          </p:cNvSpPr>
          <p:nvPr>
            <p:ph type="body" idx="1"/>
          </p:nvPr>
        </p:nvSpPr>
        <p:spPr>
          <a:xfrm>
            <a:off x="1229333" y="2514601"/>
            <a:ext cx="9154800" cy="3154800"/>
          </a:xfrm>
          <a:prstGeom prst="rect">
            <a:avLst/>
          </a:prstGeom>
        </p:spPr>
        <p:txBody>
          <a:bodyPr spcFirstLastPara="1" wrap="square" lIns="91425" tIns="91425" rIns="91425" bIns="91425" anchor="t" anchorCtr="0"/>
          <a:lstStyle>
            <a:lvl1pPr marL="609585" lvl="0" indent="-457189">
              <a:spcBef>
                <a:spcPts val="800"/>
              </a:spcBef>
              <a:spcAft>
                <a:spcPts val="0"/>
              </a:spcAft>
              <a:buClr>
                <a:srgbClr val="00267F"/>
              </a:buClr>
              <a:buSzPts val="1800"/>
              <a:buChar char="●"/>
              <a:defRPr/>
            </a:lvl1pPr>
            <a:lvl2pPr marL="1219170" lvl="1" indent="-457189">
              <a:spcBef>
                <a:spcPts val="0"/>
              </a:spcBef>
              <a:spcAft>
                <a:spcPts val="0"/>
              </a:spcAft>
              <a:buClr>
                <a:srgbClr val="FFB600"/>
              </a:buClr>
              <a:buSzPts val="1800"/>
              <a:buChar char="○"/>
              <a:defRPr/>
            </a:lvl2pPr>
            <a:lvl3pPr marL="1828754" lvl="2" indent="-457189">
              <a:spcBef>
                <a:spcPts val="0"/>
              </a:spcBef>
              <a:spcAft>
                <a:spcPts val="0"/>
              </a:spcAft>
              <a:buClr>
                <a:srgbClr val="FFB600"/>
              </a:buClr>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25" name="Shape 25"/>
          <p:cNvSpPr txBox="1">
            <a:spLocks noGrp="1"/>
          </p:cNvSpPr>
          <p:nvPr>
            <p:ph type="sldNum" idx="12"/>
          </p:nvPr>
        </p:nvSpPr>
        <p:spPr>
          <a:xfrm>
            <a:off x="11472533" y="6120400"/>
            <a:ext cx="719600" cy="737600"/>
          </a:xfrm>
          <a:prstGeom prst="rect">
            <a:avLst/>
          </a:prstGeom>
        </p:spPr>
        <p:txBody>
          <a:bodyPr spcFirstLastPara="1" wrap="square" lIns="91425" tIns="91425" rIns="91425" bIns="91425" anchor="ctr" anchorCtr="0">
            <a:noAutofit/>
          </a:bodyPr>
          <a:lstStyle>
            <a:lvl1pPr lvl="0">
              <a:buNone/>
              <a:defRPr>
                <a:solidFill>
                  <a:srgbClr val="00267F"/>
                </a:solidFill>
              </a:defRPr>
            </a:lvl1pPr>
            <a:lvl2pPr lvl="1">
              <a:buNone/>
              <a:defRPr>
                <a:solidFill>
                  <a:srgbClr val="FFB600"/>
                </a:solidFill>
              </a:defRPr>
            </a:lvl2pPr>
            <a:lvl3pPr lvl="2">
              <a:buNone/>
              <a:defRPr>
                <a:solidFill>
                  <a:srgbClr val="FFB600"/>
                </a:solidFill>
              </a:defRPr>
            </a:lvl3pPr>
            <a:lvl4pPr lvl="3">
              <a:buNone/>
              <a:defRPr>
                <a:solidFill>
                  <a:srgbClr val="FFB600"/>
                </a:solidFill>
              </a:defRPr>
            </a:lvl4pPr>
            <a:lvl5pPr lvl="4">
              <a:buNone/>
              <a:defRPr>
                <a:solidFill>
                  <a:srgbClr val="FFB600"/>
                </a:solidFill>
              </a:defRPr>
            </a:lvl5pPr>
            <a:lvl6pPr lvl="5">
              <a:buNone/>
              <a:defRPr>
                <a:solidFill>
                  <a:srgbClr val="FFB600"/>
                </a:solidFill>
              </a:defRPr>
            </a:lvl6pPr>
            <a:lvl7pPr lvl="6">
              <a:buNone/>
              <a:defRPr>
                <a:solidFill>
                  <a:srgbClr val="FFB600"/>
                </a:solidFill>
              </a:defRPr>
            </a:lvl7pPr>
            <a:lvl8pPr lvl="7">
              <a:buNone/>
              <a:defRPr>
                <a:solidFill>
                  <a:srgbClr val="FFB600"/>
                </a:solidFill>
              </a:defRPr>
            </a:lvl8pPr>
            <a:lvl9pPr lvl="8">
              <a:buNone/>
              <a:defRPr>
                <a:solidFill>
                  <a:srgbClr val="FFB600"/>
                </a:solidFill>
              </a:defRPr>
            </a:lvl9pPr>
          </a:lstStyle>
          <a:p>
            <a:fld id="{00000000-1234-1234-1234-123412341234}" type="slidenum">
              <a:rPr lang="it-IT" smtClean="0"/>
              <a:pPr/>
              <a:t>‹N›</a:t>
            </a:fld>
            <a:endParaRPr lang="it-IT" dirty="0"/>
          </a:p>
        </p:txBody>
      </p:sp>
      <p:sp>
        <p:nvSpPr>
          <p:cNvPr id="17" name="Rettangolo 16">
            <a:extLst>
              <a:ext uri="{FF2B5EF4-FFF2-40B4-BE49-F238E27FC236}">
                <a16:creationId xmlns:a16="http://schemas.microsoft.com/office/drawing/2014/main" id="{87B1DDC9-F602-4FE1-A424-EC41DCE45F81}"/>
              </a:ext>
            </a:extLst>
          </p:cNvPr>
          <p:cNvSpPr/>
          <p:nvPr userDrawn="1"/>
        </p:nvSpPr>
        <p:spPr>
          <a:xfrm>
            <a:off x="290733" y="5992837"/>
            <a:ext cx="2400887" cy="618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p>
        </p:txBody>
      </p:sp>
      <p:pic>
        <p:nvPicPr>
          <p:cNvPr id="14" name="Immagine 13">
            <a:extLst>
              <a:ext uri="{FF2B5EF4-FFF2-40B4-BE49-F238E27FC236}">
                <a16:creationId xmlns:a16="http://schemas.microsoft.com/office/drawing/2014/main" id="{C7CE7746-75B3-4142-A482-AC03EF7B1424}"/>
              </a:ext>
            </a:extLst>
          </p:cNvPr>
          <p:cNvPicPr>
            <a:picLocks noChangeAspect="1"/>
          </p:cNvPicPr>
          <p:nvPr userDrawn="1"/>
        </p:nvPicPr>
        <p:blipFill>
          <a:blip r:embed="rId2"/>
          <a:stretch>
            <a:fillRect/>
          </a:stretch>
        </p:blipFill>
        <p:spPr>
          <a:xfrm>
            <a:off x="523200" y="6254401"/>
            <a:ext cx="2038560" cy="198673"/>
          </a:xfrm>
          <a:prstGeom prst="rect">
            <a:avLst/>
          </a:prstGeom>
        </p:spPr>
      </p:pic>
    </p:spTree>
    <p:extLst>
      <p:ext uri="{BB962C8B-B14F-4D97-AF65-F5344CB8AC3E}">
        <p14:creationId xmlns:p14="http://schemas.microsoft.com/office/powerpoint/2010/main" val="2302528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ED372F-FD97-41DE-9485-063B6C42A46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B0C6701-0268-4B97-97C6-24CA39BEC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7C91045-DDC6-46D0-8BD2-AD0ADABE0D2E}"/>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D8198962-B62A-4F55-B919-FB6CC86E0D1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F5AF3A-BAA0-4032-B8F3-195F402C940A}"/>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2352695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CEDF64-B70C-4F4A-8D4C-A5BC816F14B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1C7E8D-CB17-455C-BE2A-957DEB8BDC5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5EDE5BE-522D-49CF-AF8A-C4436FAFC2A7}"/>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EA2EC6A9-2F9B-41AF-A939-21A67E2758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602221E-14EC-4F0A-9BAD-F167BF144C94}"/>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265921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95429F-AAEC-4C7E-ADB8-6575555D5A9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316E098-ADD3-4FE4-9797-F2B832C73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B53FC7-D7F7-457D-88EC-C2CC933DB19C}"/>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DC64A431-8AC8-4EC1-B926-C74DE305F49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B33BE3-6AFD-49C4-A11B-DD30E81AC13C}"/>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320645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A3D672-A3D3-44EC-9190-46C79F4480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D174153-943D-4209-9EFA-31873179BD1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E1A238D-1EA7-4406-9382-704DA3671F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899C223-ED4E-4B48-83DA-4B56D6A91589}"/>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26B4AB9A-8836-48E9-986D-6FF135E6C2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F8EF69E-7252-4F5D-BC90-34A589085B87}"/>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3988894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C62812-F777-4AE0-BDBC-24BC886129C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2E8E62B-286D-45DE-88DA-6239D03BB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00E80BD-F55F-4511-9AD1-0DFD3E19827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6747E63-BD01-4989-BD59-960541ED6F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AAF893D-3A1D-48AC-94FE-09785898577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50A6799-A246-481D-AD18-F0CE80A93191}"/>
              </a:ext>
            </a:extLst>
          </p:cNvPr>
          <p:cNvSpPr>
            <a:spLocks noGrp="1"/>
          </p:cNvSpPr>
          <p:nvPr>
            <p:ph type="dt" sz="half" idx="10"/>
          </p:nvPr>
        </p:nvSpPr>
        <p:spPr/>
        <p:txBody>
          <a:bodyPr/>
          <a:lstStyle/>
          <a:p>
            <a:endParaRPr lang="it-IT"/>
          </a:p>
        </p:txBody>
      </p:sp>
      <p:sp>
        <p:nvSpPr>
          <p:cNvPr id="8" name="Segnaposto piè di pagina 7">
            <a:extLst>
              <a:ext uri="{FF2B5EF4-FFF2-40B4-BE49-F238E27FC236}">
                <a16:creationId xmlns:a16="http://schemas.microsoft.com/office/drawing/2014/main" id="{E275FB1E-EB76-4CF2-9EA8-F90CBFE1293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58EFCF9-CE0F-43A0-B76E-2AF1AFDF9022}"/>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2712095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289B63-C8B3-4DE7-8424-3AD1186D01D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BCDA218-2C6A-42E2-9437-F991D886B279}"/>
              </a:ext>
            </a:extLst>
          </p:cNvPr>
          <p:cNvSpPr>
            <a:spLocks noGrp="1"/>
          </p:cNvSpPr>
          <p:nvPr>
            <p:ph type="dt" sz="half" idx="10"/>
          </p:nvPr>
        </p:nvSpPr>
        <p:spPr/>
        <p:txBody>
          <a:bodyPr/>
          <a:lstStyle/>
          <a:p>
            <a:endParaRPr lang="it-IT"/>
          </a:p>
        </p:txBody>
      </p:sp>
      <p:sp>
        <p:nvSpPr>
          <p:cNvPr id="4" name="Segnaposto piè di pagina 3">
            <a:extLst>
              <a:ext uri="{FF2B5EF4-FFF2-40B4-BE49-F238E27FC236}">
                <a16:creationId xmlns:a16="http://schemas.microsoft.com/office/drawing/2014/main" id="{D42654E2-213F-47D7-95E3-695D8A6EFBD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6A8DC33-0D55-48A9-98D7-99928611EBBC}"/>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429055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D4F11B8-57CB-42E0-8EFE-34D55E8444FC}"/>
              </a:ext>
            </a:extLst>
          </p:cNvPr>
          <p:cNvSpPr>
            <a:spLocks noGrp="1"/>
          </p:cNvSpPr>
          <p:nvPr>
            <p:ph type="dt" sz="half" idx="10"/>
          </p:nvPr>
        </p:nvSpPr>
        <p:spPr/>
        <p:txBody>
          <a:bodyPr/>
          <a:lstStyle/>
          <a:p>
            <a:endParaRPr lang="it-IT"/>
          </a:p>
        </p:txBody>
      </p:sp>
      <p:sp>
        <p:nvSpPr>
          <p:cNvPr id="3" name="Segnaposto piè di pagina 2">
            <a:extLst>
              <a:ext uri="{FF2B5EF4-FFF2-40B4-BE49-F238E27FC236}">
                <a16:creationId xmlns:a16="http://schemas.microsoft.com/office/drawing/2014/main" id="{28AE6C3E-51B0-44A5-80F8-7F5DDCA7E58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B5BDEE1-670F-42AB-9FE2-6E618AA10FB6}"/>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324260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AABF03-2AB9-42D2-9BC8-8F877167EE2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BBD460-D408-44C2-9EDB-6E97D605C65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913D28-7DF8-4E9C-8288-706FA2141AEE}"/>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D3F8F5CB-A1E9-40E6-81ED-4F52F7AB412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B7F0525-D192-45B8-8DBC-596304BDDC1D}"/>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2925006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962240-FCA8-4F86-95F3-00244ACC69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3ED5E7-CC9A-44A7-82E6-D39660BD9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5BF0C27-3B76-4034-BC39-8BB12876F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ACB888C-FE0C-49B8-84B4-5FF6AE4B4376}"/>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BDC5682A-BD1B-41F1-B3DD-1E8B36225DB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1642D2-4E7B-44DC-A17B-2F4C4BB8A911}"/>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4168425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FB3F6-D18B-4085-B005-FE41B7A4B31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CAA524D-77AF-4B50-8492-AE4518CF77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9FE19D8-B098-4A56-A755-A771D9478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EE722D4-8EC1-42F5-8738-3DDF16F2E925}"/>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9A33A1A7-1F9E-468B-9F76-538FCAB7A6E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306523E-8225-4A6F-952E-715157C54214}"/>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1254166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CA6315-2D37-4E14-B5F2-B778DE4B371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ABEE402-91EF-4D39-AA76-C03AD4199CF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C8A0C5-D4A6-4EFF-B735-DC612AFE39A8}"/>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AA8C2B00-9F62-437F-A6FA-8CB9D07B94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5D0436-E467-4F6A-98C5-C1C7E1DADA05}"/>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41850732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CBA1D11-7AB2-428E-9524-1001B0EA050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71C99F2-A627-455D-BD20-2D5C25610C6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B21724-2FB0-44FD-A203-8AD451843FB9}"/>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DD7A8D15-BCEA-45C9-A727-399F7DE325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377B8B-FDB3-4FC2-853F-3457FE547F15}"/>
              </a:ext>
            </a:extLst>
          </p:cNvPr>
          <p:cNvSpPr>
            <a:spLocks noGrp="1"/>
          </p:cNvSpPr>
          <p:nvPr>
            <p:ph type="sldNum" sz="quarter" idx="12"/>
          </p:nvPr>
        </p:nvSpPr>
        <p:spPr/>
        <p:txBody>
          <a:bodyPr/>
          <a:lstStyle/>
          <a:p>
            <a:fld id="{18C4F15C-2113-4B09-8050-8065F17ED2D9}" type="slidenum">
              <a:rPr lang="it-IT" smtClean="0"/>
              <a:t>‹N›</a:t>
            </a:fld>
            <a:endParaRPr lang="it-IT"/>
          </a:p>
        </p:txBody>
      </p:sp>
    </p:spTree>
    <p:extLst>
      <p:ext uri="{BB962C8B-B14F-4D97-AF65-F5344CB8AC3E}">
        <p14:creationId xmlns:p14="http://schemas.microsoft.com/office/powerpoint/2010/main" val="1532415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267F"/>
        </a:solidFill>
        <a:effectLst/>
      </p:bgPr>
    </p:bg>
    <p:spTree>
      <p:nvGrpSpPr>
        <p:cNvPr id="1" name="Shape 9"/>
        <p:cNvGrpSpPr/>
        <p:nvPr/>
      </p:nvGrpSpPr>
      <p:grpSpPr>
        <a:xfrm>
          <a:off x="0" y="0"/>
          <a:ext cx="0" cy="0"/>
          <a:chOff x="0" y="0"/>
          <a:chExt cx="0" cy="0"/>
        </a:xfrm>
      </p:grpSpPr>
      <p:sp>
        <p:nvSpPr>
          <p:cNvPr id="10" name="Shape 10"/>
          <p:cNvSpPr/>
          <p:nvPr/>
        </p:nvSpPr>
        <p:spPr>
          <a:xfrm>
            <a:off x="520981" y="506503"/>
            <a:ext cx="1115003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
        <p:nvSpPr>
          <p:cNvPr id="11" name="Shape 11"/>
          <p:cNvSpPr txBox="1">
            <a:spLocks noGrp="1"/>
          </p:cNvSpPr>
          <p:nvPr>
            <p:ph type="ctrTitle"/>
          </p:nvPr>
        </p:nvSpPr>
        <p:spPr>
          <a:xfrm>
            <a:off x="914400" y="4382951"/>
            <a:ext cx="10363200" cy="15464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6000"/>
              <a:buNone/>
              <a:defRPr sz="8000">
                <a:solidFill>
                  <a:srgbClr val="FFFFFF"/>
                </a:solidFill>
              </a:defRPr>
            </a:lvl1pPr>
            <a:lvl2pPr lvl="1">
              <a:spcBef>
                <a:spcPts val="0"/>
              </a:spcBef>
              <a:spcAft>
                <a:spcPts val="0"/>
              </a:spcAft>
              <a:buClr>
                <a:srgbClr val="FFFFFF"/>
              </a:buClr>
              <a:buSzPts val="6000"/>
              <a:buNone/>
              <a:defRPr sz="8000">
                <a:solidFill>
                  <a:srgbClr val="FFFFFF"/>
                </a:solidFill>
              </a:defRPr>
            </a:lvl2pPr>
            <a:lvl3pPr lvl="2">
              <a:spcBef>
                <a:spcPts val="0"/>
              </a:spcBef>
              <a:spcAft>
                <a:spcPts val="0"/>
              </a:spcAft>
              <a:buClr>
                <a:srgbClr val="FFFFFF"/>
              </a:buClr>
              <a:buSzPts val="6000"/>
              <a:buNone/>
              <a:defRPr sz="8000">
                <a:solidFill>
                  <a:srgbClr val="FFFFFF"/>
                </a:solidFill>
              </a:defRPr>
            </a:lvl3pPr>
            <a:lvl4pPr lvl="3">
              <a:spcBef>
                <a:spcPts val="0"/>
              </a:spcBef>
              <a:spcAft>
                <a:spcPts val="0"/>
              </a:spcAft>
              <a:buClr>
                <a:srgbClr val="FFFFFF"/>
              </a:buClr>
              <a:buSzPts val="6000"/>
              <a:buNone/>
              <a:defRPr sz="8000">
                <a:solidFill>
                  <a:srgbClr val="FFFFFF"/>
                </a:solidFill>
              </a:defRPr>
            </a:lvl4pPr>
            <a:lvl5pPr lvl="4">
              <a:spcBef>
                <a:spcPts val="0"/>
              </a:spcBef>
              <a:spcAft>
                <a:spcPts val="0"/>
              </a:spcAft>
              <a:buClr>
                <a:srgbClr val="FFFFFF"/>
              </a:buClr>
              <a:buSzPts val="6000"/>
              <a:buNone/>
              <a:defRPr sz="8000">
                <a:solidFill>
                  <a:srgbClr val="FFFFFF"/>
                </a:solidFill>
              </a:defRPr>
            </a:lvl5pPr>
            <a:lvl6pPr lvl="5">
              <a:spcBef>
                <a:spcPts val="0"/>
              </a:spcBef>
              <a:spcAft>
                <a:spcPts val="0"/>
              </a:spcAft>
              <a:buClr>
                <a:srgbClr val="FFFFFF"/>
              </a:buClr>
              <a:buSzPts val="6000"/>
              <a:buNone/>
              <a:defRPr sz="8000">
                <a:solidFill>
                  <a:srgbClr val="FFFFFF"/>
                </a:solidFill>
              </a:defRPr>
            </a:lvl6pPr>
            <a:lvl7pPr lvl="6">
              <a:spcBef>
                <a:spcPts val="0"/>
              </a:spcBef>
              <a:spcAft>
                <a:spcPts val="0"/>
              </a:spcAft>
              <a:buClr>
                <a:srgbClr val="FFFFFF"/>
              </a:buClr>
              <a:buSzPts val="6000"/>
              <a:buNone/>
              <a:defRPr sz="8000">
                <a:solidFill>
                  <a:srgbClr val="FFFFFF"/>
                </a:solidFill>
              </a:defRPr>
            </a:lvl7pPr>
            <a:lvl8pPr lvl="7">
              <a:spcBef>
                <a:spcPts val="0"/>
              </a:spcBef>
              <a:spcAft>
                <a:spcPts val="0"/>
              </a:spcAft>
              <a:buClr>
                <a:srgbClr val="FFFFFF"/>
              </a:buClr>
              <a:buSzPts val="6000"/>
              <a:buNone/>
              <a:defRPr sz="8000">
                <a:solidFill>
                  <a:srgbClr val="FFFFFF"/>
                </a:solidFill>
              </a:defRPr>
            </a:lvl8pPr>
            <a:lvl9pPr lvl="8">
              <a:spcBef>
                <a:spcPts val="0"/>
              </a:spcBef>
              <a:spcAft>
                <a:spcPts val="0"/>
              </a:spcAft>
              <a:buClr>
                <a:srgbClr val="FFFFFF"/>
              </a:buClr>
              <a:buSzPts val="6000"/>
              <a:buNone/>
              <a:defRPr sz="8000">
                <a:solidFill>
                  <a:srgbClr val="FFFFFF"/>
                </a:solidFill>
              </a:defRPr>
            </a:lvl9pPr>
          </a:lstStyle>
          <a:p>
            <a:endParaRPr/>
          </a:p>
        </p:txBody>
      </p:sp>
      <p:pic>
        <p:nvPicPr>
          <p:cNvPr id="4" name="Immagine 3">
            <a:extLst>
              <a:ext uri="{FF2B5EF4-FFF2-40B4-BE49-F238E27FC236}">
                <a16:creationId xmlns:a16="http://schemas.microsoft.com/office/drawing/2014/main" id="{1C1D1A4D-2094-4426-829B-E5569E981A04}"/>
              </a:ext>
            </a:extLst>
          </p:cNvPr>
          <p:cNvPicPr>
            <a:picLocks noChangeAspect="1"/>
          </p:cNvPicPr>
          <p:nvPr userDrawn="1"/>
        </p:nvPicPr>
        <p:blipFill>
          <a:blip r:embed="rId2"/>
          <a:stretch>
            <a:fillRect/>
          </a:stretch>
        </p:blipFill>
        <p:spPr>
          <a:xfrm>
            <a:off x="10456160" y="107583"/>
            <a:ext cx="1642880" cy="1642880"/>
          </a:xfrm>
          <a:prstGeom prst="rect">
            <a:avLst/>
          </a:prstGeom>
        </p:spPr>
      </p:pic>
    </p:spTree>
    <p:extLst>
      <p:ext uri="{BB962C8B-B14F-4D97-AF65-F5344CB8AC3E}">
        <p14:creationId xmlns:p14="http://schemas.microsoft.com/office/powerpoint/2010/main" val="1624299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267F"/>
        </a:solidFill>
        <a:effectLst/>
      </p:bgPr>
    </p:bg>
    <p:spTree>
      <p:nvGrpSpPr>
        <p:cNvPr id="1" name="Shape 12"/>
        <p:cNvGrpSpPr/>
        <p:nvPr/>
      </p:nvGrpSpPr>
      <p:grpSpPr>
        <a:xfrm>
          <a:off x="0" y="0"/>
          <a:ext cx="0" cy="0"/>
          <a:chOff x="0" y="0"/>
          <a:chExt cx="0" cy="0"/>
        </a:xfrm>
      </p:grpSpPr>
      <p:sp>
        <p:nvSpPr>
          <p:cNvPr id="14" name="Shape 14"/>
          <p:cNvSpPr txBox="1">
            <a:spLocks noGrp="1"/>
          </p:cNvSpPr>
          <p:nvPr>
            <p:ph type="ctrTitle"/>
          </p:nvPr>
        </p:nvSpPr>
        <p:spPr>
          <a:xfrm>
            <a:off x="914400" y="3635123"/>
            <a:ext cx="10363200" cy="1546400"/>
          </a:xfrm>
          <a:prstGeom prst="rect">
            <a:avLst/>
          </a:prstGeom>
        </p:spPr>
        <p:txBody>
          <a:bodyPr spcFirstLastPara="1" wrap="square" lIns="91425" tIns="91425" rIns="91425" bIns="91425" anchor="b" anchorCtr="0"/>
          <a:lstStyle>
            <a:lvl1pPr lvl="0" rtl="0">
              <a:spcBef>
                <a:spcPts val="0"/>
              </a:spcBef>
              <a:spcAft>
                <a:spcPts val="0"/>
              </a:spcAft>
              <a:buSzPts val="4800"/>
              <a:buNone/>
              <a:defRPr sz="6400">
                <a:solidFill>
                  <a:schemeClr val="bg1"/>
                </a:solidFill>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dirty="0"/>
          </a:p>
        </p:txBody>
      </p:sp>
      <p:sp>
        <p:nvSpPr>
          <p:cNvPr id="15" name="Shape 15"/>
          <p:cNvSpPr txBox="1">
            <a:spLocks noGrp="1"/>
          </p:cNvSpPr>
          <p:nvPr>
            <p:ph type="subTitle" idx="1"/>
          </p:nvPr>
        </p:nvSpPr>
        <p:spPr>
          <a:xfrm>
            <a:off x="914400" y="5107537"/>
            <a:ext cx="10363200" cy="10464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a:solidFill>
                  <a:srgbClr val="FFFFFF"/>
                </a:solidFill>
              </a:defRPr>
            </a:lvl1pPr>
            <a:lvl2pPr lvl="1" rtl="0">
              <a:spcBef>
                <a:spcPts val="0"/>
              </a:spcBef>
              <a:spcAft>
                <a:spcPts val="0"/>
              </a:spcAft>
              <a:buClr>
                <a:srgbClr val="FFFFFF"/>
              </a:buClr>
              <a:buSzPts val="3000"/>
              <a:buNone/>
              <a:defRPr sz="4000">
                <a:solidFill>
                  <a:srgbClr val="FFFFFF"/>
                </a:solidFill>
              </a:defRPr>
            </a:lvl2pPr>
            <a:lvl3pPr lvl="2" rtl="0">
              <a:spcBef>
                <a:spcPts val="0"/>
              </a:spcBef>
              <a:spcAft>
                <a:spcPts val="0"/>
              </a:spcAft>
              <a:buClr>
                <a:srgbClr val="FFFFFF"/>
              </a:buClr>
              <a:buSzPts val="3000"/>
              <a:buNone/>
              <a:defRPr sz="4000">
                <a:solidFill>
                  <a:srgbClr val="FFFFFF"/>
                </a:solidFill>
              </a:defRPr>
            </a:lvl3pPr>
            <a:lvl4pPr lvl="3" rtl="0">
              <a:spcBef>
                <a:spcPts val="0"/>
              </a:spcBef>
              <a:spcAft>
                <a:spcPts val="0"/>
              </a:spcAft>
              <a:buClr>
                <a:srgbClr val="FFFFFF"/>
              </a:buClr>
              <a:buSzPts val="3000"/>
              <a:buNone/>
              <a:defRPr sz="4000">
                <a:solidFill>
                  <a:srgbClr val="FFFFFF"/>
                </a:solidFill>
              </a:defRPr>
            </a:lvl4pPr>
            <a:lvl5pPr lvl="4" rtl="0">
              <a:spcBef>
                <a:spcPts val="0"/>
              </a:spcBef>
              <a:spcAft>
                <a:spcPts val="0"/>
              </a:spcAft>
              <a:buClr>
                <a:srgbClr val="FFFFFF"/>
              </a:buClr>
              <a:buSzPts val="3000"/>
              <a:buNone/>
              <a:defRPr sz="4000">
                <a:solidFill>
                  <a:srgbClr val="FFFFFF"/>
                </a:solidFill>
              </a:defRPr>
            </a:lvl5pPr>
            <a:lvl6pPr lvl="5" rtl="0">
              <a:spcBef>
                <a:spcPts val="0"/>
              </a:spcBef>
              <a:spcAft>
                <a:spcPts val="0"/>
              </a:spcAft>
              <a:buClr>
                <a:srgbClr val="FFFFFF"/>
              </a:buClr>
              <a:buSzPts val="3000"/>
              <a:buNone/>
              <a:defRPr sz="4000">
                <a:solidFill>
                  <a:srgbClr val="FFFFFF"/>
                </a:solidFill>
              </a:defRPr>
            </a:lvl6pPr>
            <a:lvl7pPr lvl="6" rtl="0">
              <a:spcBef>
                <a:spcPts val="0"/>
              </a:spcBef>
              <a:spcAft>
                <a:spcPts val="0"/>
              </a:spcAft>
              <a:buClr>
                <a:srgbClr val="FFFFFF"/>
              </a:buClr>
              <a:buSzPts val="3000"/>
              <a:buNone/>
              <a:defRPr sz="4000">
                <a:solidFill>
                  <a:srgbClr val="FFFFFF"/>
                </a:solidFill>
              </a:defRPr>
            </a:lvl7pPr>
            <a:lvl8pPr lvl="7" rtl="0">
              <a:spcBef>
                <a:spcPts val="0"/>
              </a:spcBef>
              <a:spcAft>
                <a:spcPts val="0"/>
              </a:spcAft>
              <a:buClr>
                <a:srgbClr val="FFFFFF"/>
              </a:buClr>
              <a:buSzPts val="3000"/>
              <a:buNone/>
              <a:defRPr sz="4000">
                <a:solidFill>
                  <a:srgbClr val="FFFFFF"/>
                </a:solidFill>
              </a:defRPr>
            </a:lvl8pPr>
            <a:lvl9pPr lvl="8" rtl="0">
              <a:spcBef>
                <a:spcPts val="0"/>
              </a:spcBef>
              <a:spcAft>
                <a:spcPts val="0"/>
              </a:spcAft>
              <a:buClr>
                <a:srgbClr val="FFFFFF"/>
              </a:buClr>
              <a:buSzPts val="3000"/>
              <a:buNone/>
              <a:defRPr sz="4000">
                <a:solidFill>
                  <a:srgbClr val="FFFFFF"/>
                </a:solidFill>
              </a:defRPr>
            </a:lvl9pPr>
          </a:lstStyle>
          <a:p>
            <a:endParaRPr/>
          </a:p>
        </p:txBody>
      </p:sp>
      <p:sp>
        <p:nvSpPr>
          <p:cNvPr id="16" name="Shape 52">
            <a:extLst>
              <a:ext uri="{FF2B5EF4-FFF2-40B4-BE49-F238E27FC236}">
                <a16:creationId xmlns:a16="http://schemas.microsoft.com/office/drawing/2014/main" id="{7344A32F-87A9-4F2C-84D5-30814CCE9083}"/>
              </a:ext>
            </a:extLst>
          </p:cNvPr>
          <p:cNvSpPr/>
          <p:nvPr userDrawn="1"/>
        </p:nvSpPr>
        <p:spPr>
          <a:xfrm>
            <a:off x="520981" y="506503"/>
            <a:ext cx="1115003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121900" tIns="121900" rIns="121900" bIns="121900" anchor="ctr" anchorCtr="0">
            <a:noAutofit/>
          </a:bodyPr>
          <a:lstStyle/>
          <a:p>
            <a:pPr marL="0" lvl="0" indent="0" rtl="0">
              <a:spcBef>
                <a:spcPts val="0"/>
              </a:spcBef>
              <a:spcAft>
                <a:spcPts val="0"/>
              </a:spcAft>
              <a:buNone/>
            </a:pPr>
            <a:endParaRPr sz="2400"/>
          </a:p>
        </p:txBody>
      </p:sp>
      <p:sp>
        <p:nvSpPr>
          <p:cNvPr id="17" name="Rettangolo 16">
            <a:extLst>
              <a:ext uri="{FF2B5EF4-FFF2-40B4-BE49-F238E27FC236}">
                <a16:creationId xmlns:a16="http://schemas.microsoft.com/office/drawing/2014/main" id="{B7343348-4FB0-46F6-B7D8-8C14F0F81517}"/>
              </a:ext>
            </a:extLst>
          </p:cNvPr>
          <p:cNvSpPr/>
          <p:nvPr userDrawn="1"/>
        </p:nvSpPr>
        <p:spPr>
          <a:xfrm>
            <a:off x="290733" y="5992837"/>
            <a:ext cx="2400887" cy="618979"/>
          </a:xfrm>
          <a:prstGeom prst="rect">
            <a:avLst/>
          </a:prstGeom>
          <a:solidFill>
            <a:srgbClr val="00267F"/>
          </a:solidFill>
          <a:ln>
            <a:solidFill>
              <a:srgbClr val="0026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p>
        </p:txBody>
      </p:sp>
      <p:pic>
        <p:nvPicPr>
          <p:cNvPr id="18" name="Immagine 17">
            <a:extLst>
              <a:ext uri="{FF2B5EF4-FFF2-40B4-BE49-F238E27FC236}">
                <a16:creationId xmlns:a16="http://schemas.microsoft.com/office/drawing/2014/main" id="{56F172BD-30D9-409B-B7BB-371D7B739077}"/>
              </a:ext>
            </a:extLst>
          </p:cNvPr>
          <p:cNvPicPr>
            <a:picLocks noChangeAspect="1"/>
          </p:cNvPicPr>
          <p:nvPr userDrawn="1"/>
        </p:nvPicPr>
        <p:blipFill>
          <a:blip r:embed="rId2"/>
          <a:stretch>
            <a:fillRect/>
          </a:stretch>
        </p:blipFill>
        <p:spPr>
          <a:xfrm>
            <a:off x="520980" y="6252663"/>
            <a:ext cx="2028256" cy="197669"/>
          </a:xfrm>
          <a:prstGeom prst="rect">
            <a:avLst/>
          </a:prstGeom>
        </p:spPr>
      </p:pic>
    </p:spTree>
    <p:extLst>
      <p:ext uri="{BB962C8B-B14F-4D97-AF65-F5344CB8AC3E}">
        <p14:creationId xmlns:p14="http://schemas.microsoft.com/office/powerpoint/2010/main" val="2520430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1"/>
        <p:cNvGrpSpPr/>
        <p:nvPr/>
      </p:nvGrpSpPr>
      <p:grpSpPr>
        <a:xfrm>
          <a:off x="0" y="0"/>
          <a:ext cx="0" cy="0"/>
          <a:chOff x="0" y="0"/>
          <a:chExt cx="0" cy="0"/>
        </a:xfrm>
      </p:grpSpPr>
      <p:sp>
        <p:nvSpPr>
          <p:cNvPr id="22" name="Shape 22"/>
          <p:cNvSpPr/>
          <p:nvPr userDrawn="1"/>
        </p:nvSpPr>
        <p:spPr>
          <a:xfrm>
            <a:off x="520981" y="506503"/>
            <a:ext cx="1115003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solidFill>
            <a:schemeClr val="bg1"/>
          </a:solidFill>
          <a:ln w="19050" cap="flat" cmpd="sng">
            <a:solidFill>
              <a:srgbClr val="00267F"/>
            </a:solidFill>
            <a:prstDash val="dot"/>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
        <p:nvSpPr>
          <p:cNvPr id="23" name="Shape 23"/>
          <p:cNvSpPr txBox="1">
            <a:spLocks noGrp="1"/>
          </p:cNvSpPr>
          <p:nvPr>
            <p:ph type="title"/>
          </p:nvPr>
        </p:nvSpPr>
        <p:spPr>
          <a:xfrm>
            <a:off x="1229333" y="1189033"/>
            <a:ext cx="9154800" cy="11432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dirty="0"/>
          </a:p>
        </p:txBody>
      </p:sp>
      <p:sp>
        <p:nvSpPr>
          <p:cNvPr id="24" name="Shape 24"/>
          <p:cNvSpPr txBox="1">
            <a:spLocks noGrp="1"/>
          </p:cNvSpPr>
          <p:nvPr>
            <p:ph type="body" idx="1"/>
          </p:nvPr>
        </p:nvSpPr>
        <p:spPr>
          <a:xfrm>
            <a:off x="1229333" y="2514601"/>
            <a:ext cx="9154800" cy="3154800"/>
          </a:xfrm>
          <a:prstGeom prst="rect">
            <a:avLst/>
          </a:prstGeom>
        </p:spPr>
        <p:txBody>
          <a:bodyPr spcFirstLastPara="1" wrap="square" lIns="91425" tIns="91425" rIns="91425" bIns="91425" anchor="t" anchorCtr="0"/>
          <a:lstStyle>
            <a:lvl1pPr marL="609585" lvl="0" indent="-457189">
              <a:spcBef>
                <a:spcPts val="800"/>
              </a:spcBef>
              <a:spcAft>
                <a:spcPts val="0"/>
              </a:spcAft>
              <a:buClr>
                <a:srgbClr val="00267F"/>
              </a:buClr>
              <a:buSzPts val="1800"/>
              <a:buChar char="●"/>
              <a:defRPr/>
            </a:lvl1pPr>
            <a:lvl2pPr marL="1219170" lvl="1" indent="-457189">
              <a:spcBef>
                <a:spcPts val="0"/>
              </a:spcBef>
              <a:spcAft>
                <a:spcPts val="0"/>
              </a:spcAft>
              <a:buClr>
                <a:srgbClr val="FFB600"/>
              </a:buClr>
              <a:buSzPts val="1800"/>
              <a:buChar char="○"/>
              <a:defRPr/>
            </a:lvl2pPr>
            <a:lvl3pPr marL="1828754" lvl="2" indent="-457189">
              <a:spcBef>
                <a:spcPts val="0"/>
              </a:spcBef>
              <a:spcAft>
                <a:spcPts val="0"/>
              </a:spcAft>
              <a:buClr>
                <a:srgbClr val="FFB600"/>
              </a:buClr>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dirty="0"/>
          </a:p>
        </p:txBody>
      </p:sp>
      <p:sp>
        <p:nvSpPr>
          <p:cNvPr id="25" name="Shape 25"/>
          <p:cNvSpPr txBox="1">
            <a:spLocks noGrp="1"/>
          </p:cNvSpPr>
          <p:nvPr>
            <p:ph type="sldNum" idx="12"/>
          </p:nvPr>
        </p:nvSpPr>
        <p:spPr>
          <a:xfrm>
            <a:off x="11472533" y="6120400"/>
            <a:ext cx="719600" cy="737600"/>
          </a:xfrm>
          <a:prstGeom prst="rect">
            <a:avLst/>
          </a:prstGeom>
        </p:spPr>
        <p:txBody>
          <a:bodyPr spcFirstLastPara="1" wrap="square" lIns="91425" tIns="91425" rIns="91425" bIns="91425" anchor="ctr" anchorCtr="0">
            <a:noAutofit/>
          </a:bodyPr>
          <a:lstStyle>
            <a:lvl1pPr lvl="0">
              <a:buNone/>
              <a:defRPr>
                <a:solidFill>
                  <a:srgbClr val="00267F"/>
                </a:solidFill>
              </a:defRPr>
            </a:lvl1pPr>
            <a:lvl2pPr lvl="1">
              <a:buNone/>
              <a:defRPr>
                <a:solidFill>
                  <a:srgbClr val="FFB600"/>
                </a:solidFill>
              </a:defRPr>
            </a:lvl2pPr>
            <a:lvl3pPr lvl="2">
              <a:buNone/>
              <a:defRPr>
                <a:solidFill>
                  <a:srgbClr val="FFB600"/>
                </a:solidFill>
              </a:defRPr>
            </a:lvl3pPr>
            <a:lvl4pPr lvl="3">
              <a:buNone/>
              <a:defRPr>
                <a:solidFill>
                  <a:srgbClr val="FFB600"/>
                </a:solidFill>
              </a:defRPr>
            </a:lvl4pPr>
            <a:lvl5pPr lvl="4">
              <a:buNone/>
              <a:defRPr>
                <a:solidFill>
                  <a:srgbClr val="FFB600"/>
                </a:solidFill>
              </a:defRPr>
            </a:lvl5pPr>
            <a:lvl6pPr lvl="5">
              <a:buNone/>
              <a:defRPr>
                <a:solidFill>
                  <a:srgbClr val="FFB600"/>
                </a:solidFill>
              </a:defRPr>
            </a:lvl6pPr>
            <a:lvl7pPr lvl="6">
              <a:buNone/>
              <a:defRPr>
                <a:solidFill>
                  <a:srgbClr val="FFB600"/>
                </a:solidFill>
              </a:defRPr>
            </a:lvl7pPr>
            <a:lvl8pPr lvl="7">
              <a:buNone/>
              <a:defRPr>
                <a:solidFill>
                  <a:srgbClr val="FFB600"/>
                </a:solidFill>
              </a:defRPr>
            </a:lvl8pPr>
            <a:lvl9pPr lvl="8">
              <a:buNone/>
              <a:defRPr>
                <a:solidFill>
                  <a:srgbClr val="FFB600"/>
                </a:solidFill>
              </a:defRPr>
            </a:lvl9pPr>
          </a:lstStyle>
          <a:p>
            <a:fld id="{00000000-1234-1234-1234-123412341234}" type="slidenum">
              <a:rPr lang="it-IT" smtClean="0"/>
              <a:pPr/>
              <a:t>‹N›</a:t>
            </a:fld>
            <a:endParaRPr lang="it-IT" dirty="0"/>
          </a:p>
        </p:txBody>
      </p:sp>
      <p:sp>
        <p:nvSpPr>
          <p:cNvPr id="17" name="Rettangolo 16">
            <a:extLst>
              <a:ext uri="{FF2B5EF4-FFF2-40B4-BE49-F238E27FC236}">
                <a16:creationId xmlns:a16="http://schemas.microsoft.com/office/drawing/2014/main" id="{87B1DDC9-F602-4FE1-A424-EC41DCE45F81}"/>
              </a:ext>
            </a:extLst>
          </p:cNvPr>
          <p:cNvSpPr/>
          <p:nvPr userDrawn="1"/>
        </p:nvSpPr>
        <p:spPr>
          <a:xfrm>
            <a:off x="290733" y="5992837"/>
            <a:ext cx="2400887" cy="618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p>
        </p:txBody>
      </p:sp>
      <p:pic>
        <p:nvPicPr>
          <p:cNvPr id="14" name="Immagine 13">
            <a:extLst>
              <a:ext uri="{FF2B5EF4-FFF2-40B4-BE49-F238E27FC236}">
                <a16:creationId xmlns:a16="http://schemas.microsoft.com/office/drawing/2014/main" id="{C7CE7746-75B3-4142-A482-AC03EF7B1424}"/>
              </a:ext>
            </a:extLst>
          </p:cNvPr>
          <p:cNvPicPr>
            <a:picLocks noChangeAspect="1"/>
          </p:cNvPicPr>
          <p:nvPr userDrawn="1"/>
        </p:nvPicPr>
        <p:blipFill>
          <a:blip r:embed="rId2"/>
          <a:stretch>
            <a:fillRect/>
          </a:stretch>
        </p:blipFill>
        <p:spPr>
          <a:xfrm>
            <a:off x="523200" y="6254401"/>
            <a:ext cx="2038560" cy="198673"/>
          </a:xfrm>
          <a:prstGeom prst="rect">
            <a:avLst/>
          </a:prstGeom>
        </p:spPr>
      </p:pic>
    </p:spTree>
    <p:extLst>
      <p:ext uri="{BB962C8B-B14F-4D97-AF65-F5344CB8AC3E}">
        <p14:creationId xmlns:p14="http://schemas.microsoft.com/office/powerpoint/2010/main" val="180016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E1D236-5560-411E-9B56-FC0F7873F5B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E264B5E-5DAA-4FF6-A8CF-4022BB66D3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D0F901E-8F45-4B93-8D83-A2F5C8EA88B7}"/>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3551CA33-E4AC-4574-9CEB-CD7ECC4753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7DE4D4-8903-4810-8164-177ECEDF6039}"/>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120440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A7DE54-1053-46B6-B365-88642B7947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65844F0-1AFF-40C6-83EE-5A2E0C29865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82E91A2-B543-4A48-8BE1-0773BFD07D9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9F2F110-A120-4844-9104-E4091E83A614}"/>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6" name="Segnaposto piè di pagina 5">
            <a:extLst>
              <a:ext uri="{FF2B5EF4-FFF2-40B4-BE49-F238E27FC236}">
                <a16:creationId xmlns:a16="http://schemas.microsoft.com/office/drawing/2014/main" id="{07E02256-88C5-49FE-ACB8-772DFDAFDA6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D9DA9D-2CC3-49FA-91EA-E1CF6BB47E75}"/>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49864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5CAB36-C6E2-4D42-863F-D3A7873BFF5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5F55DD8-0C0D-41B1-A3DF-E4441CC631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021817A-9BC0-4F84-958C-9210DF7A9D7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4787D9C-222B-4243-BAAD-CE5F88AF31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E0952C7-BE78-4067-984F-4B4F299BF36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C3DE10A-637B-4704-959F-1192684C7ECE}"/>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8" name="Segnaposto piè di pagina 7">
            <a:extLst>
              <a:ext uri="{FF2B5EF4-FFF2-40B4-BE49-F238E27FC236}">
                <a16:creationId xmlns:a16="http://schemas.microsoft.com/office/drawing/2014/main" id="{D4F0723B-339C-427F-8592-DC12C0F68FB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8B49C80-5960-4227-93AB-EEE6BC2D7FCC}"/>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259956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66DBF-EDC8-4BDD-B3D2-5774812C051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87B03E2-53D5-40C6-AEBA-625E423EFE56}"/>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4" name="Segnaposto piè di pagina 3">
            <a:extLst>
              <a:ext uri="{FF2B5EF4-FFF2-40B4-BE49-F238E27FC236}">
                <a16:creationId xmlns:a16="http://schemas.microsoft.com/office/drawing/2014/main" id="{08A6F4DB-737C-4E97-B0C8-2B73C5A3D40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C662B56-A0F3-4159-83DC-BFEBD8ABB6BD}"/>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25700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C1CF4C8-51F0-4A06-B7C5-DCDED2BE788E}"/>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3" name="Segnaposto piè di pagina 2">
            <a:extLst>
              <a:ext uri="{FF2B5EF4-FFF2-40B4-BE49-F238E27FC236}">
                <a16:creationId xmlns:a16="http://schemas.microsoft.com/office/drawing/2014/main" id="{D18BA793-876A-490A-A8DF-EDCA4124090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0EDF0F4-A1D5-4E75-B4A2-4E4C59468449}"/>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364701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3724FD-43FE-42A7-805A-42C66C9FB03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58B5728-C114-48BA-A040-45E605F88F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3B65D63-96F3-4AFB-BD63-1A7ABCA38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E3AE0C4-E1B0-41E9-9008-C5E52EC0B289}"/>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6" name="Segnaposto piè di pagina 5">
            <a:extLst>
              <a:ext uri="{FF2B5EF4-FFF2-40B4-BE49-F238E27FC236}">
                <a16:creationId xmlns:a16="http://schemas.microsoft.com/office/drawing/2014/main" id="{897296FD-8031-41BD-B4F0-6861D3F3B1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405BB1-DCB4-4AA0-BF69-F9C8C085E3E1}"/>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303511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782A2-4B1C-4030-9F86-C619D5B394F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8E48162-911D-484F-8484-8134F578B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14770FE-14A5-4B1F-A1FF-C62166A8C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BC3E7AB-B7FF-4FE4-A211-A264A76AF72A}"/>
              </a:ext>
            </a:extLst>
          </p:cNvPr>
          <p:cNvSpPr>
            <a:spLocks noGrp="1"/>
          </p:cNvSpPr>
          <p:nvPr>
            <p:ph type="dt" sz="half" idx="10"/>
          </p:nvPr>
        </p:nvSpPr>
        <p:spPr/>
        <p:txBody>
          <a:bodyPr/>
          <a:lstStyle/>
          <a:p>
            <a:fld id="{EC23CA9F-125F-4244-B582-27CE93B90A07}" type="datetimeFigureOut">
              <a:rPr lang="it-IT" smtClean="0"/>
              <a:t>02/07/2021</a:t>
            </a:fld>
            <a:endParaRPr lang="it-IT"/>
          </a:p>
        </p:txBody>
      </p:sp>
      <p:sp>
        <p:nvSpPr>
          <p:cNvPr id="6" name="Segnaposto piè di pagina 5">
            <a:extLst>
              <a:ext uri="{FF2B5EF4-FFF2-40B4-BE49-F238E27FC236}">
                <a16:creationId xmlns:a16="http://schemas.microsoft.com/office/drawing/2014/main" id="{5E1A162D-314A-48DC-B371-F07913AE1C8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AF349C-AC54-4681-84F5-6F4C3D8D883E}"/>
              </a:ext>
            </a:extLst>
          </p:cNvPr>
          <p:cNvSpPr>
            <a:spLocks noGrp="1"/>
          </p:cNvSpPr>
          <p:nvPr>
            <p:ph type="sldNum" sz="quarter" idx="12"/>
          </p:nvPr>
        </p:nvSpPr>
        <p:spPr/>
        <p:txBody>
          <a:bodyPr/>
          <a:lstStyle/>
          <a:p>
            <a:fld id="{1C2694C6-AAD8-4D0C-A33D-FDDA7E529C59}" type="slidenum">
              <a:rPr lang="it-IT" smtClean="0"/>
              <a:t>‹N›</a:t>
            </a:fld>
            <a:endParaRPr lang="it-IT"/>
          </a:p>
        </p:txBody>
      </p:sp>
    </p:spTree>
    <p:extLst>
      <p:ext uri="{BB962C8B-B14F-4D97-AF65-F5344CB8AC3E}">
        <p14:creationId xmlns:p14="http://schemas.microsoft.com/office/powerpoint/2010/main" val="134212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21A4CAF-AD8E-4DAD-8D1C-E188837A6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01D63A7-427E-4489-8CCF-1EE71B2E14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33A82C-DEEF-44FB-A339-5D91BF3B72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3CA9F-125F-4244-B582-27CE93B90A07}" type="datetimeFigureOut">
              <a:rPr lang="it-IT" smtClean="0"/>
              <a:t>02/07/2021</a:t>
            </a:fld>
            <a:endParaRPr lang="it-IT"/>
          </a:p>
        </p:txBody>
      </p:sp>
      <p:sp>
        <p:nvSpPr>
          <p:cNvPr id="5" name="Segnaposto piè di pagina 4">
            <a:extLst>
              <a:ext uri="{FF2B5EF4-FFF2-40B4-BE49-F238E27FC236}">
                <a16:creationId xmlns:a16="http://schemas.microsoft.com/office/drawing/2014/main" id="{C0005971-CA4A-4B0E-B141-EA316310D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0907379-B5C8-43C0-A285-04D631FCF7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694C6-AAD8-4D0C-A33D-FDDA7E529C59}" type="slidenum">
              <a:rPr lang="it-IT" smtClean="0"/>
              <a:t>‹N›</a:t>
            </a:fld>
            <a:endParaRPr lang="it-IT"/>
          </a:p>
        </p:txBody>
      </p:sp>
    </p:spTree>
    <p:extLst>
      <p:ext uri="{BB962C8B-B14F-4D97-AF65-F5344CB8AC3E}">
        <p14:creationId xmlns:p14="http://schemas.microsoft.com/office/powerpoint/2010/main" val="257150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5345050-BBD8-47CF-8EEC-BFBCD67FC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7969257-948E-4BBC-BECD-A1B5C7BC03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B68128-904A-4445-8291-DA99391AD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a:extLst>
              <a:ext uri="{FF2B5EF4-FFF2-40B4-BE49-F238E27FC236}">
                <a16:creationId xmlns:a16="http://schemas.microsoft.com/office/drawing/2014/main" id="{7494681B-9FE6-47AE-8252-956CA4584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208EE1F-64BD-45D5-88B9-1873B5695E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4F15C-2113-4B09-8050-8065F17ED2D9}" type="slidenum">
              <a:rPr lang="it-IT" smtClean="0"/>
              <a:t>‹N›</a:t>
            </a:fld>
            <a:endParaRPr lang="it-IT"/>
          </a:p>
        </p:txBody>
      </p:sp>
    </p:spTree>
    <p:extLst>
      <p:ext uri="{BB962C8B-B14F-4D97-AF65-F5344CB8AC3E}">
        <p14:creationId xmlns:p14="http://schemas.microsoft.com/office/powerpoint/2010/main" val="41477330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858129" y="981511"/>
            <a:ext cx="10508954" cy="5363018"/>
          </a:xfrm>
          <a:prstGeom prst="rect">
            <a:avLst/>
          </a:prstGeom>
        </p:spPr>
        <p:txBody>
          <a:bodyPr spcFirstLastPara="1" vert="horz" wrap="square" lIns="121900" tIns="121900" rIns="121900" bIns="121900" rtlCol="0" anchor="b" anchorCtr="0">
            <a:noAutofit/>
          </a:bodyPr>
          <a:lstStyle/>
          <a:p>
            <a:pPr lvl="0" algn="ctr">
              <a:lnSpc>
                <a:spcPct val="100000"/>
              </a:lnSpc>
            </a:pPr>
            <a:r>
              <a:rPr lang="it-IT" sz="4000" b="1" spc="300" dirty="0">
                <a:solidFill>
                  <a:prstClr val="white"/>
                </a:solidFill>
                <a:latin typeface="Raleway Light" panose="020B0403030101060003" pitchFamily="34" charset="0"/>
              </a:rPr>
              <a:t>PRIMO COMMENTO ALLA NUOVA LEGGE REGIONALE 30 GIUGNO 2021, N. 19 «VENETO CANTIERE VELOCE»</a:t>
            </a: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r>
              <a:rPr lang="it-IT" sz="2400" b="1" dirty="0">
                <a:solidFill>
                  <a:schemeClr val="bg1"/>
                </a:solidFill>
                <a:latin typeface="Raleway Light" panose="020B0403030101060003" pitchFamily="34" charset="0"/>
              </a:rPr>
              <a:t>ZOOM di ITALIAIUS</a:t>
            </a: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br>
              <a:rPr lang="it-IT" sz="1400" b="1" dirty="0">
                <a:solidFill>
                  <a:schemeClr val="bg1"/>
                </a:solidFill>
                <a:latin typeface="Raleway Light" panose="020B0403030101060003" pitchFamily="34" charset="0"/>
              </a:rPr>
            </a:br>
            <a:r>
              <a:rPr lang="it-IT" sz="2000" b="1" i="1" dirty="0">
                <a:solidFill>
                  <a:schemeClr val="bg1"/>
                </a:solidFill>
                <a:latin typeface="Raleway Light" panose="020B0403030101060003" pitchFamily="34" charset="0"/>
              </a:rPr>
              <a:t>Roberto Travaglini – Confindustria Vicenza</a:t>
            </a:r>
            <a:br>
              <a:rPr lang="it-IT" sz="2000" b="1" i="1" dirty="0">
                <a:solidFill>
                  <a:schemeClr val="bg1"/>
                </a:solidFill>
                <a:latin typeface="Raleway Light" panose="020B0403030101060003" pitchFamily="34" charset="0"/>
              </a:rPr>
            </a:br>
            <a:r>
              <a:rPr lang="it-IT" sz="2000" b="1" i="1" dirty="0">
                <a:solidFill>
                  <a:schemeClr val="bg1"/>
                </a:solidFill>
                <a:latin typeface="Raleway Light" panose="020B0403030101060003" pitchFamily="34" charset="0"/>
              </a:rPr>
              <a:t>02 luglio 2021</a:t>
            </a:r>
            <a:endParaRPr lang="it-IT" sz="2000" b="1" dirty="0">
              <a:solidFill>
                <a:schemeClr val="bg1"/>
              </a:solidFill>
              <a:latin typeface="Raleway Light" panose="020B04030301010600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097281" y="407963"/>
            <a:ext cx="10432868" cy="618979"/>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nuovo art. 14-bis della L.R. 11/2004 (art. 3 L.R. 19/2021) </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661851" y="872196"/>
            <a:ext cx="10810681" cy="5577841"/>
          </a:xfrm>
          <a:prstGeom prst="rect">
            <a:avLst/>
          </a:prstGeom>
        </p:spPr>
        <p:txBody>
          <a:bodyPr spcFirstLastPara="1" vert="horz" wrap="square" lIns="121900" tIns="121900" rIns="121900" bIns="121900" rtlCol="0" anchor="t" anchorCtr="0">
            <a:noAutofit/>
          </a:bodyPr>
          <a:lstStyle/>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3.	In luogo della concertazione di cui all’articolo 5, il documento preliminare è inviato, anche con modalità elettroniche o su supporto informatico, ai soggetti indicati dal medesimo articolo, ferma restando la facoltà del comune di attivare le forme di partecipazione che ritiene più opportune.</a:t>
            </a:r>
            <a:endParaRPr lang="it-IT" sz="1700" i="1" dirty="0">
              <a:effectLst/>
              <a:latin typeface="Raleway Light" panose="020B0403030101060003"/>
              <a:ea typeface="Times New Roman" panose="02020603050405020304" pitchFamily="18" charset="0"/>
            </a:endParaRPr>
          </a:p>
          <a:p>
            <a:pPr marL="152396" indent="0" algn="just">
              <a:buNone/>
              <a:tabLst>
                <a:tab pos="269875" algn="l"/>
                <a:tab pos="540385" algn="l"/>
              </a:tabLst>
            </a:pPr>
            <a:r>
              <a:rPr lang="it-IT" sz="1700" i="1" dirty="0">
                <a:solidFill>
                  <a:srgbClr val="FF0000"/>
                </a:solidFill>
                <a:effectLst/>
                <a:latin typeface="Raleway Light" panose="020B0403030101060003"/>
                <a:ea typeface="Times New Roman" panose="02020603050405020304" pitchFamily="18" charset="0"/>
              </a:rPr>
              <a:t>4.   </a:t>
            </a:r>
            <a:r>
              <a:rPr lang="it-IT" sz="1700" b="1" i="1" strike="sngStrike" dirty="0">
                <a:solidFill>
                  <a:schemeClr val="accent1">
                    <a:lumMod val="75000"/>
                  </a:schemeClr>
                </a:solidFill>
                <a:effectLst/>
                <a:latin typeface="Raleway Light" panose="020B0403030101060003"/>
                <a:ea typeface="Times New Roman" panose="02020603050405020304" pitchFamily="18" charset="0"/>
              </a:rPr>
              <a:t>[Si applicano le procedure dell’art. 14, c. 2, 3, 5, 6 e 7; i termini per la pubblicazione e la formulazione di osservazioni sono ridotti della metà]</a:t>
            </a:r>
            <a:r>
              <a:rPr lang="it-IT" sz="1700" b="1" i="1" dirty="0">
                <a:solidFill>
                  <a:schemeClr val="accent1">
                    <a:lumMod val="75000"/>
                  </a:schemeClr>
                </a:solidFill>
                <a:effectLst/>
                <a:latin typeface="Raleway Light" panose="020B0403030101060003"/>
                <a:ea typeface="Times New Roman" panose="02020603050405020304" pitchFamily="18" charset="0"/>
              </a:rPr>
              <a:t> </a:t>
            </a:r>
            <a:r>
              <a:rPr lang="it-IT" sz="1700" i="1" dirty="0">
                <a:solidFill>
                  <a:srgbClr val="FF0000"/>
                </a:solidFill>
                <a:effectLst/>
                <a:latin typeface="Raleway Light" panose="020B0403030101060003"/>
                <a:ea typeface="Times New Roman" panose="02020603050405020304" pitchFamily="18" charset="0"/>
              </a:rPr>
              <a:t>Entro otto giorni dall’adozione, la variante semplificata è depositata e resa pubblica presso la sede del comune per quindici giorni consecutivi, decorsi i quali chiunque può formulare osservazioni entro i successivi quindici giorni. Dell’avvenuto deposito è data notizia con le modalità di cui all’articolo 32, della legge 18 giugno 2009, n. 69 “Disposizioni per lo sviluppo economico, la semplificazione, la competitività nonché in materia di processo civile”. Il comune può attuare ogni altra forma di pubblicità ritenuta opportuna. Nei trenta giorni successivi alla scadenza del termine per la presentazione delle osservazioni, il consiglio comunale decide sulle stesse, nel rispetto dei limiti e delle condizioni di cui al comma 2, e contestualmente approva la variante semplificata.</a:t>
            </a:r>
          </a:p>
          <a:p>
            <a:pPr marL="152396" indent="0" algn="just">
              <a:buNone/>
              <a:tabLst>
                <a:tab pos="269875" algn="l"/>
                <a:tab pos="540385" algn="l"/>
              </a:tabLst>
            </a:pPr>
            <a:r>
              <a:rPr lang="it-IT" sz="1700" i="1" dirty="0">
                <a:solidFill>
                  <a:srgbClr val="FF0000"/>
                </a:solidFill>
                <a:effectLst/>
                <a:latin typeface="Raleway Light" panose="020B0403030101060003"/>
                <a:ea typeface="Times New Roman" panose="02020603050405020304" pitchFamily="18" charset="0"/>
              </a:rPr>
              <a:t>5.	Copia integrale della variante semplificata approvata è trasmessa, ai soli fini conoscitivi, all’ente competente all’approvazione del PAT, ed è depositata presso la sede del comune per la libera consultazione.</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6.	La variante diventa efficace quindici giorni dopo la sua pubblicazione nel sito informatico del comune.</a:t>
            </a:r>
          </a:p>
          <a:p>
            <a:pPr marL="152396" indent="0" algn="just">
              <a:buNone/>
              <a:tabLst>
                <a:tab pos="269875" algn="l"/>
                <a:tab pos="540385" algn="l"/>
              </a:tabLst>
            </a:pPr>
            <a:r>
              <a:rPr lang="it-IT" sz="1700" i="1" dirty="0">
                <a:solidFill>
                  <a:srgbClr val="FF0000"/>
                </a:solidFill>
                <a:effectLst/>
                <a:latin typeface="Raleway Light" panose="020B0403030101060003"/>
                <a:ea typeface="Times New Roman" panose="02020603050405020304" pitchFamily="18" charset="0"/>
              </a:rPr>
              <a:t>7.	Il parere di regolarità tecnica dell’atto di approvazione dello strumento urbanistico attesta, tra l’altro, la sussistenza dei requisiti che consentono di avvalersi delle presenti procedure semplificate.”.</a:t>
            </a:r>
          </a:p>
          <a:p>
            <a:pPr marL="152396" indent="0" algn="just">
              <a:buNone/>
              <a:tabLst>
                <a:tab pos="269875" algn="l"/>
                <a:tab pos="540385" algn="l"/>
              </a:tabLst>
            </a:pPr>
            <a:endParaRPr lang="it-IT" sz="1600" i="1" dirty="0">
              <a:solidFill>
                <a:schemeClr val="accent1">
                  <a:lumMod val="75000"/>
                </a:schemeClr>
              </a:solidFill>
              <a:effectLst/>
              <a:latin typeface="Raleway Light" panose="020B0403030101060003"/>
              <a:ea typeface="Times New Roman" panose="02020603050405020304" pitchFamily="18" charset="0"/>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10</a:t>
            </a:fld>
            <a:endParaRPr/>
          </a:p>
        </p:txBody>
      </p:sp>
    </p:spTree>
    <p:extLst>
      <p:ext uri="{BB962C8B-B14F-4D97-AF65-F5344CB8AC3E}">
        <p14:creationId xmlns:p14="http://schemas.microsoft.com/office/powerpoint/2010/main" val="29232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858129" y="753573"/>
            <a:ext cx="10672020" cy="1229972"/>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Art. 11 L.R. 19/2021 - Intervento finalizzato ad agevolare i comuni nel calcolo del contributo di costruzione</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858128" y="2124221"/>
            <a:ext cx="10410093" cy="4325815"/>
          </a:xfrm>
          <a:prstGeom prst="rect">
            <a:avLst/>
          </a:prstGeom>
        </p:spPr>
        <p:txBody>
          <a:bodyPr spcFirstLastPara="1" vert="horz" wrap="square" lIns="121900" tIns="121900" rIns="121900" bIns="121900" rtlCol="0" anchor="t" anchorCtr="0">
            <a:noAutofit/>
          </a:bodyPr>
          <a:lstStyle/>
          <a:p>
            <a:pPr marL="152396" indent="0" algn="just">
              <a:buNone/>
              <a:tabLst>
                <a:tab pos="269875" algn="l"/>
                <a:tab pos="540385" algn="l"/>
              </a:tabLst>
            </a:pPr>
            <a:r>
              <a:rPr lang="it-IT" sz="2000" i="1" dirty="0">
                <a:solidFill>
                  <a:schemeClr val="accent1">
                    <a:lumMod val="75000"/>
                  </a:schemeClr>
                </a:solidFill>
                <a:effectLst/>
                <a:latin typeface="Raleway Light" panose="020B0403030101060003"/>
                <a:ea typeface="Times New Roman" panose="02020603050405020304" pitchFamily="18" charset="0"/>
              </a:rPr>
              <a:t>1.	Al fine di agevolare e rendere omogeneo nei comuni il calcolo del contributo di costruzione di cui al Titolo II, Capo II, Sezione II, del TUE, del decreto del Presidente della Repubblica 6 giugno 2001, n. 380 “Testo unico delle disposizioni legislative e regolamentari in materia edilizia” la Giunta regionale, entro centoventi giorni dall’entrata in vigore della presente legge, predispone una apposita applicazione informatica (Software e App), anche conferendo a tale scopo un incarico ad aziende o studi professionale del settore.</a:t>
            </a:r>
          </a:p>
          <a:p>
            <a:pPr marL="152396" indent="0" algn="just">
              <a:buNone/>
            </a:pPr>
            <a:r>
              <a:rPr lang="it-IT" sz="2000" i="1" dirty="0">
                <a:solidFill>
                  <a:schemeClr val="accent1">
                    <a:lumMod val="75000"/>
                  </a:schemeClr>
                </a:solidFill>
                <a:effectLst/>
                <a:latin typeface="Raleway Light" panose="020B0403030101060003"/>
                <a:ea typeface="Times New Roman" panose="02020603050405020304" pitchFamily="18" charset="0"/>
              </a:rPr>
              <a:t>2.	L’applicazione deve essere condivisa dalla Direzione ICT-Azienda Digitale in implementazione del programma GPE (gestione pratiche edilizie) e dalla Direzione Pianificazione Territoriale in ottemperanza alle norme edilizie ed urbanistiche vigenti.</a:t>
            </a: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11</a:t>
            </a:fld>
            <a:endParaRPr/>
          </a:p>
        </p:txBody>
      </p:sp>
    </p:spTree>
    <p:extLst>
      <p:ext uri="{BB962C8B-B14F-4D97-AF65-F5344CB8AC3E}">
        <p14:creationId xmlns:p14="http://schemas.microsoft.com/office/powerpoint/2010/main" val="156839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64" name="Shape 364"/>
          <p:cNvSpPr txBox="1">
            <a:spLocks noGrp="1"/>
          </p:cNvSpPr>
          <p:nvPr>
            <p:ph type="ctrTitle" idx="4294967295"/>
          </p:nvPr>
        </p:nvSpPr>
        <p:spPr>
          <a:xfrm>
            <a:off x="914400" y="2009532"/>
            <a:ext cx="8791600" cy="1933293"/>
          </a:xfrm>
          <a:prstGeom prst="rect">
            <a:avLst/>
          </a:prstGeom>
        </p:spPr>
        <p:txBody>
          <a:bodyPr spcFirstLastPara="1" vert="horz" wrap="square" lIns="121900" tIns="121900" rIns="121900" bIns="121900" rtlCol="0" anchor="t" anchorCtr="0">
            <a:noAutofit/>
          </a:bodyPr>
          <a:lstStyle/>
          <a:p>
            <a:pPr>
              <a:spcBef>
                <a:spcPts val="0"/>
              </a:spcBef>
            </a:pPr>
            <a:r>
              <a:rPr lang="en" sz="12800" dirty="0">
                <a:solidFill>
                  <a:schemeClr val="accent1">
                    <a:lumMod val="75000"/>
                  </a:schemeClr>
                </a:solidFill>
                <a:latin typeface="Raleway Light" panose="020B0403030101060003" pitchFamily="34" charset="0"/>
              </a:rPr>
              <a:t>Grazie!</a:t>
            </a:r>
            <a:endParaRPr sz="12800" dirty="0">
              <a:solidFill>
                <a:schemeClr val="accent1">
                  <a:lumMod val="75000"/>
                </a:schemeClr>
              </a:solidFill>
              <a:latin typeface="Raleway Light" panose="020B0403030101060003" pitchFamily="34" charset="0"/>
            </a:endParaRPr>
          </a:p>
        </p:txBody>
      </p:sp>
      <p:sp>
        <p:nvSpPr>
          <p:cNvPr id="365" name="Shape 365"/>
          <p:cNvSpPr txBox="1">
            <a:spLocks noGrp="1"/>
          </p:cNvSpPr>
          <p:nvPr>
            <p:ph type="subTitle" idx="4294967295"/>
          </p:nvPr>
        </p:nvSpPr>
        <p:spPr>
          <a:xfrm>
            <a:off x="914400" y="3813333"/>
            <a:ext cx="8791600" cy="2574000"/>
          </a:xfrm>
          <a:prstGeom prst="rect">
            <a:avLst/>
          </a:prstGeom>
        </p:spPr>
        <p:txBody>
          <a:bodyPr spcFirstLastPara="1" vert="horz" wrap="square" lIns="121900" tIns="121900" rIns="121900" bIns="121900" rtlCol="0" anchor="t" anchorCtr="0">
            <a:noAutofit/>
          </a:bodyPr>
          <a:lstStyle/>
          <a:p>
            <a:pPr marL="0" indent="0">
              <a:spcBef>
                <a:spcPts val="800"/>
              </a:spcBef>
              <a:buNone/>
            </a:pPr>
            <a:r>
              <a:rPr lang="it-IT" sz="4800" b="1" dirty="0">
                <a:solidFill>
                  <a:schemeClr val="accent1">
                    <a:lumMod val="75000"/>
                  </a:schemeClr>
                </a:solidFill>
                <a:latin typeface="Raleway Light" panose="020B0403030101060003" pitchFamily="34" charset="0"/>
              </a:rPr>
              <a:t>Ci sono domande?</a:t>
            </a:r>
            <a:endParaRPr sz="4800" b="1" dirty="0">
              <a:solidFill>
                <a:schemeClr val="accent1">
                  <a:lumMod val="75000"/>
                </a:schemeClr>
              </a:solidFill>
              <a:latin typeface="Raleway Light" panose="020B0403030101060003" pitchFamily="34" charset="0"/>
            </a:endParaRPr>
          </a:p>
          <a:p>
            <a:pPr marL="0" indent="0">
              <a:buClr>
                <a:schemeClr val="dk1"/>
              </a:buClr>
              <a:buSzPts val="1100"/>
              <a:buNone/>
            </a:pPr>
            <a:r>
              <a:rPr lang="it-IT" dirty="0">
                <a:solidFill>
                  <a:schemeClr val="accent1">
                    <a:lumMod val="75000"/>
                  </a:schemeClr>
                </a:solidFill>
                <a:latin typeface="Raleway Light" panose="020B0403030101060003" pitchFamily="34" charset="0"/>
              </a:rPr>
              <a:t>Puoi trovarmi su r.travaglini@confindustria.vicenza.it</a:t>
            </a:r>
            <a:endParaRPr sz="4800" b="1" dirty="0">
              <a:solidFill>
                <a:schemeClr val="accent1">
                  <a:lumMod val="75000"/>
                </a:schemeClr>
              </a:solidFill>
              <a:latin typeface="Raleway Light" panose="020B04030301010600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844731" y="809897"/>
            <a:ext cx="10685418" cy="737600"/>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Art. 7 – Inserimento dell’art. 93 bis nella L.R. 61/1985 </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719465" y="1602377"/>
            <a:ext cx="10753067" cy="4689365"/>
          </a:xfrm>
          <a:prstGeom prst="rect">
            <a:avLst/>
          </a:prstGeom>
        </p:spPr>
        <p:txBody>
          <a:bodyPr spcFirstLastPara="1" vert="horz" wrap="square" lIns="121900" tIns="121900" rIns="121900" bIns="121900" rtlCol="0" anchor="t" anchorCtr="0">
            <a:noAutofit/>
          </a:bodyPr>
          <a:lstStyle/>
          <a:p>
            <a:pPr marL="152396" indent="0" algn="just">
              <a:buNone/>
              <a:tabLst>
                <a:tab pos="269875" algn="l"/>
                <a:tab pos="540385" algn="l"/>
              </a:tabLst>
            </a:pPr>
            <a:r>
              <a:rPr lang="it-IT" sz="2000" i="1" dirty="0">
                <a:solidFill>
                  <a:schemeClr val="accent1">
                    <a:lumMod val="75000"/>
                  </a:schemeClr>
                </a:solidFill>
                <a:effectLst/>
                <a:latin typeface="Raleway Light" panose="020B0403030101060003" pitchFamily="34" charset="0"/>
                <a:ea typeface="Times New Roman" panose="02020603050405020304" pitchFamily="18" charset="0"/>
              </a:rPr>
              <a:t>“Art. 93 bis - Stato legittimo dell’immobile - Tolleranze.</a:t>
            </a:r>
          </a:p>
          <a:p>
            <a:pPr marL="152396" indent="0" algn="just">
              <a:buNone/>
              <a:tabLst>
                <a:tab pos="269875" algn="l"/>
                <a:tab pos="540385" algn="l"/>
              </a:tabLst>
            </a:pPr>
            <a:r>
              <a:rPr lang="it-IT" sz="2000" i="1" dirty="0">
                <a:solidFill>
                  <a:schemeClr val="accent1">
                    <a:lumMod val="75000"/>
                  </a:schemeClr>
                </a:solidFill>
                <a:effectLst/>
                <a:latin typeface="Raleway Light" panose="020B0403030101060003" pitchFamily="34" charset="0"/>
                <a:ea typeface="Times New Roman" panose="02020603050405020304" pitchFamily="18" charset="0"/>
              </a:rPr>
              <a:t>1.	ln attuazione dell’articolo 9-bis, comma 1-bis, del decreto del Presidente della Repubblica n. 380 del 2001, lo stato legittimo di immobili in proprietà o in disponibilità di soggetti non autori di variazioni non essenziali risalenti ad epoca anteriore al 30 gennaio 1977, data di entrata in vigore della legge 10/1977 e dotati di certificato di abitabilità/agibilità, coincide con l’assetto dell’immobile al quale si riferiscono i predetti certificati, fatta salva l’efficacia di eventuali interventi successivi attestati da validi titoli abilitativi.</a:t>
            </a:r>
          </a:p>
          <a:p>
            <a:pPr marL="152396" indent="0" algn="just">
              <a:buNone/>
              <a:tabLst>
                <a:tab pos="269875" algn="l"/>
                <a:tab pos="540385" algn="l"/>
              </a:tabLst>
            </a:pPr>
            <a:r>
              <a:rPr lang="it-IT" sz="2000" i="1" dirty="0">
                <a:solidFill>
                  <a:schemeClr val="accent1">
                    <a:lumMod val="75000"/>
                  </a:schemeClr>
                </a:solidFill>
                <a:effectLst/>
                <a:latin typeface="Raleway Light" panose="020B0403030101060003" pitchFamily="34" charset="0"/>
                <a:ea typeface="Times New Roman" panose="02020603050405020304" pitchFamily="18" charset="0"/>
              </a:rPr>
              <a:t>2.	Lo stato legittimo di immobili realizzati in zone esterne ai centri abitati e alle zone di espansione previste da eventuali piani regolatori in epoca anteriore al 1° settembre 1967 è attestata dall’assetto dell’edificio realizzato entro quella data e adeguatamente documentato, non assumendo efficacia l’eventuale titolo abilitativo rilasciato anche in attuazione di piani, regolamenti o provvedimenti di carattere generale comunque denominati, di epoca precedente.”.</a:t>
            </a:r>
          </a:p>
          <a:p>
            <a:pPr marL="152396" indent="0" algn="ctr">
              <a:buNone/>
            </a:pPr>
            <a:endParaRPr sz="2400" b="1" dirty="0">
              <a:solidFill>
                <a:schemeClr val="accent1">
                  <a:lumMod val="75000"/>
                </a:schemeClr>
              </a:solidFill>
              <a:latin typeface="Raleway Light" panose="020B0403030101060003" pitchFamily="34" charset="0"/>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2</a:t>
            </a:fld>
            <a:endParaRPr/>
          </a:p>
        </p:txBody>
      </p:sp>
    </p:spTree>
    <p:extLst>
      <p:ext uri="{BB962C8B-B14F-4D97-AF65-F5344CB8AC3E}">
        <p14:creationId xmlns:p14="http://schemas.microsoft.com/office/powerpoint/2010/main" val="20583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105989" y="631368"/>
            <a:ext cx="10424160" cy="578453"/>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1° comma – immobili ante 30 gennaio 1977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661851" y="1041009"/>
            <a:ext cx="10990218" cy="5185622"/>
          </a:xfrm>
          <a:prstGeom prst="rect">
            <a:avLst/>
          </a:prstGeom>
        </p:spPr>
        <p:txBody>
          <a:bodyPr spcFirstLastPara="1" vert="horz" wrap="square" lIns="121900" tIns="121900" rIns="121900" bIns="121900" rtlCol="0" anchor="t" anchorCtr="0">
            <a:noAutofit/>
          </a:bodyPr>
          <a:lstStyle/>
          <a:p>
            <a:pPr marL="266700" indent="-266700" algn="just">
              <a:buNone/>
            </a:pPr>
            <a:r>
              <a:rPr lang="it-IT" sz="1800" dirty="0">
                <a:solidFill>
                  <a:schemeClr val="accent1">
                    <a:lumMod val="75000"/>
                  </a:schemeClr>
                </a:solidFill>
                <a:latin typeface="Raleway Light" panose="020B0403030101060003" pitchFamily="34" charset="0"/>
              </a:rPr>
              <a:t>La ratio della norma:</a:t>
            </a:r>
          </a:p>
          <a:p>
            <a:pPr marL="266700" indent="-266700" algn="just"/>
            <a:r>
              <a:rPr lang="it-IT" sz="1800" dirty="0">
                <a:solidFill>
                  <a:schemeClr val="accent1">
                    <a:lumMod val="75000"/>
                  </a:schemeClr>
                </a:solidFill>
                <a:latin typeface="Raleway Light" panose="020B0403030101060003" pitchFamily="34" charset="0"/>
              </a:rPr>
              <a:t>Prima del 30 gennaio 1977 (data di entrata in vigore della legge 10/1977) il nostro ordinamento non conosceva l’istituto della </a:t>
            </a:r>
            <a:r>
              <a:rPr lang="it-IT" sz="1800" dirty="0">
                <a:solidFill>
                  <a:srgbClr val="FF0000"/>
                </a:solidFill>
                <a:latin typeface="Raleway Light" panose="020B0403030101060003" pitchFamily="34" charset="0"/>
              </a:rPr>
              <a:t>«variante a fine lavori» </a:t>
            </a:r>
            <a:r>
              <a:rPr lang="it-IT" sz="1800" dirty="0">
                <a:solidFill>
                  <a:schemeClr val="accent1">
                    <a:lumMod val="75000"/>
                  </a:schemeClr>
                </a:solidFill>
                <a:latin typeface="Raleway Light" panose="020B0403030101060003" pitchFamily="34" charset="0"/>
              </a:rPr>
              <a:t>(oggi normata dall’art. 22, comma 2-bis, DPR 380/2001). Infatti, </a:t>
            </a:r>
            <a:r>
              <a:rPr lang="it-IT" sz="1800" dirty="0">
                <a:solidFill>
                  <a:srgbClr val="FF0000"/>
                </a:solidFill>
                <a:latin typeface="Raleway Light" panose="020B0403030101060003" pitchFamily="34" charset="0"/>
              </a:rPr>
              <a:t>l’istituto venne introdotto con l’art. 15 (Sanzioni amministrative), della legge 10/1977</a:t>
            </a:r>
            <a:r>
              <a:rPr lang="it-IT" sz="1800" dirty="0">
                <a:solidFill>
                  <a:schemeClr val="accent1">
                    <a:lumMod val="75000"/>
                  </a:schemeClr>
                </a:solidFill>
                <a:latin typeface="Raleway Light" panose="020B0403030101060003" pitchFamily="34" charset="0"/>
              </a:rPr>
              <a:t>, che al </a:t>
            </a:r>
            <a:r>
              <a:rPr lang="it-IT" sz="1800" dirty="0">
                <a:solidFill>
                  <a:srgbClr val="FF0000"/>
                </a:solidFill>
                <a:latin typeface="Raleway Light" panose="020B0403030101060003" pitchFamily="34" charset="0"/>
              </a:rPr>
              <a:t>12° comma </a:t>
            </a:r>
            <a:r>
              <a:rPr lang="it-IT" sz="1800" dirty="0">
                <a:solidFill>
                  <a:schemeClr val="accent1">
                    <a:lumMod val="75000"/>
                  </a:schemeClr>
                </a:solidFill>
                <a:latin typeface="Raleway Light" panose="020B0403030101060003" pitchFamily="34" charset="0"/>
              </a:rPr>
              <a:t>stabiliva «</a:t>
            </a:r>
            <a:r>
              <a:rPr lang="it-IT" sz="1800" i="1" dirty="0">
                <a:solidFill>
                  <a:schemeClr val="accent1">
                    <a:lumMod val="75000"/>
                  </a:schemeClr>
                </a:solidFill>
                <a:effectLst/>
                <a:latin typeface="Raleway Light" panose="020B0403030101060003"/>
                <a:ea typeface="Arial" panose="020B0604020202020204" pitchFamily="34" charset="0"/>
              </a:rPr>
              <a:t>Non si procede alla demolizione ovvero all'applicazione della sanzione di cui al comma precedente nel caso di realizzazione di varianti, purché esse non siano in contrasto con gli strumenti urbanistici vigenti e non modifichino la sagoma, le superfici utili e la destinazione d'uso delle costruzioni per le quali è stata rilasciata la concessione. Le varianti dovranno comunque essere approvate prima del rilascio del certificato di abitabilità»</a:t>
            </a:r>
            <a:r>
              <a:rPr lang="it-IT" sz="1800" dirty="0">
                <a:solidFill>
                  <a:schemeClr val="accent1">
                    <a:lumMod val="75000"/>
                  </a:schemeClr>
                </a:solidFill>
                <a:effectLst/>
                <a:latin typeface="Raleway Light" panose="020B0403030101060003"/>
                <a:ea typeface="Arial" panose="020B0604020202020204" pitchFamily="34" charset="0"/>
              </a:rPr>
              <a:t>.</a:t>
            </a:r>
          </a:p>
          <a:p>
            <a:pPr marL="266700" indent="-266700" algn="just"/>
            <a:r>
              <a:rPr lang="it-IT" sz="1800" dirty="0">
                <a:solidFill>
                  <a:schemeClr val="accent1">
                    <a:lumMod val="75000"/>
                  </a:schemeClr>
                </a:solidFill>
                <a:latin typeface="Raleway Light" panose="020B0403030101060003"/>
                <a:ea typeface="Arial" panose="020B0604020202020204" pitchFamily="34" charset="0"/>
              </a:rPr>
              <a:t>La </a:t>
            </a:r>
            <a:r>
              <a:rPr lang="it-IT" sz="1800" dirty="0">
                <a:solidFill>
                  <a:srgbClr val="FF0000"/>
                </a:solidFill>
                <a:latin typeface="Raleway Light" panose="020B0403030101060003"/>
                <a:ea typeface="Arial" panose="020B0604020202020204" pitchFamily="34" charset="0"/>
              </a:rPr>
              <a:t>disciplina del certificato di abitabilità contenuta nell’art. 221 del RD 1265/1934 (TULS), fino al 27.12.1994</a:t>
            </a:r>
            <a:r>
              <a:rPr lang="it-IT" sz="1800" dirty="0">
                <a:solidFill>
                  <a:schemeClr val="accent1">
                    <a:lumMod val="75000"/>
                  </a:schemeClr>
                </a:solidFill>
                <a:latin typeface="Raleway Light" panose="020B0403030101060003"/>
                <a:ea typeface="Arial" panose="020B0604020202020204" pitchFamily="34" charset="0"/>
              </a:rPr>
              <a:t> (data di sua abrogazione, disposta dall’art. 5 del DPR 425/1994, limitatamente alla procedura del relativo rilascio) prevedeva che «</a:t>
            </a:r>
            <a:r>
              <a:rPr lang="it-IT" sz="1800" i="1" dirty="0">
                <a:solidFill>
                  <a:schemeClr val="accent1">
                    <a:lumMod val="75000"/>
                  </a:schemeClr>
                </a:solidFill>
                <a:effectLst/>
                <a:latin typeface="Raleway Light" panose="020B0403030101060003"/>
                <a:ea typeface="Arial" panose="020B0604020202020204" pitchFamily="34" charset="0"/>
              </a:rPr>
              <a:t>Gli edifici o parti di essi indicati nell'articolo precedente non possono essere abitati senza autorizzazione del podestà, il quale la concede quando, </a:t>
            </a:r>
            <a:r>
              <a:rPr lang="it-IT" sz="1800" i="1" dirty="0">
                <a:solidFill>
                  <a:srgbClr val="FF0000"/>
                </a:solidFill>
                <a:effectLst/>
                <a:latin typeface="Raleway Light" panose="020B0403030101060003"/>
                <a:ea typeface="Arial" panose="020B0604020202020204" pitchFamily="34" charset="0"/>
              </a:rPr>
              <a:t>previa ispezione dell'ufficiale sanitario o di un ingegnere a ciò delegato, risulti che la costruzione sia stata eseguita in conformità del progetto approvato</a:t>
            </a:r>
            <a:r>
              <a:rPr lang="it-IT" sz="1800" i="1" dirty="0">
                <a:solidFill>
                  <a:schemeClr val="accent1">
                    <a:lumMod val="75000"/>
                  </a:schemeClr>
                </a:solidFill>
                <a:effectLst/>
                <a:latin typeface="Raleway Light" panose="020B0403030101060003"/>
                <a:ea typeface="Arial" panose="020B0604020202020204" pitchFamily="34" charset="0"/>
              </a:rPr>
              <a:t>, che i muri siano convenientemente prosciugati e che non sussistano altre cause di insalubrità</a:t>
            </a:r>
            <a:r>
              <a:rPr lang="it-IT" sz="1800" dirty="0">
                <a:solidFill>
                  <a:schemeClr val="accent1">
                    <a:lumMod val="75000"/>
                  </a:schemeClr>
                </a:solidFill>
                <a:effectLst/>
                <a:latin typeface="Raleway Light" panose="020B0403030101060003"/>
                <a:ea typeface="Arial" panose="020B0604020202020204" pitchFamily="34" charset="0"/>
              </a:rPr>
              <a:t>». </a:t>
            </a:r>
            <a:r>
              <a:rPr lang="it-IT" sz="1800" dirty="0">
                <a:solidFill>
                  <a:srgbClr val="FF0000"/>
                </a:solidFill>
                <a:latin typeface="Raleway Light" panose="020B0403030101060003"/>
                <a:ea typeface="Arial" panose="020B0604020202020204" pitchFamily="34" charset="0"/>
              </a:rPr>
              <a:t>L’art. 4 del DPR 425/1994 ha sostituito all’ispezione da parte del pubblico funzionario la «</a:t>
            </a:r>
            <a:r>
              <a:rPr lang="it-IT" sz="1800" i="1" dirty="0">
                <a:solidFill>
                  <a:srgbClr val="FF0000"/>
                </a:solidFill>
                <a:effectLst/>
                <a:latin typeface="Raleway Light" panose="020B0403030101060003"/>
                <a:ea typeface="Arial" panose="020B0604020202020204" pitchFamily="34" charset="0"/>
              </a:rPr>
              <a:t>dichiarazione del direttore dei lavori </a:t>
            </a:r>
            <a:r>
              <a:rPr lang="it-IT" sz="1800" i="1" dirty="0">
                <a:solidFill>
                  <a:schemeClr val="accent1">
                    <a:lumMod val="75000"/>
                  </a:schemeClr>
                </a:solidFill>
                <a:effectLst/>
                <a:latin typeface="Raleway Light" panose="020B0403030101060003"/>
                <a:ea typeface="Arial" panose="020B0604020202020204" pitchFamily="34" charset="0"/>
              </a:rPr>
              <a:t>che deve certificare, sotto la propria responsabilità, la conformità rispetto al progetto approvato, l'avvenuta </a:t>
            </a:r>
            <a:r>
              <a:rPr lang="it-IT" sz="1800" i="1" dirty="0" err="1">
                <a:solidFill>
                  <a:schemeClr val="accent1">
                    <a:lumMod val="75000"/>
                  </a:schemeClr>
                </a:solidFill>
                <a:effectLst/>
                <a:latin typeface="Raleway Light" panose="020B0403030101060003"/>
                <a:ea typeface="Arial" panose="020B0604020202020204" pitchFamily="34" charset="0"/>
              </a:rPr>
              <a:t>prosciugatura</a:t>
            </a:r>
            <a:r>
              <a:rPr lang="it-IT" sz="1800" i="1" dirty="0">
                <a:solidFill>
                  <a:schemeClr val="accent1">
                    <a:lumMod val="75000"/>
                  </a:schemeClr>
                </a:solidFill>
                <a:effectLst/>
                <a:latin typeface="Raleway Light" panose="020B0403030101060003"/>
                <a:ea typeface="Arial" panose="020B0604020202020204" pitchFamily="34" charset="0"/>
              </a:rPr>
              <a:t> dei muri e la salubrità degli ambienti»</a:t>
            </a:r>
          </a:p>
          <a:p>
            <a:pPr marL="266700" indent="-266700" algn="just"/>
            <a:endParaRPr lang="it-IT" sz="2000" dirty="0">
              <a:solidFill>
                <a:schemeClr val="accent1">
                  <a:lumMod val="75000"/>
                </a:schemeClr>
              </a:solidFill>
              <a:latin typeface="Raleway Light" panose="020B0403030101060003" pitchFamily="34" charset="0"/>
            </a:endParaRPr>
          </a:p>
          <a:p>
            <a:pPr marL="152396" indent="0" algn="just">
              <a:buNone/>
            </a:pPr>
            <a:endParaRPr sz="2000" b="1" dirty="0">
              <a:solidFill>
                <a:schemeClr val="accent1">
                  <a:lumMod val="75000"/>
                </a:schemeClr>
              </a:solidFill>
              <a:latin typeface="Raleway Light" panose="020B0403030101060003" pitchFamily="34" charset="0"/>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spTree>
    <p:extLst>
      <p:ext uri="{BB962C8B-B14F-4D97-AF65-F5344CB8AC3E}">
        <p14:creationId xmlns:p14="http://schemas.microsoft.com/office/powerpoint/2010/main" val="139994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105989" y="564384"/>
            <a:ext cx="10424160" cy="631369"/>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1° comma – immobili ante 30 gennaio 1977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576776" y="1195754"/>
            <a:ext cx="10895758" cy="5030876"/>
          </a:xfrm>
          <a:prstGeom prst="rect">
            <a:avLst/>
          </a:prstGeom>
        </p:spPr>
        <p:txBody>
          <a:bodyPr spcFirstLastPara="1" vert="horz" wrap="square" lIns="121900" tIns="121900" rIns="121900" bIns="121900" rtlCol="0" anchor="t" anchorCtr="0">
            <a:noAutofit/>
          </a:bodyPr>
          <a:lstStyle/>
          <a:p>
            <a:pPr marL="0" indent="0" algn="just">
              <a:buNone/>
            </a:pPr>
            <a:r>
              <a:rPr lang="it-IT" sz="1800" dirty="0">
                <a:solidFill>
                  <a:schemeClr val="accent1">
                    <a:lumMod val="75000"/>
                  </a:schemeClr>
                </a:solidFill>
                <a:latin typeface="Raleway Light" panose="020B0403030101060003" pitchFamily="34" charset="0"/>
              </a:rPr>
              <a:t>Elementi della fattispecie:</a:t>
            </a:r>
          </a:p>
          <a:p>
            <a:pPr marL="342900" indent="-342900" algn="just">
              <a:buFont typeface="+mj-lt"/>
              <a:buAutoNum type="alphaLcParenR"/>
            </a:pPr>
            <a:r>
              <a:rPr lang="it-IT" sz="1800" dirty="0">
                <a:solidFill>
                  <a:schemeClr val="accent1">
                    <a:lumMod val="75000"/>
                  </a:schemeClr>
                </a:solidFill>
                <a:latin typeface="Raleway Light" panose="020B0403030101060003" pitchFamily="34" charset="0"/>
              </a:rPr>
              <a:t>immobile con </a:t>
            </a:r>
            <a:r>
              <a:rPr lang="it-IT" sz="1800" dirty="0">
                <a:solidFill>
                  <a:srgbClr val="FF0000"/>
                </a:solidFill>
                <a:latin typeface="Raleway Light" panose="020B0403030101060003" pitchFamily="34" charset="0"/>
              </a:rPr>
              <a:t>variazioni non essenziali rispetto al titolo </a:t>
            </a:r>
            <a:r>
              <a:rPr lang="it-IT" sz="1800" dirty="0">
                <a:solidFill>
                  <a:schemeClr val="accent1">
                    <a:lumMod val="75000"/>
                  </a:schemeClr>
                </a:solidFill>
                <a:latin typeface="Raleway Light" panose="020B0403030101060003" pitchFamily="34" charset="0"/>
              </a:rPr>
              <a:t>che ha legittimato l’originaria costruzione;</a:t>
            </a:r>
          </a:p>
          <a:p>
            <a:pPr marL="342900" indent="-342900" algn="just">
              <a:buFont typeface="+mj-lt"/>
              <a:buAutoNum type="alphaLcParenR"/>
            </a:pPr>
            <a:r>
              <a:rPr lang="it-IT" sz="1800" dirty="0">
                <a:solidFill>
                  <a:srgbClr val="FF0000"/>
                </a:solidFill>
                <a:latin typeface="Raleway Light" panose="020B0403030101060003" pitchFamily="34" charset="0"/>
              </a:rPr>
              <a:t>non coincidenza tra l’attuale proprietario o soggetto altrimenti nella disponibilità dell’immobile e l’autore della variazione non essenziale risalente ad epoca anteriore al 30.01.1977 </a:t>
            </a:r>
            <a:r>
              <a:rPr lang="it-IT" sz="1800" dirty="0">
                <a:solidFill>
                  <a:schemeClr val="accent1">
                    <a:lumMod val="75000"/>
                  </a:schemeClr>
                </a:solidFill>
                <a:latin typeface="Raleway Light" panose="020B0403030101060003" pitchFamily="34" charset="0"/>
              </a:rPr>
              <a:t>(in realtà la norma è scritta male: «</a:t>
            </a:r>
            <a:r>
              <a:rPr lang="it-IT" sz="1800" i="1" dirty="0">
                <a:solidFill>
                  <a:schemeClr val="accent1">
                    <a:lumMod val="75000"/>
                  </a:schemeClr>
                </a:solidFill>
                <a:latin typeface="Raleway Light" panose="020B0403030101060003" pitchFamily="34" charset="0"/>
              </a:rPr>
              <a:t>non autori di variazioni non essenziali</a:t>
            </a:r>
            <a:r>
              <a:rPr lang="it-IT" sz="1800" dirty="0">
                <a:solidFill>
                  <a:schemeClr val="accent1">
                    <a:lumMod val="75000"/>
                  </a:schemeClr>
                </a:solidFill>
                <a:latin typeface="Raleway Light" panose="020B0403030101060003" pitchFamily="34" charset="0"/>
              </a:rPr>
              <a:t>» letteralmente equivale ad «</a:t>
            </a:r>
            <a:r>
              <a:rPr lang="it-IT" sz="1800" i="1" dirty="0">
                <a:solidFill>
                  <a:schemeClr val="accent1">
                    <a:lumMod val="75000"/>
                  </a:schemeClr>
                </a:solidFill>
                <a:latin typeface="Raleway Light" panose="020B0403030101060003" pitchFamily="34" charset="0"/>
              </a:rPr>
              <a:t>autori di variazioni essenziali</a:t>
            </a:r>
            <a:r>
              <a:rPr lang="it-IT" sz="1800" dirty="0">
                <a:solidFill>
                  <a:schemeClr val="accent1">
                    <a:lumMod val="75000"/>
                  </a:schemeClr>
                </a:solidFill>
                <a:latin typeface="Raleway Light" panose="020B0403030101060003" pitchFamily="34" charset="0"/>
              </a:rPr>
              <a:t>», ma allora verrebbero premiati i soggetti responsabili di irregolarità edilizia più gravi, a discapito degli autori di irregolarità edilizie meno gravi!);</a:t>
            </a:r>
          </a:p>
          <a:p>
            <a:pPr marL="342900" indent="-342900" algn="just">
              <a:buFont typeface="+mj-lt"/>
              <a:buAutoNum type="alphaLcParenR"/>
            </a:pPr>
            <a:r>
              <a:rPr lang="it-IT" sz="1800" dirty="0">
                <a:solidFill>
                  <a:srgbClr val="FF0000"/>
                </a:solidFill>
                <a:latin typeface="Raleway Light" panose="020B0403030101060003" pitchFamily="34" charset="0"/>
              </a:rPr>
              <a:t>esistenza di un certificato di abitabilità/agibilità</a:t>
            </a:r>
            <a:r>
              <a:rPr lang="it-IT" sz="1800" dirty="0">
                <a:solidFill>
                  <a:schemeClr val="accent1">
                    <a:lumMod val="75000"/>
                  </a:schemeClr>
                </a:solidFill>
                <a:latin typeface="Raleway Light" panose="020B0403030101060003" pitchFamily="34" charset="0"/>
              </a:rPr>
              <a:t>.</a:t>
            </a:r>
          </a:p>
          <a:p>
            <a:pPr marL="0" indent="0" algn="just">
              <a:buNone/>
            </a:pPr>
            <a:r>
              <a:rPr lang="it-IT" sz="1800" dirty="0">
                <a:solidFill>
                  <a:schemeClr val="accent1">
                    <a:lumMod val="75000"/>
                  </a:schemeClr>
                </a:solidFill>
                <a:latin typeface="Raleway Light" panose="020B0403030101060003" pitchFamily="34" charset="0"/>
              </a:rPr>
              <a:t>Lo stato legittimo dell’immobile con le caratteristiche sopra indicate coincide con l’assetto dell’immobile al quale si riferiscono i predetti certificati.</a:t>
            </a:r>
          </a:p>
          <a:p>
            <a:pPr marL="0" indent="0" algn="just">
              <a:buNone/>
            </a:pPr>
            <a:r>
              <a:rPr lang="it-IT" sz="1800" dirty="0">
                <a:solidFill>
                  <a:schemeClr val="accent1">
                    <a:lumMod val="75000"/>
                  </a:schemeClr>
                </a:solidFill>
                <a:latin typeface="Raleway Light" panose="020B0403030101060003" pitchFamily="34" charset="0"/>
              </a:rPr>
              <a:t>Criticità: </a:t>
            </a:r>
          </a:p>
          <a:p>
            <a:pPr marL="285750" indent="-285750" algn="just"/>
            <a:r>
              <a:rPr lang="it-IT" sz="1800" dirty="0">
                <a:solidFill>
                  <a:schemeClr val="accent1">
                    <a:lumMod val="75000"/>
                  </a:schemeClr>
                </a:solidFill>
                <a:latin typeface="Raleway Light" panose="020B0403030101060003" pitchFamily="34" charset="0"/>
              </a:rPr>
              <a:t>le «variazioni non essenziali» di cui parla la norma sono difformità dal progetto approvato che non possono qualificarsi come «totali difformità» ai sensi dell’art. 31 del DPR 380/2001 o come «violazioni essenziali» ai sensi dell’art. 32 del DPR 380/2001 e dell’art. dell’art. 92, terzo comma, della L.R. 61/1985? Quindi </a:t>
            </a:r>
            <a:r>
              <a:rPr lang="it-IT" sz="1800" dirty="0">
                <a:solidFill>
                  <a:srgbClr val="FF0000"/>
                </a:solidFill>
                <a:latin typeface="Raleway Light" panose="020B0403030101060003" pitchFamily="34" charset="0"/>
              </a:rPr>
              <a:t>sono le sole «parziali difformità»? La norma implica l’applicazione di concetti codificati per la prima volta dalla legge 47/1985 a vicende edilizie ante legge 10/1977</a:t>
            </a:r>
            <a:r>
              <a:rPr lang="it-IT" sz="1800" dirty="0">
                <a:solidFill>
                  <a:schemeClr val="accent1">
                    <a:lumMod val="75000"/>
                  </a:schemeClr>
                </a:solidFill>
                <a:latin typeface="Raleway Light" panose="020B0403030101060003" pitchFamily="34" charset="0"/>
              </a:rPr>
              <a:t>;</a:t>
            </a:r>
          </a:p>
          <a:p>
            <a:pPr marL="152396" indent="0" algn="just">
              <a:buNone/>
            </a:pPr>
            <a:endParaRPr lang="it-IT" sz="1800" b="1" dirty="0">
              <a:solidFill>
                <a:schemeClr val="accent1">
                  <a:lumMod val="75000"/>
                </a:schemeClr>
              </a:solidFill>
              <a:latin typeface="Raleway Light" panose="020B0403030101060003" pitchFamily="34" charset="0"/>
            </a:endParaRPr>
          </a:p>
          <a:p>
            <a:pPr marL="152396" indent="0" algn="just">
              <a:buNone/>
            </a:pPr>
            <a:endParaRPr sz="2000" b="1" dirty="0">
              <a:solidFill>
                <a:schemeClr val="accent1">
                  <a:lumMod val="75000"/>
                </a:schemeClr>
              </a:solidFill>
              <a:latin typeface="Raleway Light" panose="020B0403030101060003" pitchFamily="34" charset="0"/>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spTree>
    <p:extLst>
      <p:ext uri="{BB962C8B-B14F-4D97-AF65-F5344CB8AC3E}">
        <p14:creationId xmlns:p14="http://schemas.microsoft.com/office/powerpoint/2010/main" val="138348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158239" y="631370"/>
            <a:ext cx="10371909" cy="737600"/>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1° comma – immobili ante 30 gennaio 1977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661852" y="1266092"/>
            <a:ext cx="10810681" cy="4960538"/>
          </a:xfrm>
          <a:prstGeom prst="rect">
            <a:avLst/>
          </a:prstGeom>
        </p:spPr>
        <p:txBody>
          <a:bodyPr spcFirstLastPara="1" vert="horz" wrap="square" lIns="121900" tIns="121900" rIns="121900" bIns="121900" rtlCol="0" anchor="t" anchorCtr="0">
            <a:noAutofit/>
          </a:bodyPr>
          <a:lstStyle/>
          <a:p>
            <a:pPr marL="266700" indent="-266700" algn="just">
              <a:buNone/>
            </a:pPr>
            <a:r>
              <a:rPr lang="it-IT" sz="1900" dirty="0">
                <a:solidFill>
                  <a:schemeClr val="accent1">
                    <a:lumMod val="75000"/>
                  </a:schemeClr>
                </a:solidFill>
                <a:latin typeface="Raleway Light" panose="020B0403030101060003" pitchFamily="34" charset="0"/>
              </a:rPr>
              <a:t>Criticità </a:t>
            </a:r>
            <a:r>
              <a:rPr lang="it-IT" sz="1900" i="1" dirty="0">
                <a:solidFill>
                  <a:schemeClr val="accent1">
                    <a:lumMod val="75000"/>
                  </a:schemeClr>
                </a:solidFill>
                <a:latin typeface="Raleway Light" panose="020B0403030101060003" pitchFamily="34" charset="0"/>
              </a:rPr>
              <a:t>(segue …)</a:t>
            </a:r>
          </a:p>
          <a:p>
            <a:pPr marL="266700" indent="-266700" algn="just"/>
            <a:r>
              <a:rPr lang="it-IT" sz="1900" dirty="0">
                <a:solidFill>
                  <a:srgbClr val="FF0000"/>
                </a:solidFill>
                <a:latin typeface="Raleway Light" panose="020B0403030101060003" pitchFamily="34" charset="0"/>
              </a:rPr>
              <a:t>una situazione oggettiva - qual è lo «stato legittimo» di un immobile</a:t>
            </a:r>
            <a:r>
              <a:rPr lang="it-IT" sz="1900" dirty="0">
                <a:solidFill>
                  <a:schemeClr val="accent1">
                    <a:lumMod val="75000"/>
                  </a:schemeClr>
                </a:solidFill>
                <a:latin typeface="Raleway Light" panose="020B0403030101060003" pitchFamily="34" charset="0"/>
              </a:rPr>
              <a:t>, che è il frutto della sovrapposizione di quanto stabilito dal titolo edilizio che ne ha legittimato l’originaria costruzione, con gli eventuali, ulteriori, titoli posti a fondamento dei successivi interventi sullo stesso immobile - </a:t>
            </a:r>
            <a:r>
              <a:rPr lang="it-IT" sz="1900" dirty="0">
                <a:solidFill>
                  <a:srgbClr val="FF0000"/>
                </a:solidFill>
                <a:latin typeface="Raleway Light" panose="020B0403030101060003" pitchFamily="34" charset="0"/>
              </a:rPr>
              <a:t>viene resa mutevole a seconda del soggetto che ha la proprietà o la disponibilità dell’immobile </a:t>
            </a:r>
            <a:r>
              <a:rPr lang="it-IT" sz="1900" dirty="0">
                <a:solidFill>
                  <a:schemeClr val="accent1">
                    <a:lumMod val="75000"/>
                  </a:schemeClr>
                </a:solidFill>
                <a:latin typeface="Raleway Light" panose="020B0403030101060003" pitchFamily="34" charset="0"/>
              </a:rPr>
              <a:t>(se è lo stesso «autore» della irregolarità edilizia, lo stato legittimo si basa necessariamente sul titolo edilizio originario; se è soggetto diverso dall’autore, allora si tiene per buono l’assetto dell’immobile risultante dal certificato di abitabilità/agibilità);</a:t>
            </a:r>
          </a:p>
          <a:p>
            <a:pPr marL="266700" indent="-266700" algn="just"/>
            <a:r>
              <a:rPr lang="it-IT" sz="1900" dirty="0">
                <a:solidFill>
                  <a:srgbClr val="FF0000"/>
                </a:solidFill>
                <a:latin typeface="Raleway Light" panose="020B0403030101060003" pitchFamily="34" charset="0"/>
              </a:rPr>
              <a:t>è problematico identificare l’«assetto dell’immobile» attraverso il certificato di abitabilità/agibilità</a:t>
            </a:r>
            <a:r>
              <a:rPr lang="it-IT" sz="1900" dirty="0">
                <a:solidFill>
                  <a:schemeClr val="accent1">
                    <a:lumMod val="75000"/>
                  </a:schemeClr>
                </a:solidFill>
                <a:latin typeface="Raleway Light" panose="020B0403030101060003" pitchFamily="34" charset="0"/>
              </a:rPr>
              <a:t>, perché questo documento amministrativo non era dotato di un corredo grafico (elaborati descrittivi con piante, prospetti e sezioni dell’edificio) idoneo ad attestare la consistenza e le caratteristiche formali dell’immobile. Il certificato di abitabilità/agibilità si limitava, normalmente, ad indicare il numero e le destinazioni d’uso delle unità immobiliari presenti nell’edificio ed il numero dei vani che ne costituivano la rispettiva consistenza. Conseguentemente </a:t>
            </a:r>
            <a:r>
              <a:rPr lang="it-IT" sz="1900" dirty="0">
                <a:solidFill>
                  <a:srgbClr val="FF0000"/>
                </a:solidFill>
                <a:latin typeface="Raleway Light" panose="020B0403030101060003" pitchFamily="34" charset="0"/>
              </a:rPr>
              <a:t>si dovrà ricostruire </a:t>
            </a:r>
            <a:r>
              <a:rPr lang="it-IT" sz="1900" i="1" dirty="0" err="1">
                <a:solidFill>
                  <a:srgbClr val="FF0000"/>
                </a:solidFill>
                <a:latin typeface="Raleway Light" panose="020B0403030101060003" pitchFamily="34" charset="0"/>
              </a:rPr>
              <a:t>aliunde</a:t>
            </a:r>
            <a:r>
              <a:rPr lang="it-IT" sz="1900" dirty="0">
                <a:solidFill>
                  <a:srgbClr val="FF0000"/>
                </a:solidFill>
                <a:latin typeface="Raleway Light" panose="020B0403030101060003" pitchFamily="34" charset="0"/>
              </a:rPr>
              <a:t>, seppur con riferimento storico al tempo del rilascio del certificato di abitabilità, l’assetto dell’immobile</a:t>
            </a:r>
            <a:r>
              <a:rPr lang="it-IT" sz="1900" dirty="0">
                <a:solidFill>
                  <a:schemeClr val="accent1">
                    <a:lumMod val="75000"/>
                  </a:schemeClr>
                </a:solidFill>
                <a:latin typeface="Raleway Light" panose="020B0403030101060003" pitchFamily="34" charset="0"/>
              </a:rPr>
              <a:t>  </a:t>
            </a:r>
          </a:p>
          <a:p>
            <a:pPr algn="just"/>
            <a:r>
              <a:rPr lang="it-IT" sz="2000" b="1" dirty="0">
                <a:solidFill>
                  <a:schemeClr val="accent1">
                    <a:lumMod val="75000"/>
                  </a:schemeClr>
                </a:solidFill>
                <a:latin typeface="Raleway Light" panose="020B0403030101060003" pitchFamily="34" charset="0"/>
              </a:rPr>
              <a:t>.</a:t>
            </a:r>
            <a:endParaRPr sz="2000" b="1" dirty="0">
              <a:solidFill>
                <a:schemeClr val="accent1">
                  <a:lumMod val="75000"/>
                </a:schemeClr>
              </a:solidFill>
              <a:latin typeface="Raleway Light" panose="020B0403030101060003" pitchFamily="34" charset="0"/>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spTree>
    <p:extLst>
      <p:ext uri="{BB962C8B-B14F-4D97-AF65-F5344CB8AC3E}">
        <p14:creationId xmlns:p14="http://schemas.microsoft.com/office/powerpoint/2010/main" val="1089127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158239" y="631370"/>
            <a:ext cx="10371909" cy="737600"/>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1° comma – immobili ante 30 gennaio 1977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829994" y="1167618"/>
            <a:ext cx="10642539" cy="5059012"/>
          </a:xfrm>
          <a:prstGeom prst="rect">
            <a:avLst/>
          </a:prstGeom>
        </p:spPr>
        <p:txBody>
          <a:bodyPr spcFirstLastPara="1" vert="horz" wrap="square" lIns="121900" tIns="121900" rIns="121900" bIns="121900" rtlCol="0" anchor="t" anchorCtr="0">
            <a:noAutofit/>
          </a:bodyPr>
          <a:lstStyle/>
          <a:p>
            <a:pPr marL="0" indent="0" algn="just">
              <a:buNone/>
            </a:pPr>
            <a:r>
              <a:rPr lang="it-IT" sz="2000" dirty="0">
                <a:solidFill>
                  <a:schemeClr val="accent1">
                    <a:lumMod val="75000"/>
                  </a:schemeClr>
                </a:solidFill>
                <a:latin typeface="Raleway Light" panose="020B0403030101060003" pitchFamily="34" charset="0"/>
              </a:rPr>
              <a:t>Un esempio di migliore redazione della norma, pur perseguendo gli stessi obiettivi della legge veneta.</a:t>
            </a:r>
          </a:p>
          <a:p>
            <a:pPr marL="0" indent="0" algn="ctr">
              <a:buNone/>
            </a:pPr>
            <a:r>
              <a:rPr lang="it-IT" sz="1900" dirty="0">
                <a:solidFill>
                  <a:schemeClr val="accent1">
                    <a:lumMod val="75000"/>
                  </a:schemeClr>
                </a:solidFill>
                <a:effectLst/>
                <a:latin typeface="Raleway Light" panose="020B0403030101060003"/>
                <a:ea typeface="Times New Roman" panose="02020603050405020304" pitchFamily="18" charset="0"/>
                <a:cs typeface="Times New Roman" panose="02020603050405020304" pitchFamily="18" charset="0"/>
              </a:rPr>
              <a:t>LEGGE REGIONALE EMILIA ROMAGNA 21 ottobre 2004, n. 23</a:t>
            </a:r>
          </a:p>
          <a:p>
            <a:pPr marL="0" indent="0" algn="ctr">
              <a:buNone/>
            </a:pPr>
            <a:r>
              <a:rPr lang="it-IT" sz="1900" dirty="0">
                <a:solidFill>
                  <a:schemeClr val="accent1">
                    <a:lumMod val="75000"/>
                  </a:schemeClr>
                </a:solidFill>
                <a:latin typeface="Raleway Light" panose="020B0403030101060003" pitchFamily="34" charset="0"/>
              </a:rPr>
              <a:t>Art. 19-bis (Tolleranza)</a:t>
            </a:r>
          </a:p>
          <a:p>
            <a:pPr marL="0" indent="0" algn="just">
              <a:buNone/>
            </a:pPr>
            <a:r>
              <a:rPr lang="it-IT" sz="1900" i="1" dirty="0">
                <a:solidFill>
                  <a:schemeClr val="accent1">
                    <a:lumMod val="75000"/>
                  </a:schemeClr>
                </a:solidFill>
                <a:effectLst/>
                <a:latin typeface="Raleway Light" panose="020B0403030101060003"/>
                <a:ea typeface="Times New Roman" panose="02020603050405020304" pitchFamily="18" charset="0"/>
                <a:cs typeface="Times New Roman" panose="02020603050405020304" pitchFamily="18" charset="0"/>
              </a:rPr>
              <a:t>1 ter. </a:t>
            </a:r>
            <a:r>
              <a:rPr lang="it-IT" sz="1900" i="1" dirty="0">
                <a:solidFill>
                  <a:schemeClr val="accent1">
                    <a:lumMod val="75000"/>
                  </a:schemeClr>
                </a:solidFill>
                <a:effectLst/>
                <a:latin typeface="Raleway Light" panose="020B0403030101060003"/>
                <a:ea typeface="Times New Roman" panose="02020603050405020304" pitchFamily="18" charset="0"/>
                <a:cs typeface="Times LT"/>
              </a:rPr>
              <a:t>Nell'osservanza del principio di certezza delle posizioni giuridiche e di tutela dell'affidamento dei privati, costituiscono altresì tolleranze costruttive le parziali difformità, realizzate nel passato durante i lavori per l'esecuzione di un titolo abilitativo, cui sia seguita, previo sopralluogo o ispezione da parte di funzionari incaricati, la certificazione di conformità edilizia e di agibilità nelle forme previste dalla legge nonché le parziali difformità rispetto al titolo abilitativo legittimamente rilasciato, che l'amministrazione comunale abbia espressamente accertato nell'ambito di un procedimento edilizio e che non abbia contestato come abuso edilizio o che non abbia considerato rilevanti ai fini dell'agibilità dell'immobile. È fatta salva la possibilità di assumere i provvedimenti di cui all'articolo 21-nonies della legge n. 241 del 1990, nei limiti e condizioni ivi previste»</a:t>
            </a:r>
            <a:endParaRPr lang="it-IT" sz="1900" b="1" i="1" dirty="0">
              <a:solidFill>
                <a:schemeClr val="accent1">
                  <a:lumMod val="75000"/>
                </a:schemeClr>
              </a:solidFill>
              <a:effectLst/>
              <a:latin typeface="Raleway Light" panose="020B0403030101060003"/>
              <a:ea typeface="Times New Roman" panose="02020603050405020304" pitchFamily="18" charset="0"/>
              <a:cs typeface="Times LT"/>
            </a:endParaRPr>
          </a:p>
          <a:p>
            <a:pPr marL="0" indent="0" algn="just">
              <a:buNone/>
            </a:pPr>
            <a:endParaRPr lang="it-IT" sz="200" b="1" i="1" dirty="0">
              <a:solidFill>
                <a:schemeClr val="accent1">
                  <a:lumMod val="75000"/>
                </a:schemeClr>
              </a:solidFill>
              <a:latin typeface="Raleway Light" panose="020B0403030101060003"/>
            </a:endParaRPr>
          </a:p>
          <a:p>
            <a:pPr marL="0" indent="0" algn="just">
              <a:buNone/>
            </a:pPr>
            <a:r>
              <a:rPr lang="it-IT" sz="1900" b="1" dirty="0">
                <a:solidFill>
                  <a:schemeClr val="accent1">
                    <a:lumMod val="75000"/>
                  </a:schemeClr>
                </a:solidFill>
                <a:latin typeface="Raleway Light" panose="020B0403030101060003"/>
              </a:rPr>
              <a:t>Morale: il più delle volte basterebbe saper copiare da chi ha buone idee ed è capace di metterle in pratica!</a:t>
            </a: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spTree>
    <p:extLst>
      <p:ext uri="{BB962C8B-B14F-4D97-AF65-F5344CB8AC3E}">
        <p14:creationId xmlns:p14="http://schemas.microsoft.com/office/powerpoint/2010/main" val="354779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158239" y="631370"/>
            <a:ext cx="10371909" cy="737600"/>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2° comma – immobili ante 1° settembre 1967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844063" y="1631852"/>
            <a:ext cx="10494498" cy="4594778"/>
          </a:xfrm>
          <a:prstGeom prst="rect">
            <a:avLst/>
          </a:prstGeom>
        </p:spPr>
        <p:txBody>
          <a:bodyPr spcFirstLastPara="1" vert="horz" wrap="square" lIns="121900" tIns="121900" rIns="121900" bIns="121900" rtlCol="0" anchor="t" anchorCtr="0">
            <a:noAutofit/>
          </a:bodyPr>
          <a:lstStyle/>
          <a:p>
            <a:pPr marL="0" indent="0" algn="just">
              <a:buNone/>
            </a:pPr>
            <a:r>
              <a:rPr lang="it-IT" sz="2000" b="1" dirty="0">
                <a:solidFill>
                  <a:schemeClr val="accent1">
                    <a:lumMod val="75000"/>
                  </a:schemeClr>
                </a:solidFill>
                <a:latin typeface="Raleway Light" panose="020B0403030101060003"/>
              </a:rPr>
              <a:t>Elementi della fattispecie:</a:t>
            </a:r>
          </a:p>
          <a:p>
            <a:pPr marL="457200" indent="-457200" algn="just">
              <a:buFont typeface="+mj-lt"/>
              <a:buAutoNum type="alphaLcParenR"/>
            </a:pPr>
            <a:r>
              <a:rPr lang="it-IT" sz="2000" b="1" dirty="0">
                <a:solidFill>
                  <a:srgbClr val="FF0000"/>
                </a:solidFill>
                <a:latin typeface="Raleway Light" panose="020B0403030101060003"/>
              </a:rPr>
              <a:t>immobile realizzato prima del 1° settembre 1967 in zone esterne ai centri abitati e alle zone di espansione previste da eventuali piani regolatori </a:t>
            </a:r>
            <a:r>
              <a:rPr lang="it-IT" sz="2000" b="1" dirty="0">
                <a:solidFill>
                  <a:schemeClr val="accent1">
                    <a:lumMod val="75000"/>
                  </a:schemeClr>
                </a:solidFill>
                <a:latin typeface="Raleway Light" panose="020B0403030101060003"/>
              </a:rPr>
              <a:t>vigenti all’epoca della costruzione</a:t>
            </a:r>
          </a:p>
          <a:p>
            <a:pPr marL="457200" indent="-457200" algn="just">
              <a:buFont typeface="+mj-lt"/>
              <a:buAutoNum type="alphaLcParenR"/>
            </a:pPr>
            <a:r>
              <a:rPr lang="it-IT" sz="2000" b="1" dirty="0">
                <a:solidFill>
                  <a:srgbClr val="FF0000"/>
                </a:solidFill>
                <a:latin typeface="Raleway Light" panose="020B0403030101060003"/>
              </a:rPr>
              <a:t>inefficacia, ai fini dello «stato legittimo» dell’edificio, del titolo edilizio eventualmente rilasciato</a:t>
            </a:r>
            <a:r>
              <a:rPr lang="it-IT" sz="2000" b="1" dirty="0">
                <a:solidFill>
                  <a:schemeClr val="accent1">
                    <a:lumMod val="75000"/>
                  </a:schemeClr>
                </a:solidFill>
                <a:latin typeface="Raleway Light" panose="020B0403030101060003"/>
              </a:rPr>
              <a:t>, seppur in attuazione di piani, regolamenti o provvedimenti di carattere generale, antecedenti all’1.09.1967</a:t>
            </a:r>
          </a:p>
          <a:p>
            <a:pPr marL="457200" indent="-457200" algn="just">
              <a:buFont typeface="+mj-lt"/>
              <a:buAutoNum type="alphaLcParenR"/>
            </a:pPr>
            <a:r>
              <a:rPr lang="it-IT" sz="2000" b="1" dirty="0">
                <a:solidFill>
                  <a:srgbClr val="FF0000"/>
                </a:solidFill>
                <a:latin typeface="Raleway Light" panose="020B0403030101060003"/>
              </a:rPr>
              <a:t>rilevanza, ai fini dello «stato legittimo» dell’edificio, dell’assetto che questo presentava entro il 1° settembre 1967</a:t>
            </a:r>
            <a:r>
              <a:rPr lang="it-IT" sz="2000" b="1" dirty="0">
                <a:solidFill>
                  <a:schemeClr val="accent1">
                    <a:lumMod val="75000"/>
                  </a:schemeClr>
                </a:solidFill>
                <a:latin typeface="Raleway Light" panose="020B0403030101060003"/>
              </a:rPr>
              <a:t>, purché adeguatamente documentato (ad es. fotografie, estratti cartografici, informazioni catastali di primo impianto, altri atti pubblici o privati contenenti l’adeguata rappresentazione dell’immobile, ecc.).</a:t>
            </a:r>
          </a:p>
          <a:p>
            <a:pPr marL="457200" indent="-457200" algn="just">
              <a:buFont typeface="+mj-lt"/>
              <a:buAutoNum type="alphaLcParenR"/>
            </a:pPr>
            <a:endParaRPr lang="it-IT" sz="1900" b="1" dirty="0">
              <a:solidFill>
                <a:schemeClr val="accent1">
                  <a:lumMod val="75000"/>
                </a:schemeClr>
              </a:solidFill>
              <a:latin typeface="Raleway Light" panose="020B0403030101060003"/>
            </a:endParaRP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7</a:t>
            </a:fld>
            <a:endParaRPr/>
          </a:p>
        </p:txBody>
      </p:sp>
    </p:spTree>
    <p:extLst>
      <p:ext uri="{BB962C8B-B14F-4D97-AF65-F5344CB8AC3E}">
        <p14:creationId xmlns:p14="http://schemas.microsoft.com/office/powerpoint/2010/main" val="8113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097281" y="407963"/>
            <a:ext cx="10432868" cy="618979"/>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2° comma – immobili ante 1° settembre 1967</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719467" y="900333"/>
            <a:ext cx="10810682" cy="5549704"/>
          </a:xfrm>
          <a:prstGeom prst="rect">
            <a:avLst/>
          </a:prstGeom>
        </p:spPr>
        <p:txBody>
          <a:bodyPr spcFirstLastPara="1" vert="horz" wrap="square" lIns="121900" tIns="121900" rIns="121900" bIns="121900" rtlCol="0" anchor="t" anchorCtr="0">
            <a:noAutofit/>
          </a:bodyPr>
          <a:lstStyle/>
          <a:p>
            <a:pPr marL="0" indent="0" algn="just">
              <a:buNone/>
            </a:pPr>
            <a:r>
              <a:rPr lang="it-IT" sz="1800" dirty="0">
                <a:solidFill>
                  <a:srgbClr val="FF0000"/>
                </a:solidFill>
                <a:latin typeface="Raleway Light" panose="020B0403030101060003"/>
              </a:rPr>
              <a:t>La disposizione regionale va ad aggiungersi a quanto già stabilisce l’art. 9-bis (Documentazione amministrativa e stato legittimo degli immobili) del DPR 380/20</a:t>
            </a:r>
            <a:r>
              <a:rPr lang="it-IT" sz="1800" dirty="0">
                <a:solidFill>
                  <a:schemeClr val="accent1">
                    <a:lumMod val="75000"/>
                  </a:schemeClr>
                </a:solidFill>
                <a:latin typeface="Raleway Light" panose="020B0403030101060003"/>
              </a:rPr>
              <a:t>01, che al </a:t>
            </a:r>
            <a:r>
              <a:rPr lang="it-IT" sz="1800" dirty="0">
                <a:solidFill>
                  <a:srgbClr val="FF0000"/>
                </a:solidFill>
                <a:latin typeface="Raleway Light" panose="020B0403030101060003"/>
              </a:rPr>
              <a:t>comma 1-bis, 2° peri</a:t>
            </a:r>
            <a:r>
              <a:rPr lang="it-IT" sz="1800" dirty="0">
                <a:solidFill>
                  <a:schemeClr val="accent1">
                    <a:lumMod val="75000"/>
                  </a:schemeClr>
                </a:solidFill>
                <a:latin typeface="Raleway Light" panose="020B0403030101060003"/>
              </a:rPr>
              <a:t>odo, recita «</a:t>
            </a:r>
            <a:r>
              <a:rPr lang="it-IT" sz="1800" i="1" dirty="0">
                <a:solidFill>
                  <a:schemeClr val="accent1">
                    <a:lumMod val="75000"/>
                  </a:schemeClr>
                </a:solidFill>
                <a:effectLst/>
                <a:latin typeface="Raleway Light" panose="020B0403030101060003"/>
                <a:ea typeface="Arial" panose="020B0604020202020204" pitchFamily="34" charset="0"/>
              </a:rPr>
              <a:t>Per gli immobili realizzati in un'epoca nella quale non era obbligatorio acquisire il titolo abilitativo edilizio, lo stato legittimo </a:t>
            </a:r>
            <a:r>
              <a:rPr lang="it-IT" sz="1800" i="1" dirty="0">
                <a:solidFill>
                  <a:schemeClr val="accent1">
                    <a:lumMod val="75000"/>
                  </a:schemeClr>
                </a:solidFill>
                <a:latin typeface="Raleway Light" panose="020B0403030101060003"/>
                <a:ea typeface="Arial" panose="020B0604020202020204" pitchFamily="34" charset="0"/>
              </a:rPr>
              <a:t>è </a:t>
            </a:r>
            <a:r>
              <a:rPr lang="it-IT" sz="1800" i="1" dirty="0">
                <a:solidFill>
                  <a:schemeClr val="accent1">
                    <a:lumMod val="75000"/>
                  </a:schemeClr>
                </a:solidFill>
                <a:effectLst/>
                <a:latin typeface="Raleway Light" panose="020B0403030101060003"/>
                <a:ea typeface="Arial" panose="020B0604020202020204" pitchFamily="34" charset="0"/>
              </a:rPr>
              <a:t>quello desumibile dalle informazioni catastali di primo impianto, o da altri documenti probanti, quali le riprese fotografiche, gli estratti cartografici, i documenti d'archivio, o altro atto, pubblico o privato, di cui sia dimostrata la provenienza, e dal titolo abilitativo che ha disciplinato l'ultimo intervento edilizio che ha interessato l'intero immobile o unità immobiliare, integrati con gli eventuali titoli successivi che hanno abilitato interventi parziali. Le disposizioni di cui al secondo periodo si applicano altresì nei casi in cui sussista un principio di prova del titolo abilitativo del quale, tuttavia, non sia disponibile copia»</a:t>
            </a:r>
          </a:p>
          <a:p>
            <a:pPr marL="0" indent="0" algn="just">
              <a:buNone/>
            </a:pPr>
            <a:r>
              <a:rPr lang="it-IT" sz="1800" b="1" i="1" dirty="0">
                <a:solidFill>
                  <a:srgbClr val="FF0000"/>
                </a:solidFill>
                <a:latin typeface="Raleway Light" panose="020B0403030101060003"/>
              </a:rPr>
              <a:t>C</a:t>
            </a:r>
            <a:r>
              <a:rPr lang="it-IT" sz="1800" b="1" dirty="0">
                <a:solidFill>
                  <a:srgbClr val="FF0000"/>
                </a:solidFill>
                <a:latin typeface="Raleway Light" panose="020B0403030101060003"/>
              </a:rPr>
              <a:t>ontrariamente alla disposizione statale, la norma regionale rende irrilevanti i titoli edilizi rilasciati per realizzare la costruzione quando gli stessi erano presupposto necessario di liceità dell’attività costruttiva</a:t>
            </a:r>
            <a:r>
              <a:rPr lang="it-IT" sz="1800" dirty="0">
                <a:solidFill>
                  <a:schemeClr val="accent1">
                    <a:lumMod val="75000"/>
                  </a:schemeClr>
                </a:solidFill>
                <a:latin typeface="Raleway Light" panose="020B0403030101060003"/>
              </a:rPr>
              <a:t>.</a:t>
            </a:r>
          </a:p>
          <a:p>
            <a:pPr marL="0" indent="0" algn="just">
              <a:buNone/>
            </a:pPr>
            <a:r>
              <a:rPr lang="it-IT" sz="1800" dirty="0">
                <a:solidFill>
                  <a:schemeClr val="accent1">
                    <a:lumMod val="75000"/>
                  </a:schemeClr>
                </a:solidFill>
                <a:latin typeface="Raleway Light" panose="020B0403030101060003"/>
              </a:rPr>
              <a:t>Infatti, nella vigenza della legge 1150/1942 e fino all’entrata in vigore della legge 765/1967 (c.d. «legge ponte»), l’art. 31 della prima stabiliva che «</a:t>
            </a:r>
            <a:r>
              <a:rPr lang="it-IT" sz="1800" b="0" i="1" dirty="0">
                <a:solidFill>
                  <a:schemeClr val="accent1">
                    <a:lumMod val="75000"/>
                  </a:schemeClr>
                </a:solidFill>
                <a:effectLst/>
                <a:latin typeface="Raleway Light" panose="020B0403030101060003"/>
              </a:rPr>
              <a:t>Chiunque intenda eseguire nuove costruzioni edilizie ovvero ampliare quelle esistenti o modificarne la struttura o l'aspetto nei centri abitati ed ove esista il piano regolatore comunale, anche dentro le zone di espansione di cui al n. 2 dell'art. 7, deve chiedere apposita licenza al podestà del comune</a:t>
            </a:r>
            <a:r>
              <a:rPr lang="it-IT" sz="1800" b="0" dirty="0">
                <a:solidFill>
                  <a:schemeClr val="accent1">
                    <a:lumMod val="75000"/>
                  </a:schemeClr>
                </a:solidFill>
                <a:effectLst/>
                <a:latin typeface="Raleway Light" panose="020B0403030101060003"/>
              </a:rPr>
              <a:t>»</a:t>
            </a:r>
            <a:r>
              <a:rPr lang="it-IT" sz="1800" b="0" i="1" dirty="0">
                <a:solidFill>
                  <a:schemeClr val="accent1">
                    <a:lumMod val="75000"/>
                  </a:schemeClr>
                </a:solidFill>
                <a:effectLst/>
                <a:latin typeface="Raleway Light" panose="020B0403030101060003"/>
              </a:rPr>
              <a:t>.</a:t>
            </a:r>
          </a:p>
          <a:p>
            <a:pPr marL="0" indent="0" algn="just">
              <a:buNone/>
            </a:pPr>
            <a:r>
              <a:rPr lang="it-IT" sz="1800" dirty="0">
                <a:solidFill>
                  <a:srgbClr val="FF0000"/>
                </a:solidFill>
                <a:latin typeface="Raleway Light" panose="020B0403030101060003"/>
              </a:rPr>
              <a:t>La disposizione regionale è ha rischio di incostituzionalità?</a:t>
            </a: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8</a:t>
            </a:fld>
            <a:endParaRPr/>
          </a:p>
        </p:txBody>
      </p:sp>
    </p:spTree>
    <p:extLst>
      <p:ext uri="{BB962C8B-B14F-4D97-AF65-F5344CB8AC3E}">
        <p14:creationId xmlns:p14="http://schemas.microsoft.com/office/powerpoint/2010/main" val="11599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097281" y="407963"/>
            <a:ext cx="10432868" cy="618979"/>
          </a:xfrm>
          <a:prstGeom prst="rect">
            <a:avLst/>
          </a:prstGeom>
        </p:spPr>
        <p:txBody>
          <a:bodyPr spcFirstLastPara="1" vert="horz" wrap="square" lIns="121900" tIns="121900" rIns="121900" bIns="121900" rtlCol="0" anchor="t" anchorCtr="0">
            <a:noAutofit/>
          </a:bodyPr>
          <a:lstStyle/>
          <a:p>
            <a:pPr lvl="0" algn="ctr"/>
            <a:r>
              <a:rPr lang="it-IT" sz="3200" b="1" dirty="0">
                <a:solidFill>
                  <a:schemeClr val="accent1">
                    <a:lumMod val="75000"/>
                  </a:schemeClr>
                </a:solidFill>
                <a:latin typeface="Raleway Light" panose="020B0403030101060003" pitchFamily="34" charset="0"/>
              </a:rPr>
              <a:t>Il nuovo art. 14-bis della L.R. 11/2004 (art. 3 L.R. 19/2021) </a:t>
            </a:r>
            <a:endParaRPr sz="3200" b="1" dirty="0">
              <a:solidFill>
                <a:schemeClr val="accent1">
                  <a:lumMod val="75000"/>
                </a:schemeClr>
              </a:solidFill>
              <a:latin typeface="Raleway Light" panose="020B0403030101060003" pitchFamily="34" charset="0"/>
            </a:endParaRPr>
          </a:p>
        </p:txBody>
      </p:sp>
      <p:sp>
        <p:nvSpPr>
          <p:cNvPr id="102" name="Shape 102"/>
          <p:cNvSpPr txBox="1">
            <a:spLocks noGrp="1"/>
          </p:cNvSpPr>
          <p:nvPr>
            <p:ph type="body" idx="1"/>
          </p:nvPr>
        </p:nvSpPr>
        <p:spPr>
          <a:xfrm>
            <a:off x="422031" y="759655"/>
            <a:ext cx="11296357" cy="5690382"/>
          </a:xfrm>
          <a:prstGeom prst="rect">
            <a:avLst/>
          </a:prstGeom>
        </p:spPr>
        <p:txBody>
          <a:bodyPr spcFirstLastPara="1" vert="horz" wrap="square" lIns="121900" tIns="121900" rIns="121900" bIns="121900" rtlCol="0" anchor="t" anchorCtr="0">
            <a:noAutofit/>
          </a:bodyPr>
          <a:lstStyle/>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1.	In deroga a quanto previsto dall’articolo 14, il comune adotta e approva, </a:t>
            </a:r>
            <a:r>
              <a:rPr lang="it-IT" sz="1700" i="1" dirty="0">
                <a:solidFill>
                  <a:srgbClr val="FF0000"/>
                </a:solidFill>
                <a:effectLst/>
                <a:latin typeface="Raleway Light" panose="020B0403030101060003"/>
                <a:ea typeface="Times New Roman" panose="02020603050405020304" pitchFamily="18" charset="0"/>
              </a:rPr>
              <a:t>con le procedure dei commi da 2 a 6, </a:t>
            </a:r>
            <a:r>
              <a:rPr lang="it-IT" sz="1700" i="1" dirty="0">
                <a:solidFill>
                  <a:schemeClr val="accent1">
                    <a:lumMod val="75000"/>
                  </a:schemeClr>
                </a:solidFill>
                <a:effectLst/>
                <a:latin typeface="Raleway Light" panose="020B0403030101060003"/>
                <a:ea typeface="Times New Roman" panose="02020603050405020304" pitchFamily="18" charset="0"/>
              </a:rPr>
              <a:t>le varianti urbanistiche semplificate al piano di assetto del territorio (PAT) che riguardano:</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a)	la rettifica di errori cartografici;</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b)	le modifiche alle norme tecniche </a:t>
            </a:r>
            <a:r>
              <a:rPr lang="it-IT" sz="1700" i="1" strike="sngStrike" dirty="0">
                <a:solidFill>
                  <a:schemeClr val="accent1">
                    <a:lumMod val="75000"/>
                  </a:schemeClr>
                </a:solidFill>
                <a:effectLst/>
                <a:latin typeface="Raleway Light" panose="020B0403030101060003"/>
                <a:ea typeface="Times New Roman" panose="02020603050405020304" pitchFamily="18" charset="0"/>
              </a:rPr>
              <a:t>[che non incidono sul dimensionamento o sulle tutele di cui all’art. 13, c.1, lett. b, del PAT]</a:t>
            </a:r>
            <a:r>
              <a:rPr lang="it-IT" sz="1700" i="1" dirty="0">
                <a:solidFill>
                  <a:schemeClr val="accent1">
                    <a:lumMod val="75000"/>
                  </a:schemeClr>
                </a:solidFill>
                <a:effectLst/>
                <a:latin typeface="Raleway Light" panose="020B0403030101060003"/>
                <a:ea typeface="Times New Roman" panose="02020603050405020304" pitchFamily="18" charset="0"/>
              </a:rPr>
              <a:t>;</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c)	le modifiche alla perimetrazione degli ambiti territoriali omogenei (ATO) in misura non superiore al 10 per cento in termini di superficie e trasposizioni tra ATO confinanti di potenzialità edificatorie nel limite massimo del 10 per cento di ogni singola categoria funzionale, finalizzate a mutamenti di destinazione d’uso e ad interventi di rigenerazione urbana sostenibile, perseguendo l’integrazione delle funzioni e degli usi compatibili, il pieno utilizzo delle potenzialità insediative dei tessuti urbani esistenti e il contenimento del consumo del suolo;</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d)	</a:t>
            </a:r>
            <a:r>
              <a:rPr lang="it-IT" sz="1700" i="1" dirty="0">
                <a:solidFill>
                  <a:srgbClr val="FF0000"/>
                </a:solidFill>
                <a:effectLst/>
                <a:latin typeface="Raleway Light" panose="020B0403030101060003"/>
                <a:ea typeface="Times New Roman" panose="02020603050405020304" pitchFamily="18" charset="0"/>
              </a:rPr>
              <a:t>l’adeguamento cartografico del PAT al mero recepimento di prescrizioni dei piani urbanistico- territoriali </a:t>
            </a:r>
            <a:r>
              <a:rPr lang="it-IT" sz="1700" i="1" strike="sngStrike" dirty="0">
                <a:solidFill>
                  <a:schemeClr val="accent1">
                    <a:lumMod val="75000"/>
                  </a:schemeClr>
                </a:solidFill>
                <a:latin typeface="Raleway Light" panose="020B0403030101060003"/>
                <a:ea typeface="Times New Roman" panose="02020603050405020304" pitchFamily="18" charset="0"/>
              </a:rPr>
              <a:t>l’adeguamento del PAT ad atti di programmazione o pianificazione regionale]</a:t>
            </a:r>
            <a:r>
              <a:rPr lang="it-IT" sz="1700" i="1" dirty="0">
                <a:solidFill>
                  <a:schemeClr val="accent1">
                    <a:lumMod val="75000"/>
                  </a:schemeClr>
                </a:solidFill>
                <a:effectLst/>
                <a:latin typeface="Raleway Light" panose="020B0403030101060003"/>
                <a:ea typeface="Times New Roman" panose="02020603050405020304" pitchFamily="18" charset="0"/>
              </a:rPr>
              <a:t>;</a:t>
            </a:r>
          </a:p>
          <a:p>
            <a:pPr marL="152396" indent="0" algn="just">
              <a:buNone/>
              <a:tabLst>
                <a:tab pos="269875" algn="l"/>
                <a:tab pos="540385" algn="l"/>
              </a:tabLst>
            </a:pPr>
            <a:r>
              <a:rPr lang="it-IT" sz="1700" i="1" dirty="0">
                <a:solidFill>
                  <a:srgbClr val="FF0000"/>
                </a:solidFill>
                <a:effectLst/>
                <a:latin typeface="Raleway Light" panose="020B0403030101060003"/>
                <a:ea typeface="Times New Roman" panose="02020603050405020304" pitchFamily="18" charset="0"/>
              </a:rPr>
              <a:t>e)	l’individuazione degli ambiti urbani di rigenerazione soggetti a programmi di rigenerazione urbana sostenibile ai sensi dell’articolo 7, comma 1, lettera a) della legge regionale 6 giugno 2017, n. 14 “Disposizioni per il contenimento del consumo di suolo e modifiche della legge regionale 23 aprile 2004, n. 11 “Norme per il governo del territorio e in materia di paesaggio”.</a:t>
            </a:r>
          </a:p>
          <a:p>
            <a:pPr marL="152396" indent="0" algn="just">
              <a:buNone/>
              <a:tabLst>
                <a:tab pos="269875" algn="l"/>
                <a:tab pos="540385" algn="l"/>
              </a:tabLst>
            </a:pPr>
            <a:r>
              <a:rPr lang="it-IT" sz="1700" i="1" dirty="0">
                <a:solidFill>
                  <a:schemeClr val="accent1">
                    <a:lumMod val="75000"/>
                  </a:schemeClr>
                </a:solidFill>
                <a:effectLst/>
                <a:latin typeface="Raleway Light" panose="020B0403030101060003"/>
                <a:ea typeface="Times New Roman" panose="02020603050405020304" pitchFamily="18" charset="0"/>
              </a:rPr>
              <a:t>2.	Le varianti di cui al comma 1 non possono incidere sulle scelte strategiche, sulle condizioni di sostenibilità e sulle tutele di cui all’articolo 13, comma 1, lettera b), e non possono comportare modifiche al dimensionamento del piano.</a:t>
            </a:r>
          </a:p>
        </p:txBody>
      </p:sp>
      <p:sp>
        <p:nvSpPr>
          <p:cNvPr id="103" name="Shape 103"/>
          <p:cNvSpPr txBox="1">
            <a:spLocks noGrp="1"/>
          </p:cNvSpPr>
          <p:nvPr>
            <p:ph type="sldNum" idx="12"/>
          </p:nvPr>
        </p:nvSpPr>
        <p:spPr>
          <a:xfrm>
            <a:off x="11472533" y="6120400"/>
            <a:ext cx="719600" cy="7376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9</a:t>
            </a:fld>
            <a:endParaRPr/>
          </a:p>
        </p:txBody>
      </p:sp>
    </p:spTree>
    <p:extLst>
      <p:ext uri="{BB962C8B-B14F-4D97-AF65-F5344CB8AC3E}">
        <p14:creationId xmlns:p14="http://schemas.microsoft.com/office/powerpoint/2010/main" val="7805102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2461</Words>
  <Application>Microsoft Office PowerPoint</Application>
  <PresentationFormat>Widescreen</PresentationFormat>
  <Paragraphs>70</Paragraphs>
  <Slides>12</Slides>
  <Notes>12</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12</vt:i4>
      </vt:variant>
    </vt:vector>
  </HeadingPairs>
  <TitlesOfParts>
    <vt:vector size="18" baseType="lpstr">
      <vt:lpstr>Arial</vt:lpstr>
      <vt:lpstr>Calibri</vt:lpstr>
      <vt:lpstr>Calibri Light</vt:lpstr>
      <vt:lpstr>Raleway Light</vt:lpstr>
      <vt:lpstr>Tema di Office</vt:lpstr>
      <vt:lpstr>1_Tema di Office</vt:lpstr>
      <vt:lpstr>PRIMO COMMENTO ALLA NUOVA LEGGE REGIONALE 30 GIUGNO 2021, N. 19 «VENETO CANTIERE VELOCE»     ZOOM di ITALIAIUS    Roberto Travaglini – Confindustria Vicenza 02 luglio 2021</vt:lpstr>
      <vt:lpstr>Art. 7 – Inserimento dell’art. 93 bis nella L.R. 61/1985 </vt:lpstr>
      <vt:lpstr>Il 1° comma – immobili ante 30 gennaio 1977</vt:lpstr>
      <vt:lpstr>Il 1° comma – immobili ante 30 gennaio 1977</vt:lpstr>
      <vt:lpstr>Il 1° comma – immobili ante 30 gennaio 1977</vt:lpstr>
      <vt:lpstr>Il 1° comma – immobili ante 30 gennaio 1977</vt:lpstr>
      <vt:lpstr>Il 2° comma – immobili ante 1° settembre 1967</vt:lpstr>
      <vt:lpstr>Il 2° comma – immobili ante 1° settembre 1967</vt:lpstr>
      <vt:lpstr>Il nuovo art. 14-bis della L.R. 11/2004 (art. 3 L.R. 19/2021) </vt:lpstr>
      <vt:lpstr>Il nuovo art. 14-bis della L.R. 11/2004 (art. 3 L.R. 19/2021) </vt:lpstr>
      <vt:lpstr>Art. 11 L.R. 19/2021 - Intervento finalizzato ad agevolare i comuni nel calcolo del contributo di costruzione</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travaglini@CLUDOMAIN.IT</dc:creator>
  <cp:lastModifiedBy>travaglini@CLUDOMAIN.IT</cp:lastModifiedBy>
  <cp:revision>30</cp:revision>
  <dcterms:created xsi:type="dcterms:W3CDTF">2021-07-01T14:33:56Z</dcterms:created>
  <dcterms:modified xsi:type="dcterms:W3CDTF">2021-07-02T09:19:00Z</dcterms:modified>
</cp:coreProperties>
</file>