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8" r:id="rId3"/>
    <p:sldId id="269" r:id="rId4"/>
    <p:sldId id="270" r:id="rId5"/>
    <p:sldId id="271" r:id="rId6"/>
    <p:sldId id="272" r:id="rId7"/>
    <p:sldId id="273" r:id="rId8"/>
    <p:sldId id="274" r:id="rId9"/>
    <p:sldId id="256" r:id="rId10"/>
    <p:sldId id="257" r:id="rId11"/>
    <p:sldId id="258" r:id="rId12"/>
    <p:sldId id="259" r:id="rId13"/>
    <p:sldId id="260" r:id="rId14"/>
    <p:sldId id="261" r:id="rId15"/>
    <p:sldId id="262" r:id="rId16"/>
    <p:sldId id="263" r:id="rId17"/>
    <p:sldId id="264" r:id="rId18"/>
    <p:sldId id="265" r:id="rId19"/>
    <p:sldId id="266" r:id="rId2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E06626-CAD5-4D86-8340-B1FFFDC7FC8E}"/>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081C8A43-4774-4FEE-A3AC-625FB3C6CD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C315D9C0-6176-4D70-87AD-A6AFBA4BC21A}"/>
              </a:ext>
            </a:extLst>
          </p:cNvPr>
          <p:cNvSpPr>
            <a:spLocks noGrp="1"/>
          </p:cNvSpPr>
          <p:nvPr>
            <p:ph type="dt" sz="half" idx="10"/>
          </p:nvPr>
        </p:nvSpPr>
        <p:spPr/>
        <p:txBody>
          <a:bodyPr/>
          <a:lstStyle/>
          <a:p>
            <a:fld id="{B7B00A88-8418-48D8-B6B8-77C2BAF56E0E}" type="datetimeFigureOut">
              <a:rPr lang="it-IT" smtClean="0"/>
              <a:t>02/07/2021</a:t>
            </a:fld>
            <a:endParaRPr lang="it-IT"/>
          </a:p>
        </p:txBody>
      </p:sp>
      <p:sp>
        <p:nvSpPr>
          <p:cNvPr id="5" name="Segnaposto piè di pagina 4">
            <a:extLst>
              <a:ext uri="{FF2B5EF4-FFF2-40B4-BE49-F238E27FC236}">
                <a16:creationId xmlns:a16="http://schemas.microsoft.com/office/drawing/2014/main" id="{59E342F0-1E5E-4E45-B1A2-946E07580F0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3B5A794-2A1B-40BE-A709-BFF8DC038205}"/>
              </a:ext>
            </a:extLst>
          </p:cNvPr>
          <p:cNvSpPr>
            <a:spLocks noGrp="1"/>
          </p:cNvSpPr>
          <p:nvPr>
            <p:ph type="sldNum" sz="quarter" idx="12"/>
          </p:nvPr>
        </p:nvSpPr>
        <p:spPr/>
        <p:txBody>
          <a:bodyPr/>
          <a:lstStyle/>
          <a:p>
            <a:fld id="{A5256FE5-797A-488E-8DF2-8E439722C67E}" type="slidenum">
              <a:rPr lang="it-IT" smtClean="0"/>
              <a:t>‹N›</a:t>
            </a:fld>
            <a:endParaRPr lang="it-IT"/>
          </a:p>
        </p:txBody>
      </p:sp>
    </p:spTree>
    <p:extLst>
      <p:ext uri="{BB962C8B-B14F-4D97-AF65-F5344CB8AC3E}">
        <p14:creationId xmlns:p14="http://schemas.microsoft.com/office/powerpoint/2010/main" val="596499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FC0875-ED08-40A1-9135-D661422D64F2}"/>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DDFFC93-EB6C-4CFB-B83F-5CACA143369C}"/>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E387AF8-8035-4DA0-85F0-D348E881848D}"/>
              </a:ext>
            </a:extLst>
          </p:cNvPr>
          <p:cNvSpPr>
            <a:spLocks noGrp="1"/>
          </p:cNvSpPr>
          <p:nvPr>
            <p:ph type="dt" sz="half" idx="10"/>
          </p:nvPr>
        </p:nvSpPr>
        <p:spPr/>
        <p:txBody>
          <a:bodyPr/>
          <a:lstStyle/>
          <a:p>
            <a:fld id="{B7B00A88-8418-48D8-B6B8-77C2BAF56E0E}" type="datetimeFigureOut">
              <a:rPr lang="it-IT" smtClean="0"/>
              <a:t>02/07/2021</a:t>
            </a:fld>
            <a:endParaRPr lang="it-IT"/>
          </a:p>
        </p:txBody>
      </p:sp>
      <p:sp>
        <p:nvSpPr>
          <p:cNvPr id="5" name="Segnaposto piè di pagina 4">
            <a:extLst>
              <a:ext uri="{FF2B5EF4-FFF2-40B4-BE49-F238E27FC236}">
                <a16:creationId xmlns:a16="http://schemas.microsoft.com/office/drawing/2014/main" id="{1B4AD875-5562-4F3A-B211-F6816CD42DF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4B5C16D-C494-4176-BF6B-A9FE877A11B6}"/>
              </a:ext>
            </a:extLst>
          </p:cNvPr>
          <p:cNvSpPr>
            <a:spLocks noGrp="1"/>
          </p:cNvSpPr>
          <p:nvPr>
            <p:ph type="sldNum" sz="quarter" idx="12"/>
          </p:nvPr>
        </p:nvSpPr>
        <p:spPr/>
        <p:txBody>
          <a:bodyPr/>
          <a:lstStyle/>
          <a:p>
            <a:fld id="{A5256FE5-797A-488E-8DF2-8E439722C67E}" type="slidenum">
              <a:rPr lang="it-IT" smtClean="0"/>
              <a:t>‹N›</a:t>
            </a:fld>
            <a:endParaRPr lang="it-IT"/>
          </a:p>
        </p:txBody>
      </p:sp>
    </p:spTree>
    <p:extLst>
      <p:ext uri="{BB962C8B-B14F-4D97-AF65-F5344CB8AC3E}">
        <p14:creationId xmlns:p14="http://schemas.microsoft.com/office/powerpoint/2010/main" val="3900196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51E2A85F-CE9D-436F-8815-80301D7B4D96}"/>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69890EBF-33A1-4C50-93F6-D5097C046770}"/>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49B11B5-667F-4245-A4CE-B1ED68F817C1}"/>
              </a:ext>
            </a:extLst>
          </p:cNvPr>
          <p:cNvSpPr>
            <a:spLocks noGrp="1"/>
          </p:cNvSpPr>
          <p:nvPr>
            <p:ph type="dt" sz="half" idx="10"/>
          </p:nvPr>
        </p:nvSpPr>
        <p:spPr/>
        <p:txBody>
          <a:bodyPr/>
          <a:lstStyle/>
          <a:p>
            <a:fld id="{B7B00A88-8418-48D8-B6B8-77C2BAF56E0E}" type="datetimeFigureOut">
              <a:rPr lang="it-IT" smtClean="0"/>
              <a:t>02/07/2021</a:t>
            </a:fld>
            <a:endParaRPr lang="it-IT"/>
          </a:p>
        </p:txBody>
      </p:sp>
      <p:sp>
        <p:nvSpPr>
          <p:cNvPr id="5" name="Segnaposto piè di pagina 4">
            <a:extLst>
              <a:ext uri="{FF2B5EF4-FFF2-40B4-BE49-F238E27FC236}">
                <a16:creationId xmlns:a16="http://schemas.microsoft.com/office/drawing/2014/main" id="{4E61C129-4C62-4A18-96B6-C146D9D1DEF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5CCA8A4-69CD-4407-A6CF-7EFA03801F95}"/>
              </a:ext>
            </a:extLst>
          </p:cNvPr>
          <p:cNvSpPr>
            <a:spLocks noGrp="1"/>
          </p:cNvSpPr>
          <p:nvPr>
            <p:ph type="sldNum" sz="quarter" idx="12"/>
          </p:nvPr>
        </p:nvSpPr>
        <p:spPr/>
        <p:txBody>
          <a:bodyPr/>
          <a:lstStyle/>
          <a:p>
            <a:fld id="{A5256FE5-797A-488E-8DF2-8E439722C67E}" type="slidenum">
              <a:rPr lang="it-IT" smtClean="0"/>
              <a:t>‹N›</a:t>
            </a:fld>
            <a:endParaRPr lang="it-IT"/>
          </a:p>
        </p:txBody>
      </p:sp>
    </p:spTree>
    <p:extLst>
      <p:ext uri="{BB962C8B-B14F-4D97-AF65-F5344CB8AC3E}">
        <p14:creationId xmlns:p14="http://schemas.microsoft.com/office/powerpoint/2010/main" val="2330493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2912DE9-DC4C-4621-9F42-181E400B0A4E}"/>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C5A0512-FE66-4D0D-8286-DB7CF37E8F4E}"/>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C790FF5-5CB1-4812-BCD0-B9FD90EAA48C}"/>
              </a:ext>
            </a:extLst>
          </p:cNvPr>
          <p:cNvSpPr>
            <a:spLocks noGrp="1"/>
          </p:cNvSpPr>
          <p:nvPr>
            <p:ph type="dt" sz="half" idx="10"/>
          </p:nvPr>
        </p:nvSpPr>
        <p:spPr/>
        <p:txBody>
          <a:bodyPr/>
          <a:lstStyle/>
          <a:p>
            <a:fld id="{B7B00A88-8418-48D8-B6B8-77C2BAF56E0E}" type="datetimeFigureOut">
              <a:rPr lang="it-IT" smtClean="0"/>
              <a:t>02/07/2021</a:t>
            </a:fld>
            <a:endParaRPr lang="it-IT"/>
          </a:p>
        </p:txBody>
      </p:sp>
      <p:sp>
        <p:nvSpPr>
          <p:cNvPr id="5" name="Segnaposto piè di pagina 4">
            <a:extLst>
              <a:ext uri="{FF2B5EF4-FFF2-40B4-BE49-F238E27FC236}">
                <a16:creationId xmlns:a16="http://schemas.microsoft.com/office/drawing/2014/main" id="{05592BEA-EE95-4E72-A5BD-1C05905C5A6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B1E75F1-87FE-41AB-BF91-9FDA23C26DFC}"/>
              </a:ext>
            </a:extLst>
          </p:cNvPr>
          <p:cNvSpPr>
            <a:spLocks noGrp="1"/>
          </p:cNvSpPr>
          <p:nvPr>
            <p:ph type="sldNum" sz="quarter" idx="12"/>
          </p:nvPr>
        </p:nvSpPr>
        <p:spPr/>
        <p:txBody>
          <a:bodyPr/>
          <a:lstStyle/>
          <a:p>
            <a:fld id="{A5256FE5-797A-488E-8DF2-8E439722C67E}" type="slidenum">
              <a:rPr lang="it-IT" smtClean="0"/>
              <a:t>‹N›</a:t>
            </a:fld>
            <a:endParaRPr lang="it-IT"/>
          </a:p>
        </p:txBody>
      </p:sp>
    </p:spTree>
    <p:extLst>
      <p:ext uri="{BB962C8B-B14F-4D97-AF65-F5344CB8AC3E}">
        <p14:creationId xmlns:p14="http://schemas.microsoft.com/office/powerpoint/2010/main" val="1539641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162C5F4-93EA-4FDA-A74E-2CA6BBC422A9}"/>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3FF9E50A-29F2-40CE-A95C-46385DD235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94BFDDD4-100B-4676-9C22-592B59EF5013}"/>
              </a:ext>
            </a:extLst>
          </p:cNvPr>
          <p:cNvSpPr>
            <a:spLocks noGrp="1"/>
          </p:cNvSpPr>
          <p:nvPr>
            <p:ph type="dt" sz="half" idx="10"/>
          </p:nvPr>
        </p:nvSpPr>
        <p:spPr/>
        <p:txBody>
          <a:bodyPr/>
          <a:lstStyle/>
          <a:p>
            <a:fld id="{B7B00A88-8418-48D8-B6B8-77C2BAF56E0E}" type="datetimeFigureOut">
              <a:rPr lang="it-IT" smtClean="0"/>
              <a:t>02/07/2021</a:t>
            </a:fld>
            <a:endParaRPr lang="it-IT"/>
          </a:p>
        </p:txBody>
      </p:sp>
      <p:sp>
        <p:nvSpPr>
          <p:cNvPr id="5" name="Segnaposto piè di pagina 4">
            <a:extLst>
              <a:ext uri="{FF2B5EF4-FFF2-40B4-BE49-F238E27FC236}">
                <a16:creationId xmlns:a16="http://schemas.microsoft.com/office/drawing/2014/main" id="{4908E2DE-E278-4A89-88BF-678546B089C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56FC70E-BA8E-4495-9539-07D8E05A7AED}"/>
              </a:ext>
            </a:extLst>
          </p:cNvPr>
          <p:cNvSpPr>
            <a:spLocks noGrp="1"/>
          </p:cNvSpPr>
          <p:nvPr>
            <p:ph type="sldNum" sz="quarter" idx="12"/>
          </p:nvPr>
        </p:nvSpPr>
        <p:spPr/>
        <p:txBody>
          <a:bodyPr/>
          <a:lstStyle/>
          <a:p>
            <a:fld id="{A5256FE5-797A-488E-8DF2-8E439722C67E}" type="slidenum">
              <a:rPr lang="it-IT" smtClean="0"/>
              <a:t>‹N›</a:t>
            </a:fld>
            <a:endParaRPr lang="it-IT"/>
          </a:p>
        </p:txBody>
      </p:sp>
    </p:spTree>
    <p:extLst>
      <p:ext uri="{BB962C8B-B14F-4D97-AF65-F5344CB8AC3E}">
        <p14:creationId xmlns:p14="http://schemas.microsoft.com/office/powerpoint/2010/main" val="3789671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B48013-22BF-4A11-BDB5-A44EAE6CDD78}"/>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017484D-8590-4FFE-92AB-40576CEB10A4}"/>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0A774B9E-90DF-47A2-A129-64AFD8A1DC41}"/>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981667D0-44CC-44C9-B01A-634ED30420DC}"/>
              </a:ext>
            </a:extLst>
          </p:cNvPr>
          <p:cNvSpPr>
            <a:spLocks noGrp="1"/>
          </p:cNvSpPr>
          <p:nvPr>
            <p:ph type="dt" sz="half" idx="10"/>
          </p:nvPr>
        </p:nvSpPr>
        <p:spPr/>
        <p:txBody>
          <a:bodyPr/>
          <a:lstStyle/>
          <a:p>
            <a:fld id="{B7B00A88-8418-48D8-B6B8-77C2BAF56E0E}" type="datetimeFigureOut">
              <a:rPr lang="it-IT" smtClean="0"/>
              <a:t>02/07/2021</a:t>
            </a:fld>
            <a:endParaRPr lang="it-IT"/>
          </a:p>
        </p:txBody>
      </p:sp>
      <p:sp>
        <p:nvSpPr>
          <p:cNvPr id="6" name="Segnaposto piè di pagina 5">
            <a:extLst>
              <a:ext uri="{FF2B5EF4-FFF2-40B4-BE49-F238E27FC236}">
                <a16:creationId xmlns:a16="http://schemas.microsoft.com/office/drawing/2014/main" id="{8522F4FF-AD3A-4F56-B309-1A73447D392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E26AF34-5D80-496C-9E98-57BAE28E6856}"/>
              </a:ext>
            </a:extLst>
          </p:cNvPr>
          <p:cNvSpPr>
            <a:spLocks noGrp="1"/>
          </p:cNvSpPr>
          <p:nvPr>
            <p:ph type="sldNum" sz="quarter" idx="12"/>
          </p:nvPr>
        </p:nvSpPr>
        <p:spPr/>
        <p:txBody>
          <a:bodyPr/>
          <a:lstStyle/>
          <a:p>
            <a:fld id="{A5256FE5-797A-488E-8DF2-8E439722C67E}" type="slidenum">
              <a:rPr lang="it-IT" smtClean="0"/>
              <a:t>‹N›</a:t>
            </a:fld>
            <a:endParaRPr lang="it-IT"/>
          </a:p>
        </p:txBody>
      </p:sp>
    </p:spTree>
    <p:extLst>
      <p:ext uri="{BB962C8B-B14F-4D97-AF65-F5344CB8AC3E}">
        <p14:creationId xmlns:p14="http://schemas.microsoft.com/office/powerpoint/2010/main" val="3890180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B386E6-F0C5-4921-A5C2-88AD0D33B6E4}"/>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3A685F13-46DF-4DA0-A703-52A1A0A4FB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A84834A6-83A2-47FD-A1FB-B3ADDC2BB515}"/>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28F90C72-3133-4325-9C21-E704A0C895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B146019F-F472-401F-8C91-3B595B1FF3AB}"/>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3BF4B03F-70E8-4E40-9A4B-70B4F35F7A38}"/>
              </a:ext>
            </a:extLst>
          </p:cNvPr>
          <p:cNvSpPr>
            <a:spLocks noGrp="1"/>
          </p:cNvSpPr>
          <p:nvPr>
            <p:ph type="dt" sz="half" idx="10"/>
          </p:nvPr>
        </p:nvSpPr>
        <p:spPr/>
        <p:txBody>
          <a:bodyPr/>
          <a:lstStyle/>
          <a:p>
            <a:fld id="{B7B00A88-8418-48D8-B6B8-77C2BAF56E0E}" type="datetimeFigureOut">
              <a:rPr lang="it-IT" smtClean="0"/>
              <a:t>02/07/2021</a:t>
            </a:fld>
            <a:endParaRPr lang="it-IT"/>
          </a:p>
        </p:txBody>
      </p:sp>
      <p:sp>
        <p:nvSpPr>
          <p:cNvPr id="8" name="Segnaposto piè di pagina 7">
            <a:extLst>
              <a:ext uri="{FF2B5EF4-FFF2-40B4-BE49-F238E27FC236}">
                <a16:creationId xmlns:a16="http://schemas.microsoft.com/office/drawing/2014/main" id="{4DC22A19-101F-45EF-8E4B-EE8AE5B42F19}"/>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E7FC096A-D72F-400A-BD26-A82B74F53382}"/>
              </a:ext>
            </a:extLst>
          </p:cNvPr>
          <p:cNvSpPr>
            <a:spLocks noGrp="1"/>
          </p:cNvSpPr>
          <p:nvPr>
            <p:ph type="sldNum" sz="quarter" idx="12"/>
          </p:nvPr>
        </p:nvSpPr>
        <p:spPr/>
        <p:txBody>
          <a:bodyPr/>
          <a:lstStyle/>
          <a:p>
            <a:fld id="{A5256FE5-797A-488E-8DF2-8E439722C67E}" type="slidenum">
              <a:rPr lang="it-IT" smtClean="0"/>
              <a:t>‹N›</a:t>
            </a:fld>
            <a:endParaRPr lang="it-IT"/>
          </a:p>
        </p:txBody>
      </p:sp>
    </p:spTree>
    <p:extLst>
      <p:ext uri="{BB962C8B-B14F-4D97-AF65-F5344CB8AC3E}">
        <p14:creationId xmlns:p14="http://schemas.microsoft.com/office/powerpoint/2010/main" val="2415220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6659D6D-4B8E-4FFB-B3ED-4EE04282B085}"/>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F91B4E00-C686-46C8-92E1-3D47BDD58129}"/>
              </a:ext>
            </a:extLst>
          </p:cNvPr>
          <p:cNvSpPr>
            <a:spLocks noGrp="1"/>
          </p:cNvSpPr>
          <p:nvPr>
            <p:ph type="dt" sz="half" idx="10"/>
          </p:nvPr>
        </p:nvSpPr>
        <p:spPr/>
        <p:txBody>
          <a:bodyPr/>
          <a:lstStyle/>
          <a:p>
            <a:fld id="{B7B00A88-8418-48D8-B6B8-77C2BAF56E0E}" type="datetimeFigureOut">
              <a:rPr lang="it-IT" smtClean="0"/>
              <a:t>02/07/2021</a:t>
            </a:fld>
            <a:endParaRPr lang="it-IT"/>
          </a:p>
        </p:txBody>
      </p:sp>
      <p:sp>
        <p:nvSpPr>
          <p:cNvPr id="4" name="Segnaposto piè di pagina 3">
            <a:extLst>
              <a:ext uri="{FF2B5EF4-FFF2-40B4-BE49-F238E27FC236}">
                <a16:creationId xmlns:a16="http://schemas.microsoft.com/office/drawing/2014/main" id="{22E2BD4B-F8B4-4375-9204-E4CD47713055}"/>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13803409-37AF-472C-9057-4417F076E517}"/>
              </a:ext>
            </a:extLst>
          </p:cNvPr>
          <p:cNvSpPr>
            <a:spLocks noGrp="1"/>
          </p:cNvSpPr>
          <p:nvPr>
            <p:ph type="sldNum" sz="quarter" idx="12"/>
          </p:nvPr>
        </p:nvSpPr>
        <p:spPr/>
        <p:txBody>
          <a:bodyPr/>
          <a:lstStyle/>
          <a:p>
            <a:fld id="{A5256FE5-797A-488E-8DF2-8E439722C67E}" type="slidenum">
              <a:rPr lang="it-IT" smtClean="0"/>
              <a:t>‹N›</a:t>
            </a:fld>
            <a:endParaRPr lang="it-IT"/>
          </a:p>
        </p:txBody>
      </p:sp>
    </p:spTree>
    <p:extLst>
      <p:ext uri="{BB962C8B-B14F-4D97-AF65-F5344CB8AC3E}">
        <p14:creationId xmlns:p14="http://schemas.microsoft.com/office/powerpoint/2010/main" val="1566264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F1CB6221-BCC8-48D1-972A-BF343DA0D570}"/>
              </a:ext>
            </a:extLst>
          </p:cNvPr>
          <p:cNvSpPr>
            <a:spLocks noGrp="1"/>
          </p:cNvSpPr>
          <p:nvPr>
            <p:ph type="dt" sz="half" idx="10"/>
          </p:nvPr>
        </p:nvSpPr>
        <p:spPr/>
        <p:txBody>
          <a:bodyPr/>
          <a:lstStyle/>
          <a:p>
            <a:fld id="{B7B00A88-8418-48D8-B6B8-77C2BAF56E0E}" type="datetimeFigureOut">
              <a:rPr lang="it-IT" smtClean="0"/>
              <a:t>02/07/2021</a:t>
            </a:fld>
            <a:endParaRPr lang="it-IT"/>
          </a:p>
        </p:txBody>
      </p:sp>
      <p:sp>
        <p:nvSpPr>
          <p:cNvPr id="3" name="Segnaposto piè di pagina 2">
            <a:extLst>
              <a:ext uri="{FF2B5EF4-FFF2-40B4-BE49-F238E27FC236}">
                <a16:creationId xmlns:a16="http://schemas.microsoft.com/office/drawing/2014/main" id="{AE19D541-A682-4F8F-85A6-482CF2A56D00}"/>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0E739C35-3A95-433B-BC7F-54986D9979A2}"/>
              </a:ext>
            </a:extLst>
          </p:cNvPr>
          <p:cNvSpPr>
            <a:spLocks noGrp="1"/>
          </p:cNvSpPr>
          <p:nvPr>
            <p:ph type="sldNum" sz="quarter" idx="12"/>
          </p:nvPr>
        </p:nvSpPr>
        <p:spPr/>
        <p:txBody>
          <a:bodyPr/>
          <a:lstStyle/>
          <a:p>
            <a:fld id="{A5256FE5-797A-488E-8DF2-8E439722C67E}" type="slidenum">
              <a:rPr lang="it-IT" smtClean="0"/>
              <a:t>‹N›</a:t>
            </a:fld>
            <a:endParaRPr lang="it-IT"/>
          </a:p>
        </p:txBody>
      </p:sp>
    </p:spTree>
    <p:extLst>
      <p:ext uri="{BB962C8B-B14F-4D97-AF65-F5344CB8AC3E}">
        <p14:creationId xmlns:p14="http://schemas.microsoft.com/office/powerpoint/2010/main" val="2193990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7570C1A-10B7-4FC4-A5FC-BA589F5180D5}"/>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C271D25-A9C5-4570-9A54-0C4F7D76FA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F10C2A8D-9CA3-4BC6-9721-67517EE879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FFE463CC-BD5B-4DAB-B082-1FE47C7B0318}"/>
              </a:ext>
            </a:extLst>
          </p:cNvPr>
          <p:cNvSpPr>
            <a:spLocks noGrp="1"/>
          </p:cNvSpPr>
          <p:nvPr>
            <p:ph type="dt" sz="half" idx="10"/>
          </p:nvPr>
        </p:nvSpPr>
        <p:spPr/>
        <p:txBody>
          <a:bodyPr/>
          <a:lstStyle/>
          <a:p>
            <a:fld id="{B7B00A88-8418-48D8-B6B8-77C2BAF56E0E}" type="datetimeFigureOut">
              <a:rPr lang="it-IT" smtClean="0"/>
              <a:t>02/07/2021</a:t>
            </a:fld>
            <a:endParaRPr lang="it-IT"/>
          </a:p>
        </p:txBody>
      </p:sp>
      <p:sp>
        <p:nvSpPr>
          <p:cNvPr id="6" name="Segnaposto piè di pagina 5">
            <a:extLst>
              <a:ext uri="{FF2B5EF4-FFF2-40B4-BE49-F238E27FC236}">
                <a16:creationId xmlns:a16="http://schemas.microsoft.com/office/drawing/2014/main" id="{4A9D820C-D31A-4A4A-AB73-63D6E4564103}"/>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605B323-BAD6-4CD4-9F7B-2B8822EEFBC5}"/>
              </a:ext>
            </a:extLst>
          </p:cNvPr>
          <p:cNvSpPr>
            <a:spLocks noGrp="1"/>
          </p:cNvSpPr>
          <p:nvPr>
            <p:ph type="sldNum" sz="quarter" idx="12"/>
          </p:nvPr>
        </p:nvSpPr>
        <p:spPr/>
        <p:txBody>
          <a:bodyPr/>
          <a:lstStyle/>
          <a:p>
            <a:fld id="{A5256FE5-797A-488E-8DF2-8E439722C67E}" type="slidenum">
              <a:rPr lang="it-IT" smtClean="0"/>
              <a:t>‹N›</a:t>
            </a:fld>
            <a:endParaRPr lang="it-IT"/>
          </a:p>
        </p:txBody>
      </p:sp>
    </p:spTree>
    <p:extLst>
      <p:ext uri="{BB962C8B-B14F-4D97-AF65-F5344CB8AC3E}">
        <p14:creationId xmlns:p14="http://schemas.microsoft.com/office/powerpoint/2010/main" val="2257921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E057CD8-997B-465C-BEBB-61E15DAC17E4}"/>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C4D87287-B24A-436D-9C91-EA527AC14B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B4C391F5-B70C-45E1-A3CE-0F8FF60982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C06DE3B7-FD01-46AC-89CD-790B8B7F59F8}"/>
              </a:ext>
            </a:extLst>
          </p:cNvPr>
          <p:cNvSpPr>
            <a:spLocks noGrp="1"/>
          </p:cNvSpPr>
          <p:nvPr>
            <p:ph type="dt" sz="half" idx="10"/>
          </p:nvPr>
        </p:nvSpPr>
        <p:spPr/>
        <p:txBody>
          <a:bodyPr/>
          <a:lstStyle/>
          <a:p>
            <a:fld id="{B7B00A88-8418-48D8-B6B8-77C2BAF56E0E}" type="datetimeFigureOut">
              <a:rPr lang="it-IT" smtClean="0"/>
              <a:t>02/07/2021</a:t>
            </a:fld>
            <a:endParaRPr lang="it-IT"/>
          </a:p>
        </p:txBody>
      </p:sp>
      <p:sp>
        <p:nvSpPr>
          <p:cNvPr id="6" name="Segnaposto piè di pagina 5">
            <a:extLst>
              <a:ext uri="{FF2B5EF4-FFF2-40B4-BE49-F238E27FC236}">
                <a16:creationId xmlns:a16="http://schemas.microsoft.com/office/drawing/2014/main" id="{1D0D740F-6564-43CC-8F64-7A9B088AEB1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6395F8BB-5AB5-48E9-9658-E3EE617D9333}"/>
              </a:ext>
            </a:extLst>
          </p:cNvPr>
          <p:cNvSpPr>
            <a:spLocks noGrp="1"/>
          </p:cNvSpPr>
          <p:nvPr>
            <p:ph type="sldNum" sz="quarter" idx="12"/>
          </p:nvPr>
        </p:nvSpPr>
        <p:spPr/>
        <p:txBody>
          <a:bodyPr/>
          <a:lstStyle/>
          <a:p>
            <a:fld id="{A5256FE5-797A-488E-8DF2-8E439722C67E}" type="slidenum">
              <a:rPr lang="it-IT" smtClean="0"/>
              <a:t>‹N›</a:t>
            </a:fld>
            <a:endParaRPr lang="it-IT"/>
          </a:p>
        </p:txBody>
      </p:sp>
    </p:spTree>
    <p:extLst>
      <p:ext uri="{BB962C8B-B14F-4D97-AF65-F5344CB8AC3E}">
        <p14:creationId xmlns:p14="http://schemas.microsoft.com/office/powerpoint/2010/main" val="1238928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1EAD6AB3-AB96-4B41-97B2-1E19C65824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6A7D74E1-77F5-4008-9C97-0B4C6BD2FB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9B62F7A-002A-4653-A4FC-EEDA65FE78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B00A88-8418-48D8-B6B8-77C2BAF56E0E}" type="datetimeFigureOut">
              <a:rPr lang="it-IT" smtClean="0"/>
              <a:t>02/07/2021</a:t>
            </a:fld>
            <a:endParaRPr lang="it-IT"/>
          </a:p>
        </p:txBody>
      </p:sp>
      <p:sp>
        <p:nvSpPr>
          <p:cNvPr id="5" name="Segnaposto piè di pagina 4">
            <a:extLst>
              <a:ext uri="{FF2B5EF4-FFF2-40B4-BE49-F238E27FC236}">
                <a16:creationId xmlns:a16="http://schemas.microsoft.com/office/drawing/2014/main" id="{B527A344-7A93-4BCB-947D-9B5F81125E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D80EAFF7-D88B-4C6E-9164-12EAB311EF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256FE5-797A-488E-8DF2-8E439722C67E}" type="slidenum">
              <a:rPr lang="it-IT" smtClean="0"/>
              <a:t>‹N›</a:t>
            </a:fld>
            <a:endParaRPr lang="it-IT"/>
          </a:p>
        </p:txBody>
      </p:sp>
    </p:spTree>
    <p:extLst>
      <p:ext uri="{BB962C8B-B14F-4D97-AF65-F5344CB8AC3E}">
        <p14:creationId xmlns:p14="http://schemas.microsoft.com/office/powerpoint/2010/main" val="1581164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7FC483-FCC2-475A-A0F8-3F7339DB881E}"/>
              </a:ext>
            </a:extLst>
          </p:cNvPr>
          <p:cNvSpPr>
            <a:spLocks noGrp="1"/>
          </p:cNvSpPr>
          <p:nvPr>
            <p:ph type="ctrTitle"/>
          </p:nvPr>
        </p:nvSpPr>
        <p:spPr/>
        <p:txBody>
          <a:bodyPr>
            <a:normAutofit/>
          </a:bodyPr>
          <a:lstStyle/>
          <a:p>
            <a:r>
              <a:rPr lang="it-IT" sz="2800" b="1" dirty="0"/>
              <a:t>Webinar 2 luglio 2021 – </a:t>
            </a:r>
            <a:r>
              <a:rPr lang="it-IT" sz="2800" b="1" dirty="0" err="1"/>
              <a:t>Italiaius</a:t>
            </a:r>
            <a:br>
              <a:rPr lang="it-IT" sz="2800" b="1" dirty="0"/>
            </a:br>
            <a:br>
              <a:rPr lang="it-IT" sz="2800" dirty="0"/>
            </a:br>
            <a:endParaRPr lang="it-IT" sz="2800" dirty="0"/>
          </a:p>
        </p:txBody>
      </p:sp>
      <p:sp>
        <p:nvSpPr>
          <p:cNvPr id="3" name="Sottotitolo 2">
            <a:extLst>
              <a:ext uri="{FF2B5EF4-FFF2-40B4-BE49-F238E27FC236}">
                <a16:creationId xmlns:a16="http://schemas.microsoft.com/office/drawing/2014/main" id="{42A6F175-D41D-4BC3-AB4C-2AE1822CCBC2}"/>
              </a:ext>
            </a:extLst>
          </p:cNvPr>
          <p:cNvSpPr>
            <a:spLocks noGrp="1"/>
          </p:cNvSpPr>
          <p:nvPr>
            <p:ph type="subTitle" idx="1"/>
          </p:nvPr>
        </p:nvSpPr>
        <p:spPr/>
        <p:txBody>
          <a:bodyPr/>
          <a:lstStyle/>
          <a:p>
            <a:r>
              <a:rPr lang="it-IT" dirty="0"/>
              <a:t>Legge regionale Veneto 19/2021 : art. 6 e 10</a:t>
            </a:r>
          </a:p>
          <a:p>
            <a:endParaRPr lang="it-IT" dirty="0"/>
          </a:p>
          <a:p>
            <a:r>
              <a:rPr lang="it-IT" sz="1600" dirty="0"/>
              <a:t>Avv. Stefano Bigolaro</a:t>
            </a:r>
          </a:p>
        </p:txBody>
      </p:sp>
    </p:spTree>
    <p:extLst>
      <p:ext uri="{BB962C8B-B14F-4D97-AF65-F5344CB8AC3E}">
        <p14:creationId xmlns:p14="http://schemas.microsoft.com/office/powerpoint/2010/main" val="2358567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0537504-9C86-475E-94A9-03D95BE0BC33}"/>
              </a:ext>
            </a:extLst>
          </p:cNvPr>
          <p:cNvSpPr>
            <a:spLocks noGrp="1"/>
          </p:cNvSpPr>
          <p:nvPr>
            <p:ph type="title"/>
          </p:nvPr>
        </p:nvSpPr>
        <p:spPr/>
        <p:txBody>
          <a:bodyPr>
            <a:normAutofit/>
          </a:bodyPr>
          <a:lstStyle/>
          <a:p>
            <a:r>
              <a:rPr lang="it-IT" sz="2800" b="1" dirty="0"/>
              <a:t>Art. 10 co. 2 bis L.R. 14/2020 (Veneto 2050)</a:t>
            </a:r>
          </a:p>
        </p:txBody>
      </p:sp>
      <p:sp>
        <p:nvSpPr>
          <p:cNvPr id="3" name="Segnaposto contenuto 2">
            <a:extLst>
              <a:ext uri="{FF2B5EF4-FFF2-40B4-BE49-F238E27FC236}">
                <a16:creationId xmlns:a16="http://schemas.microsoft.com/office/drawing/2014/main" id="{48C0260B-CF3A-49F6-AD92-EE8BDFA85BBE}"/>
              </a:ext>
            </a:extLst>
          </p:cNvPr>
          <p:cNvSpPr>
            <a:spLocks noGrp="1"/>
          </p:cNvSpPr>
          <p:nvPr>
            <p:ph idx="1"/>
          </p:nvPr>
        </p:nvSpPr>
        <p:spPr/>
        <p:txBody>
          <a:bodyPr/>
          <a:lstStyle/>
          <a:p>
            <a:pPr>
              <a:lnSpc>
                <a:spcPct val="107000"/>
              </a:lnSpc>
              <a:spcAft>
                <a:spcPts val="800"/>
              </a:spcAft>
            </a:pPr>
            <a:r>
              <a:rPr lang="it-IT" sz="1800" dirty="0">
                <a:effectLst/>
                <a:latin typeface="Calibri" panose="020F0502020204030204" pitchFamily="34" charset="0"/>
                <a:ea typeface="Calibri" panose="020F0502020204030204" pitchFamily="34" charset="0"/>
                <a:cs typeface="Times New Roman" panose="02020603050405020304" pitchFamily="18" charset="0"/>
              </a:rPr>
              <a:t>“</a:t>
            </a:r>
            <a:r>
              <a:rPr lang="it-IT" sz="1800" i="1" dirty="0">
                <a:effectLst/>
                <a:latin typeface="Calibri" panose="020F0502020204030204" pitchFamily="34" charset="0"/>
                <a:ea typeface="Calibri" panose="020F0502020204030204" pitchFamily="34" charset="0"/>
                <a:cs typeface="Times New Roman" panose="02020603050405020304" pitchFamily="18" charset="0"/>
              </a:rPr>
              <a:t>2 bis. Fermo restando quanto previsto dai commi 1 e 2 dell’articolo 11, gli interventi sugli edifici esistenti di cui agli articoli 6 e 7, </a:t>
            </a:r>
            <a:r>
              <a:rPr lang="it-IT" sz="1800" i="1" u="sng" dirty="0">
                <a:effectLst/>
                <a:latin typeface="Calibri" panose="020F0502020204030204" pitchFamily="34" charset="0"/>
                <a:ea typeface="Calibri" panose="020F0502020204030204" pitchFamily="34" charset="0"/>
                <a:cs typeface="Times New Roman" panose="02020603050405020304" pitchFamily="18" charset="0"/>
              </a:rPr>
              <a:t>qualora ricadano in uno o più ambiti territoriali assoggettati a piano urbanistico attuativo</a:t>
            </a:r>
            <a:r>
              <a:rPr lang="it-IT" sz="1800" i="1" dirty="0">
                <a:effectLst/>
                <a:latin typeface="Calibri" panose="020F0502020204030204" pitchFamily="34" charset="0"/>
                <a:ea typeface="Calibri" panose="020F0502020204030204" pitchFamily="34" charset="0"/>
                <a:cs typeface="Times New Roman" panose="02020603050405020304" pitchFamily="18" charset="0"/>
              </a:rPr>
              <a:t> dallo strumento urbanistico generale</a:t>
            </a:r>
            <a:r>
              <a:rPr lang="it-IT" sz="1800" i="1" u="sng" dirty="0">
                <a:effectLst/>
                <a:latin typeface="Calibri" panose="020F0502020204030204" pitchFamily="34" charset="0"/>
                <a:ea typeface="Calibri" panose="020F0502020204030204" pitchFamily="34" charset="0"/>
                <a:cs typeface="Times New Roman" panose="02020603050405020304" pitchFamily="18" charset="0"/>
              </a:rPr>
              <a:t>, possono comunque essere assentiti</a:t>
            </a:r>
            <a:r>
              <a:rPr lang="it-IT" sz="1800" i="1" dirty="0">
                <a:effectLst/>
                <a:latin typeface="Calibri" panose="020F0502020204030204" pitchFamily="34" charset="0"/>
                <a:ea typeface="Calibri" panose="020F0502020204030204" pitchFamily="34" charset="0"/>
                <a:cs typeface="Times New Roman" panose="02020603050405020304" pitchFamily="18" charset="0"/>
              </a:rPr>
              <a:t> con permesso di costruire di cui agli articoli 10 del decreto del Presidente della Repubblica n. 380 del 2001 o con segnalazione certificata di inizio di attività (SCIA) di cui all’articolo 23 del medesimo decreto, </a:t>
            </a:r>
            <a:r>
              <a:rPr lang="it-IT" sz="1800" i="1" u="sng" dirty="0">
                <a:effectLst/>
                <a:latin typeface="Calibri" panose="020F0502020204030204" pitchFamily="34" charset="0"/>
                <a:ea typeface="Calibri" panose="020F0502020204030204" pitchFamily="34" charset="0"/>
                <a:cs typeface="Times New Roman" panose="02020603050405020304" pitchFamily="18" charset="0"/>
              </a:rPr>
              <a:t>in presenza delle principali opere di urbanizzazione e previa deliberazione del Consiglio comunale</a:t>
            </a:r>
            <a:r>
              <a:rPr lang="it-IT" sz="1800" i="1" dirty="0">
                <a:effectLst/>
                <a:latin typeface="Calibri" panose="020F0502020204030204" pitchFamily="34" charset="0"/>
                <a:ea typeface="Calibri" panose="020F0502020204030204" pitchFamily="34" charset="0"/>
                <a:cs typeface="Times New Roman" panose="02020603050405020304" pitchFamily="18" charset="0"/>
              </a:rPr>
              <a:t> che si esprime in ordine alla possibilità di prescindere dal piano attuativo richiesto</a:t>
            </a:r>
            <a:r>
              <a:rPr lang="it-IT" sz="18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it-IT" sz="1800" dirty="0">
                <a:effectLst/>
                <a:latin typeface="Calibri" panose="020F0502020204030204" pitchFamily="34" charset="0"/>
                <a:ea typeface="Calibri" panose="020F0502020204030204" pitchFamily="34" charset="0"/>
                <a:cs typeface="Times New Roman" panose="02020603050405020304" pitchFamily="18" charset="0"/>
              </a:rPr>
              <a:t> </a:t>
            </a:r>
          </a:p>
          <a:p>
            <a:endParaRPr lang="it-IT" dirty="0"/>
          </a:p>
        </p:txBody>
      </p:sp>
    </p:spTree>
    <p:extLst>
      <p:ext uri="{BB962C8B-B14F-4D97-AF65-F5344CB8AC3E}">
        <p14:creationId xmlns:p14="http://schemas.microsoft.com/office/powerpoint/2010/main" val="2405100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5EF1B5-52BB-495D-AF78-83BEB9E033CF}"/>
              </a:ext>
            </a:extLst>
          </p:cNvPr>
          <p:cNvSpPr>
            <a:spLocks noGrp="1"/>
          </p:cNvSpPr>
          <p:nvPr>
            <p:ph type="title"/>
          </p:nvPr>
        </p:nvSpPr>
        <p:spPr/>
        <p:txBody>
          <a:bodyPr>
            <a:normAutofit/>
          </a:bodyPr>
          <a:lstStyle/>
          <a:p>
            <a:r>
              <a:rPr lang="it-IT" sz="2800" b="1" dirty="0"/>
              <a:t> il punto di partenza</a:t>
            </a:r>
          </a:p>
        </p:txBody>
      </p:sp>
      <p:sp>
        <p:nvSpPr>
          <p:cNvPr id="3" name="Segnaposto contenuto 2">
            <a:extLst>
              <a:ext uri="{FF2B5EF4-FFF2-40B4-BE49-F238E27FC236}">
                <a16:creationId xmlns:a16="http://schemas.microsoft.com/office/drawing/2014/main" id="{93EFA0DF-C505-467F-84F4-45EC17952E12}"/>
              </a:ext>
            </a:extLst>
          </p:cNvPr>
          <p:cNvSpPr>
            <a:spLocks noGrp="1"/>
          </p:cNvSpPr>
          <p:nvPr>
            <p:ph idx="1"/>
          </p:nvPr>
        </p:nvSpPr>
        <p:spPr/>
        <p:txBody>
          <a:bodyPr>
            <a:normAutofit/>
          </a:bodyPr>
          <a:lstStyle/>
          <a:p>
            <a:pPr>
              <a:lnSpc>
                <a:spcPct val="107000"/>
              </a:lnSpc>
              <a:spcAft>
                <a:spcPts val="800"/>
              </a:spcAft>
            </a:pPr>
            <a:r>
              <a:rPr lang="it-IT" sz="1800" b="1" dirty="0">
                <a:effectLst/>
                <a:ea typeface="Calibri" panose="020F0502020204030204" pitchFamily="34" charset="0"/>
                <a:cs typeface="Times New Roman" panose="02020603050405020304" pitchFamily="18" charset="0"/>
              </a:rPr>
              <a:t>Sentenza TAR Veneto n. 1254 del 2020: </a:t>
            </a:r>
            <a:r>
              <a:rPr lang="it-IT" sz="1800" dirty="0">
                <a:effectLst/>
                <a:ea typeface="Calibri" panose="020F0502020204030204" pitchFamily="34" charset="0"/>
                <a:cs typeface="Times New Roman" panose="02020603050405020304" pitchFamily="18" charset="0"/>
              </a:rPr>
              <a:t>“</a:t>
            </a:r>
            <a:r>
              <a:rPr lang="it-IT" sz="1800" i="1" dirty="0">
                <a:effectLst/>
                <a:ea typeface="Calibri" panose="020F0502020204030204" pitchFamily="34" charset="0"/>
                <a:cs typeface="Times New Roman" panose="02020603050405020304" pitchFamily="18" charset="0"/>
              </a:rPr>
              <a:t>da nessuna delle disposizioni della Legge regionale n. 14/2009 emerge la derogabilità delle disposizioni degli strumenti urbanistici che subordinano l’ammissibilità degli interventi edilizi alla pianificazione attuativa</a:t>
            </a:r>
            <a:r>
              <a:rPr lang="it-IT" sz="1800" dirty="0">
                <a:effectLst/>
                <a:ea typeface="Calibri" panose="020F0502020204030204" pitchFamily="34" charset="0"/>
                <a:cs typeface="Times New Roman" panose="02020603050405020304" pitchFamily="18" charset="0"/>
              </a:rPr>
              <a:t>”.</a:t>
            </a:r>
          </a:p>
          <a:p>
            <a:pPr>
              <a:lnSpc>
                <a:spcPct val="107000"/>
              </a:lnSpc>
              <a:spcAft>
                <a:spcPts val="800"/>
              </a:spcAft>
            </a:pPr>
            <a:r>
              <a:rPr lang="it-IT" sz="1800" dirty="0">
                <a:effectLst/>
                <a:ea typeface="Calibri" panose="020F0502020204030204" pitchFamily="34" charset="0"/>
                <a:cs typeface="Times New Roman" panose="02020603050405020304" pitchFamily="18" charset="0"/>
              </a:rPr>
              <a:t> </a:t>
            </a:r>
          </a:p>
          <a:p>
            <a:r>
              <a:rPr lang="it-IT" sz="1800" i="1" dirty="0"/>
              <a:t>E’ UNA SENTENZA RIFERITA AL PREVIGENTE PIANO CASA. </a:t>
            </a:r>
          </a:p>
          <a:p>
            <a:r>
              <a:rPr lang="it-IT" sz="1800" i="1" dirty="0"/>
              <a:t>MA NEANCHE NEL NUOVO PIANO CASA – CIOE’ VENETO 2050 – E’ PREVISTA ALCUNA DEROGA ALL’OBBLIGO DI PUA (ART. 11 CO. 1 DELLA LEGGE 14/2019)</a:t>
            </a:r>
          </a:p>
        </p:txBody>
      </p:sp>
    </p:spTree>
    <p:extLst>
      <p:ext uri="{BB962C8B-B14F-4D97-AF65-F5344CB8AC3E}">
        <p14:creationId xmlns:p14="http://schemas.microsoft.com/office/powerpoint/2010/main" val="3328786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AD302D1-DDFC-4860-B14F-BDCA38404E8C}"/>
              </a:ext>
            </a:extLst>
          </p:cNvPr>
          <p:cNvSpPr>
            <a:spLocks noGrp="1"/>
          </p:cNvSpPr>
          <p:nvPr>
            <p:ph type="title"/>
          </p:nvPr>
        </p:nvSpPr>
        <p:spPr/>
        <p:txBody>
          <a:bodyPr>
            <a:normAutofit/>
          </a:bodyPr>
          <a:lstStyle/>
          <a:p>
            <a:r>
              <a:rPr lang="it-IT" sz="2800" dirty="0">
                <a:effectLst/>
                <a:latin typeface="Calibri" panose="020F0502020204030204" pitchFamily="34" charset="0"/>
                <a:ea typeface="Calibri" panose="020F0502020204030204" pitchFamily="34" charset="0"/>
                <a:cs typeface="Times New Roman" panose="02020603050405020304" pitchFamily="18" charset="0"/>
              </a:rPr>
              <a:t>Nuovo co. 2 bis, art. 10, L.R. 14/2019: «</a:t>
            </a:r>
            <a:r>
              <a:rPr lang="it-IT" sz="2800" i="1" dirty="0">
                <a:effectLst/>
                <a:latin typeface="Calibri" panose="020F0502020204030204" pitchFamily="34" charset="0"/>
                <a:ea typeface="Calibri" panose="020F0502020204030204" pitchFamily="34" charset="0"/>
                <a:cs typeface="Times New Roman" panose="02020603050405020304" pitchFamily="18" charset="0"/>
              </a:rPr>
              <a:t>Fermo restando quanto previsto dai commi 1 e 2 dell’articolo 11 </a:t>
            </a:r>
            <a:r>
              <a:rPr lang="it-IT" sz="2800" dirty="0">
                <a:effectLst/>
                <a:latin typeface="Calibri" panose="020F0502020204030204" pitchFamily="34" charset="0"/>
                <a:ea typeface="Calibri" panose="020F0502020204030204" pitchFamily="34" charset="0"/>
                <a:cs typeface="Times New Roman" panose="02020603050405020304" pitchFamily="18" charset="0"/>
              </a:rPr>
              <a:t>(…)»</a:t>
            </a:r>
            <a:endParaRPr lang="it-IT" sz="2800" dirty="0"/>
          </a:p>
        </p:txBody>
      </p:sp>
      <p:sp>
        <p:nvSpPr>
          <p:cNvPr id="3" name="Segnaposto contenuto 2">
            <a:extLst>
              <a:ext uri="{FF2B5EF4-FFF2-40B4-BE49-F238E27FC236}">
                <a16:creationId xmlns:a16="http://schemas.microsoft.com/office/drawing/2014/main" id="{1B09AE7D-338F-4797-937F-F4BD211789D3}"/>
              </a:ext>
            </a:extLst>
          </p:cNvPr>
          <p:cNvSpPr>
            <a:spLocks noGrp="1"/>
          </p:cNvSpPr>
          <p:nvPr>
            <p:ph idx="1"/>
          </p:nvPr>
        </p:nvSpPr>
        <p:spPr/>
        <p:txBody>
          <a:bodyPr/>
          <a:lstStyle/>
          <a:p>
            <a:pPr>
              <a:lnSpc>
                <a:spcPct val="107000"/>
              </a:lnSpc>
              <a:spcAft>
                <a:spcPts val="800"/>
              </a:spcAft>
            </a:pPr>
            <a:r>
              <a:rPr lang="it-IT" sz="1800" b="1" dirty="0">
                <a:effectLst/>
                <a:latin typeface="Calibri" panose="020F0502020204030204" pitchFamily="34" charset="0"/>
                <a:ea typeface="Calibri" panose="020F0502020204030204" pitchFamily="34" charset="0"/>
                <a:cs typeface="Times New Roman" panose="02020603050405020304" pitchFamily="18" charset="0"/>
              </a:rPr>
              <a:t>LR 14/2019 - Art. 11 - Disposizioni generali e di deroga.</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r>
              <a:rPr lang="it-IT" sz="1800" dirty="0">
                <a:effectLst/>
                <a:latin typeface="Calibri" panose="020F0502020204030204" pitchFamily="34" charset="0"/>
                <a:ea typeface="Calibri" panose="020F0502020204030204" pitchFamily="34" charset="0"/>
                <a:cs typeface="Times New Roman" panose="02020603050405020304" pitchFamily="18" charset="0"/>
              </a:rPr>
              <a:t>1</a:t>
            </a:r>
            <a:r>
              <a:rPr lang="it-IT" sz="1800" i="1" dirty="0">
                <a:effectLst/>
                <a:latin typeface="Calibri" panose="020F0502020204030204" pitchFamily="34" charset="0"/>
                <a:ea typeface="Calibri" panose="020F0502020204030204" pitchFamily="34" charset="0"/>
                <a:cs typeface="Times New Roman" panose="02020603050405020304" pitchFamily="18" charset="0"/>
              </a:rPr>
              <a:t>. Fermo restando quanto previsto agli articoli 8 e 9, </a:t>
            </a:r>
            <a:r>
              <a:rPr lang="it-IT" sz="1800" i="1" u="sng" dirty="0">
                <a:effectLst/>
                <a:latin typeface="Calibri" panose="020F0502020204030204" pitchFamily="34" charset="0"/>
                <a:ea typeface="Calibri" panose="020F0502020204030204" pitchFamily="34" charset="0"/>
                <a:cs typeface="Times New Roman" panose="02020603050405020304" pitchFamily="18" charset="0"/>
              </a:rPr>
              <a:t>gli interventi di cui agli articoli 6 e 7 possono derogare ai parametri edilizi di superficie, volume e altezza previsti dai regolamenti e strumenti urbanistici comunali</a:t>
            </a:r>
            <a:r>
              <a:rPr lang="it-IT" sz="1800" i="1" dirty="0">
                <a:effectLst/>
                <a:latin typeface="Calibri" panose="020F0502020204030204" pitchFamily="34" charset="0"/>
                <a:ea typeface="Calibri" panose="020F0502020204030204" pitchFamily="34" charset="0"/>
                <a:cs typeface="Times New Roman" panose="02020603050405020304" pitchFamily="18" charset="0"/>
              </a:rPr>
              <a:t> nonché, in attuazione dell’articolo 2 bis del decreto del Presidente della Repubblica n. 380 del 2001, ai parametri edilizi di altezza, densità e distanze di cui agli articoli 7, 8 e 9 del decreto ministeriale n. 1444 del 1968, purché, in tali ultimi casi, nell’ambito di strumenti urbanistici di tipo attuativo con previsioni planivolumetriche che consentano una valutazione unitaria e complessiva degli interventi.</a:t>
            </a:r>
          </a:p>
          <a:p>
            <a:endParaRPr lang="it-IT" sz="1800" dirty="0">
              <a:latin typeface="Calibri" panose="020F0502020204030204" pitchFamily="34" charset="0"/>
              <a:cs typeface="Times New Roman" panose="02020603050405020304" pitchFamily="18" charset="0"/>
            </a:endParaRPr>
          </a:p>
          <a:p>
            <a:r>
              <a:rPr lang="it-IT" sz="1800" i="1" dirty="0">
                <a:latin typeface="Calibri" panose="020F0502020204030204" pitchFamily="34" charset="0"/>
                <a:cs typeface="Times New Roman" panose="02020603050405020304" pitchFamily="18" charset="0"/>
              </a:rPr>
              <a:t>NON E’ PREVISTA LA DEROGA ALL’OBBLIGO DI PUA</a:t>
            </a:r>
            <a:endParaRPr lang="it-IT" i="1" dirty="0"/>
          </a:p>
        </p:txBody>
      </p:sp>
    </p:spTree>
    <p:extLst>
      <p:ext uri="{BB962C8B-B14F-4D97-AF65-F5344CB8AC3E}">
        <p14:creationId xmlns:p14="http://schemas.microsoft.com/office/powerpoint/2010/main" val="2339212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64DA2E9-2928-473C-A99B-579E3E15CB1E}"/>
              </a:ext>
            </a:extLst>
          </p:cNvPr>
          <p:cNvSpPr>
            <a:spLocks noGrp="1"/>
          </p:cNvSpPr>
          <p:nvPr>
            <p:ph type="title"/>
          </p:nvPr>
        </p:nvSpPr>
        <p:spPr/>
        <p:txBody>
          <a:bodyPr>
            <a:normAutofit/>
          </a:bodyPr>
          <a:lstStyle/>
          <a:p>
            <a:r>
              <a:rPr lang="it-IT" sz="2800" b="1" dirty="0"/>
              <a:t>Fuori tema</a:t>
            </a:r>
          </a:p>
        </p:txBody>
      </p:sp>
      <p:sp>
        <p:nvSpPr>
          <p:cNvPr id="3" name="Segnaposto contenuto 2">
            <a:extLst>
              <a:ext uri="{FF2B5EF4-FFF2-40B4-BE49-F238E27FC236}">
                <a16:creationId xmlns:a16="http://schemas.microsoft.com/office/drawing/2014/main" id="{CFA53F44-2302-4EEB-A0FF-FB3BB476FC90}"/>
              </a:ext>
            </a:extLst>
          </p:cNvPr>
          <p:cNvSpPr>
            <a:spLocks noGrp="1"/>
          </p:cNvSpPr>
          <p:nvPr>
            <p:ph idx="1"/>
          </p:nvPr>
        </p:nvSpPr>
        <p:spPr/>
        <p:txBody>
          <a:bodyPr/>
          <a:lstStyle/>
          <a:p>
            <a:r>
              <a:rPr lang="it-IT" sz="1800" dirty="0">
                <a:effectLst/>
                <a:latin typeface="Calibri" panose="020F0502020204030204" pitchFamily="34" charset="0"/>
                <a:ea typeface="Calibri" panose="020F0502020204030204" pitchFamily="34" charset="0"/>
                <a:cs typeface="Times New Roman" panose="02020603050405020304" pitchFamily="18" charset="0"/>
              </a:rPr>
              <a:t>Una precisazione al volo: non vi è un limite posto dall’art. 11 co. 1 alla operatività della nuova disciplina in tema di distanze posta dal DL 76/2020, che ha modificato l’art. 2bis DPR 380/2001 quanto alla demo-ricostruzione.</a:t>
            </a:r>
          </a:p>
          <a:p>
            <a:r>
              <a:rPr lang="it-IT" sz="1800" dirty="0">
                <a:latin typeface="Calibri" panose="020F0502020204030204" pitchFamily="34" charset="0"/>
                <a:ea typeface="Calibri" panose="020F0502020204030204" pitchFamily="34" charset="0"/>
                <a:cs typeface="Times New Roman" panose="02020603050405020304" pitchFamily="18" charset="0"/>
              </a:rPr>
              <a:t>Insomma, l’art. 11 co. 1 della L.R. 14/2019 – che richiama espressamente l’art. 2 bis – non ne impedisce la piena e immediata applicazione nel testo via via modificato.</a:t>
            </a:r>
          </a:p>
          <a:p>
            <a:endParaRPr lang="it-IT" sz="1800" dirty="0">
              <a:latin typeface="Calibri" panose="020F0502020204030204" pitchFamily="34" charset="0"/>
              <a:ea typeface="Calibri" panose="020F0502020204030204" pitchFamily="34" charset="0"/>
              <a:cs typeface="Times New Roman" panose="02020603050405020304" pitchFamily="18" charset="0"/>
            </a:endParaRPr>
          </a:p>
          <a:p>
            <a:r>
              <a:rPr lang="it-IT" sz="1800" dirty="0">
                <a:latin typeface="Calibri" panose="020F0502020204030204" pitchFamily="34" charset="0"/>
                <a:ea typeface="Calibri" panose="020F0502020204030204" pitchFamily="34" charset="0"/>
                <a:cs typeface="Times New Roman" panose="02020603050405020304" pitchFamily="18" charset="0"/>
              </a:rPr>
              <a:t>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3004825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99B3CA4-6A1A-4BDE-9878-02B19D42CF1B}"/>
              </a:ext>
            </a:extLst>
          </p:cNvPr>
          <p:cNvSpPr>
            <a:spLocks noGrp="1"/>
          </p:cNvSpPr>
          <p:nvPr>
            <p:ph type="title"/>
          </p:nvPr>
        </p:nvSpPr>
        <p:spPr/>
        <p:txBody>
          <a:bodyPr>
            <a:normAutofit/>
          </a:bodyPr>
          <a:lstStyle/>
          <a:p>
            <a:r>
              <a:rPr lang="it-IT" sz="2800" dirty="0"/>
              <a:t>Art. 11 co. 2 L.R. 14/2019</a:t>
            </a:r>
          </a:p>
        </p:txBody>
      </p:sp>
      <p:sp>
        <p:nvSpPr>
          <p:cNvPr id="3" name="Segnaposto contenuto 2">
            <a:extLst>
              <a:ext uri="{FF2B5EF4-FFF2-40B4-BE49-F238E27FC236}">
                <a16:creationId xmlns:a16="http://schemas.microsoft.com/office/drawing/2014/main" id="{3B63DFD7-9312-490D-B1E2-86B2A86AB3FB}"/>
              </a:ext>
            </a:extLst>
          </p:cNvPr>
          <p:cNvSpPr>
            <a:spLocks noGrp="1"/>
          </p:cNvSpPr>
          <p:nvPr>
            <p:ph idx="1"/>
          </p:nvPr>
        </p:nvSpPr>
        <p:spPr/>
        <p:txBody>
          <a:bodyPr/>
          <a:lstStyle/>
          <a:p>
            <a:r>
              <a:rPr lang="it-IT" sz="1800" dirty="0">
                <a:effectLst/>
                <a:latin typeface="Calibri" panose="020F0502020204030204" pitchFamily="34" charset="0"/>
                <a:ea typeface="Calibri" panose="020F0502020204030204" pitchFamily="34" charset="0"/>
                <a:cs typeface="Times New Roman" panose="02020603050405020304" pitchFamily="18" charset="0"/>
              </a:rPr>
              <a:t>2</a:t>
            </a:r>
            <a:r>
              <a:rPr lang="it-IT" sz="1800" i="1" dirty="0">
                <a:effectLst/>
                <a:latin typeface="Calibri" panose="020F0502020204030204" pitchFamily="34" charset="0"/>
                <a:ea typeface="Calibri" panose="020F0502020204030204" pitchFamily="34" charset="0"/>
                <a:cs typeface="Times New Roman" panose="02020603050405020304" pitchFamily="18" charset="0"/>
              </a:rPr>
              <a:t>. Qualora gli interventi di cui agli articoli 6 e 7 comportino la realizzazione di un edificio con volumetria superiore ai 2.000 metri cubi o con un altezza superiore al 50 per cento rispetto all’edificio oggetto di intervento, e non ricorra l’ipotesi di deroga al decreto ministeriale n. 1444 del 1968 di cui al comma 1, gli stessi sono sempre autorizzati previo rilascio del permesso di costruire convenzionato di cui all’articolo 28 bis del decreto del Presidente della Repubblica n. 380 del 2001, con previsioni planivolumetriche.</a:t>
            </a:r>
          </a:p>
          <a:p>
            <a:endParaRPr lang="it-IT" dirty="0"/>
          </a:p>
          <a:p>
            <a:endParaRPr lang="it-IT" dirty="0"/>
          </a:p>
          <a:p>
            <a:r>
              <a:rPr lang="it-IT" dirty="0"/>
              <a:t>Non c’entra con la possibilità di derogare all’obbligo di un PUA imposto dal PRG</a:t>
            </a:r>
          </a:p>
        </p:txBody>
      </p:sp>
    </p:spTree>
    <p:extLst>
      <p:ext uri="{BB962C8B-B14F-4D97-AF65-F5344CB8AC3E}">
        <p14:creationId xmlns:p14="http://schemas.microsoft.com/office/powerpoint/2010/main" val="810254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27E4B9-1F47-4CB5-B74C-FAB5606BC60E}"/>
              </a:ext>
            </a:extLst>
          </p:cNvPr>
          <p:cNvSpPr>
            <a:spLocks noGrp="1"/>
          </p:cNvSpPr>
          <p:nvPr>
            <p:ph type="title"/>
          </p:nvPr>
        </p:nvSpPr>
        <p:spPr/>
        <p:txBody>
          <a:bodyPr>
            <a:normAutofit/>
          </a:bodyPr>
          <a:lstStyle/>
          <a:p>
            <a:r>
              <a:rPr lang="it-IT" sz="2800" dirty="0"/>
              <a:t>Tornando all’art. 10 della nuova legge</a:t>
            </a:r>
          </a:p>
        </p:txBody>
      </p:sp>
      <p:sp>
        <p:nvSpPr>
          <p:cNvPr id="3" name="Segnaposto contenuto 2">
            <a:extLst>
              <a:ext uri="{FF2B5EF4-FFF2-40B4-BE49-F238E27FC236}">
                <a16:creationId xmlns:a16="http://schemas.microsoft.com/office/drawing/2014/main" id="{E8BA3CC0-0B9D-4B07-AB21-16B1CAD07FFA}"/>
              </a:ext>
            </a:extLst>
          </p:cNvPr>
          <p:cNvSpPr>
            <a:spLocks noGrp="1"/>
          </p:cNvSpPr>
          <p:nvPr>
            <p:ph idx="1"/>
          </p:nvPr>
        </p:nvSpPr>
        <p:spPr/>
        <p:txBody>
          <a:bodyPr>
            <a:normAutofit/>
          </a:bodyPr>
          <a:lstStyle/>
          <a:p>
            <a:r>
              <a:rPr lang="it-IT" sz="1900" dirty="0">
                <a:effectLst/>
                <a:latin typeface="Calibri" panose="020F0502020204030204" pitchFamily="34" charset="0"/>
                <a:ea typeface="Calibri" panose="020F0502020204030204" pitchFamily="34" charset="0"/>
                <a:cs typeface="Times New Roman" panose="02020603050405020304" pitchFamily="18" charset="0"/>
              </a:rPr>
              <a:t>Dopo il comma 2, dell’articolo 10, della legge regionale 4 aprile 2019, n. 14 (…) è aggiunto il seguente comma: </a:t>
            </a:r>
          </a:p>
          <a:p>
            <a:r>
              <a:rPr lang="it-IT" sz="1900" dirty="0">
                <a:effectLst/>
                <a:latin typeface="Calibri" panose="020F0502020204030204" pitchFamily="34" charset="0"/>
                <a:ea typeface="Calibri" panose="020F0502020204030204" pitchFamily="34" charset="0"/>
                <a:cs typeface="Times New Roman" panose="02020603050405020304" pitchFamily="18" charset="0"/>
              </a:rPr>
              <a:t>“</a:t>
            </a:r>
            <a:r>
              <a:rPr lang="it-IT" sz="1900" i="1" dirty="0">
                <a:effectLst/>
                <a:latin typeface="Calibri" panose="020F0502020204030204" pitchFamily="34" charset="0"/>
                <a:ea typeface="Calibri" panose="020F0502020204030204" pitchFamily="34" charset="0"/>
                <a:cs typeface="Times New Roman" panose="02020603050405020304" pitchFamily="18" charset="0"/>
              </a:rPr>
              <a:t>2 bis. Fermo restando quanto previsto dai commi 1 e 2 dell’articolo 11, gli interventi sugli edifici esistenti di cui agli articoli 6 e 7, </a:t>
            </a:r>
            <a:r>
              <a:rPr lang="it-IT" sz="1900" i="1" u="sng" dirty="0">
                <a:effectLst/>
                <a:latin typeface="Calibri" panose="020F0502020204030204" pitchFamily="34" charset="0"/>
                <a:ea typeface="Calibri" panose="020F0502020204030204" pitchFamily="34" charset="0"/>
                <a:cs typeface="Times New Roman" panose="02020603050405020304" pitchFamily="18" charset="0"/>
              </a:rPr>
              <a:t>qualora ricadano in uno o più ambiti territoriali assoggettati a piano urbanistico attuativo</a:t>
            </a:r>
            <a:r>
              <a:rPr lang="it-IT" sz="1900" i="1" dirty="0">
                <a:effectLst/>
                <a:latin typeface="Calibri" panose="020F0502020204030204" pitchFamily="34" charset="0"/>
                <a:ea typeface="Calibri" panose="020F0502020204030204" pitchFamily="34" charset="0"/>
                <a:cs typeface="Times New Roman" panose="02020603050405020304" pitchFamily="18" charset="0"/>
              </a:rPr>
              <a:t> dallo strumento urbanistico generale</a:t>
            </a:r>
            <a:r>
              <a:rPr lang="it-IT" sz="1900" i="1" u="sng" dirty="0">
                <a:effectLst/>
                <a:latin typeface="Calibri" panose="020F0502020204030204" pitchFamily="34" charset="0"/>
                <a:ea typeface="Calibri" panose="020F0502020204030204" pitchFamily="34" charset="0"/>
                <a:cs typeface="Times New Roman" panose="02020603050405020304" pitchFamily="18" charset="0"/>
              </a:rPr>
              <a:t>, possono comunque essere assentiti</a:t>
            </a:r>
            <a:r>
              <a:rPr lang="it-IT" sz="1900" i="1" dirty="0">
                <a:effectLst/>
                <a:latin typeface="Calibri" panose="020F0502020204030204" pitchFamily="34" charset="0"/>
                <a:ea typeface="Calibri" panose="020F0502020204030204" pitchFamily="34" charset="0"/>
                <a:cs typeface="Times New Roman" panose="02020603050405020304" pitchFamily="18" charset="0"/>
              </a:rPr>
              <a:t> con permesso di costruire di cui agli articoli 10 del decreto del Presidente della Repubblica n. 380 del 2001 o con segnalazione certificata di inizio di attività (SCIA) di cui all’articolo 23 del medesimo decreto, </a:t>
            </a:r>
            <a:r>
              <a:rPr lang="it-IT" sz="1900" i="1" u="sng" dirty="0">
                <a:effectLst/>
                <a:latin typeface="Calibri" panose="020F0502020204030204" pitchFamily="34" charset="0"/>
                <a:ea typeface="Calibri" panose="020F0502020204030204" pitchFamily="34" charset="0"/>
                <a:cs typeface="Times New Roman" panose="02020603050405020304" pitchFamily="18" charset="0"/>
              </a:rPr>
              <a:t>in presenza delle principali opere di urbanizzazione e previa deliberazione del Consiglio comunale</a:t>
            </a:r>
            <a:r>
              <a:rPr lang="it-IT" sz="1900" i="1" dirty="0">
                <a:effectLst/>
                <a:latin typeface="Calibri" panose="020F0502020204030204" pitchFamily="34" charset="0"/>
                <a:ea typeface="Calibri" panose="020F0502020204030204" pitchFamily="34" charset="0"/>
                <a:cs typeface="Times New Roman" panose="02020603050405020304" pitchFamily="18" charset="0"/>
              </a:rPr>
              <a:t> </a:t>
            </a:r>
            <a:r>
              <a:rPr lang="it-IT" sz="1900" i="1" u="sng" dirty="0">
                <a:effectLst/>
                <a:latin typeface="Calibri" panose="020F0502020204030204" pitchFamily="34" charset="0"/>
                <a:ea typeface="Calibri" panose="020F0502020204030204" pitchFamily="34" charset="0"/>
                <a:cs typeface="Times New Roman" panose="02020603050405020304" pitchFamily="18" charset="0"/>
              </a:rPr>
              <a:t>che si esprime in ordine alla possibilità di prescindere dal piano attuativo richiesto</a:t>
            </a:r>
            <a:r>
              <a:rPr lang="it-IT" sz="1900" dirty="0">
                <a:effectLst/>
                <a:latin typeface="Calibri" panose="020F0502020204030204" pitchFamily="34" charset="0"/>
                <a:ea typeface="Calibri" panose="020F0502020204030204" pitchFamily="34" charset="0"/>
                <a:cs typeface="Times New Roman" panose="02020603050405020304" pitchFamily="18" charset="0"/>
              </a:rPr>
              <a:t>”.</a:t>
            </a:r>
          </a:p>
          <a:p>
            <a:endParaRPr lang="it-IT" dirty="0"/>
          </a:p>
        </p:txBody>
      </p:sp>
    </p:spTree>
    <p:extLst>
      <p:ext uri="{BB962C8B-B14F-4D97-AF65-F5344CB8AC3E}">
        <p14:creationId xmlns:p14="http://schemas.microsoft.com/office/powerpoint/2010/main" val="13168114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4A7851D-86F2-4AF4-92CE-0E0C835C73A4}"/>
              </a:ext>
            </a:extLst>
          </p:cNvPr>
          <p:cNvSpPr>
            <a:spLocks noGrp="1"/>
          </p:cNvSpPr>
          <p:nvPr>
            <p:ph type="title"/>
          </p:nvPr>
        </p:nvSpPr>
        <p:spPr/>
        <p:txBody>
          <a:bodyPr>
            <a:normAutofit/>
          </a:bodyPr>
          <a:lstStyle/>
          <a:p>
            <a:r>
              <a:rPr lang="it-IT" sz="2800" b="1" dirty="0"/>
              <a:t>C’era già un’altra norma: l’art. 18 bis L.R. 11/2004</a:t>
            </a:r>
          </a:p>
        </p:txBody>
      </p:sp>
      <p:sp>
        <p:nvSpPr>
          <p:cNvPr id="3" name="Segnaposto contenuto 2">
            <a:extLst>
              <a:ext uri="{FF2B5EF4-FFF2-40B4-BE49-F238E27FC236}">
                <a16:creationId xmlns:a16="http://schemas.microsoft.com/office/drawing/2014/main" id="{EDEBE555-0490-4AEF-A4E6-2C1D27098EC1}"/>
              </a:ext>
            </a:extLst>
          </p:cNvPr>
          <p:cNvSpPr>
            <a:spLocks noGrp="1"/>
          </p:cNvSpPr>
          <p:nvPr>
            <p:ph idx="1"/>
          </p:nvPr>
        </p:nvSpPr>
        <p:spPr/>
        <p:txBody>
          <a:bodyPr/>
          <a:lstStyle/>
          <a:p>
            <a:pPr>
              <a:lnSpc>
                <a:spcPct val="107000"/>
              </a:lnSpc>
              <a:spcAft>
                <a:spcPts val="800"/>
              </a:spcAft>
            </a:pPr>
            <a:r>
              <a:rPr lang="it-IT" sz="1800" b="1" dirty="0">
                <a:effectLst/>
                <a:latin typeface="Calibri" panose="020F0502020204030204" pitchFamily="34" charset="0"/>
                <a:ea typeface="Calibri" panose="020F0502020204030204" pitchFamily="34" charset="0"/>
                <a:cs typeface="Times New Roman" panose="02020603050405020304" pitchFamily="18" charset="0"/>
              </a:rPr>
              <a:t>Art. 18 bis – Interventi in diretta attuazione degli strumenti urbanistici generali.</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it-IT" sz="1800" i="1" dirty="0">
                <a:effectLst/>
                <a:latin typeface="Calibri" panose="020F0502020204030204" pitchFamily="34" charset="0"/>
                <a:ea typeface="Calibri" panose="020F0502020204030204" pitchFamily="34" charset="0"/>
                <a:cs typeface="Times New Roman" panose="02020603050405020304" pitchFamily="18" charset="0"/>
              </a:rPr>
              <a:t>Sono sempre ammessi in diretta attuazione degli strumenti urbanistici generali, anche in assenza dei piani attuativi dagli stessi richiesti, gli </a:t>
            </a:r>
            <a:r>
              <a:rPr lang="it-IT" sz="1800" i="1" u="sng" dirty="0">
                <a:effectLst/>
                <a:latin typeface="Calibri" panose="020F0502020204030204" pitchFamily="34" charset="0"/>
                <a:ea typeface="Calibri" panose="020F0502020204030204" pitchFamily="34" charset="0"/>
                <a:cs typeface="Times New Roman" panose="02020603050405020304" pitchFamily="18" charset="0"/>
              </a:rPr>
              <a:t>interventi sul patrimonio edilizio esistente di cui alle lettere a), b), c) e d), </a:t>
            </a:r>
            <a:r>
              <a:rPr lang="it-IT" sz="1800" i="1" dirty="0">
                <a:effectLst/>
                <a:latin typeface="Calibri" panose="020F0502020204030204" pitchFamily="34" charset="0"/>
                <a:ea typeface="Calibri" panose="020F0502020204030204" pitchFamily="34" charset="0"/>
                <a:cs typeface="Times New Roman" panose="02020603050405020304" pitchFamily="18" charset="0"/>
              </a:rPr>
              <a:t>dell’articolo 3 del decreto del Presidente della Repubblica 6 giugno 2001, n. 380 “Testo unico delle disposizioni legislative e regolamentari in materia edilizia” </a:t>
            </a:r>
            <a:r>
              <a:rPr lang="it-IT" sz="1800" i="1" u="sng" dirty="0">
                <a:effectLst/>
                <a:latin typeface="Calibri" panose="020F0502020204030204" pitchFamily="34" charset="0"/>
                <a:ea typeface="Calibri" panose="020F0502020204030204" pitchFamily="34" charset="0"/>
                <a:cs typeface="Times New Roman" panose="02020603050405020304" pitchFamily="18" charset="0"/>
              </a:rPr>
              <a:t>e quelli di completamento su parti del territorio già dotate delle principali opere di urbanizzazione primaria e secondaria. </a:t>
            </a:r>
            <a:endParaRPr lang="it-IT" sz="1800" i="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it-IT" sz="1800" b="1" i="1"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it-IT" sz="1800" dirty="0">
                <a:effectLst/>
                <a:latin typeface="Calibri" panose="020F0502020204030204" pitchFamily="34" charset="0"/>
                <a:ea typeface="Calibri" panose="020F0502020204030204" pitchFamily="34" charset="0"/>
                <a:cs typeface="Times New Roman" panose="02020603050405020304" pitchFamily="18" charset="0"/>
              </a:rPr>
              <a:t> (Articolo aggiunto dall’articolo 20, comma 1, della legge 11/2010).</a:t>
            </a:r>
            <a:endParaRPr lang="it-IT" dirty="0"/>
          </a:p>
        </p:txBody>
      </p:sp>
    </p:spTree>
    <p:extLst>
      <p:ext uri="{BB962C8B-B14F-4D97-AF65-F5344CB8AC3E}">
        <p14:creationId xmlns:p14="http://schemas.microsoft.com/office/powerpoint/2010/main" val="29260847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3729D0-B3F1-4CE4-9EAF-3D6DCEDA0490}"/>
              </a:ext>
            </a:extLst>
          </p:cNvPr>
          <p:cNvSpPr>
            <a:spLocks noGrp="1"/>
          </p:cNvSpPr>
          <p:nvPr>
            <p:ph type="title"/>
          </p:nvPr>
        </p:nvSpPr>
        <p:spPr/>
        <p:txBody>
          <a:bodyPr>
            <a:normAutofit/>
          </a:bodyPr>
          <a:lstStyle/>
          <a:p>
            <a:r>
              <a:rPr lang="it-IT" sz="2800" b="1" dirty="0"/>
              <a:t>Il rapporto tra le due norme</a:t>
            </a:r>
          </a:p>
        </p:txBody>
      </p:sp>
      <p:sp>
        <p:nvSpPr>
          <p:cNvPr id="3" name="Segnaposto contenuto 2">
            <a:extLst>
              <a:ext uri="{FF2B5EF4-FFF2-40B4-BE49-F238E27FC236}">
                <a16:creationId xmlns:a16="http://schemas.microsoft.com/office/drawing/2014/main" id="{6001A999-E56D-463E-8435-A34B49420296}"/>
              </a:ext>
            </a:extLst>
          </p:cNvPr>
          <p:cNvSpPr>
            <a:spLocks noGrp="1"/>
          </p:cNvSpPr>
          <p:nvPr>
            <p:ph idx="1"/>
          </p:nvPr>
        </p:nvSpPr>
        <p:spPr/>
        <p:txBody>
          <a:bodyPr/>
          <a:lstStyle/>
          <a:p>
            <a:pPr marL="0" indent="0">
              <a:buNone/>
            </a:pPr>
            <a:endParaRPr lang="it-IT" sz="1800" dirty="0"/>
          </a:p>
          <a:p>
            <a:pPr marL="0" indent="0">
              <a:buNone/>
            </a:pPr>
            <a:r>
              <a:rPr lang="it-IT" sz="1800" dirty="0"/>
              <a:t>Cosa c’è di diverso ?</a:t>
            </a:r>
          </a:p>
          <a:p>
            <a:endParaRPr lang="it-IT" sz="1800" dirty="0"/>
          </a:p>
          <a:p>
            <a:r>
              <a:rPr lang="it-IT" sz="1800" dirty="0"/>
              <a:t>C’è sovrapposizione ma non coincidenza: una norma riguarda soltanto gli interventi ex art. 6 e 7 della legge «Veneto 2050», mentre l’altra è più generale (ma più limitata).</a:t>
            </a:r>
          </a:p>
          <a:p>
            <a:r>
              <a:rPr lang="it-IT" sz="1800" dirty="0"/>
              <a:t>Delibera di Consiglio (prevista nella L.R. 19/2021, non nell’art. 18 bis L.R. 11/2004): un’idea sbagliata? Meglio la Giunta? Consentire un intervento senza il PUA prescritto ha più a che fare con le competenze sui PUA o con quelle sui PRG?</a:t>
            </a:r>
          </a:p>
          <a:p>
            <a:r>
              <a:rPr lang="it-IT" sz="1800" dirty="0"/>
              <a:t>Molte volte, poi, potrà venire in gioco un </a:t>
            </a:r>
            <a:r>
              <a:rPr lang="it-IT" sz="1800" dirty="0" err="1"/>
              <a:t>pdc</a:t>
            </a:r>
            <a:r>
              <a:rPr lang="it-IT" sz="1800" dirty="0"/>
              <a:t> convenzionato (di competenza consiliare)</a:t>
            </a:r>
          </a:p>
          <a:p>
            <a:endParaRPr lang="it-IT" dirty="0"/>
          </a:p>
        </p:txBody>
      </p:sp>
    </p:spTree>
    <p:extLst>
      <p:ext uri="{BB962C8B-B14F-4D97-AF65-F5344CB8AC3E}">
        <p14:creationId xmlns:p14="http://schemas.microsoft.com/office/powerpoint/2010/main" val="36119675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840523-CDFF-41CD-A64A-6685F61DAD49}"/>
              </a:ext>
            </a:extLst>
          </p:cNvPr>
          <p:cNvSpPr>
            <a:spLocks noGrp="1"/>
          </p:cNvSpPr>
          <p:nvPr>
            <p:ph type="title"/>
          </p:nvPr>
        </p:nvSpPr>
        <p:spPr/>
        <p:txBody>
          <a:bodyPr>
            <a:normAutofit/>
          </a:bodyPr>
          <a:lstStyle/>
          <a:p>
            <a:r>
              <a:rPr lang="it-IT" sz="2800" b="1" dirty="0"/>
              <a:t>Il permesso convenzionato</a:t>
            </a:r>
          </a:p>
        </p:txBody>
      </p:sp>
      <p:sp>
        <p:nvSpPr>
          <p:cNvPr id="3" name="Segnaposto contenuto 2">
            <a:extLst>
              <a:ext uri="{FF2B5EF4-FFF2-40B4-BE49-F238E27FC236}">
                <a16:creationId xmlns:a16="http://schemas.microsoft.com/office/drawing/2014/main" id="{34941E52-ECCD-42AB-ACAB-F8C550FE0B6F}"/>
              </a:ext>
            </a:extLst>
          </p:cNvPr>
          <p:cNvSpPr>
            <a:spLocks noGrp="1"/>
          </p:cNvSpPr>
          <p:nvPr>
            <p:ph idx="1"/>
          </p:nvPr>
        </p:nvSpPr>
        <p:spPr/>
        <p:txBody>
          <a:bodyPr>
            <a:normAutofit/>
          </a:bodyPr>
          <a:lstStyle/>
          <a:p>
            <a:pPr algn="l"/>
            <a:r>
              <a:rPr lang="it-IT" sz="1800" b="1" i="0" dirty="0">
                <a:solidFill>
                  <a:srgbClr val="000000"/>
                </a:solidFill>
                <a:effectLst/>
              </a:rPr>
              <a:t>DPR 380, art. 28-bis. Permesso di costruire convenzionato</a:t>
            </a:r>
            <a:br>
              <a:rPr lang="it-IT" sz="1800" b="1" i="0" dirty="0">
                <a:solidFill>
                  <a:srgbClr val="000000"/>
                </a:solidFill>
                <a:effectLst/>
              </a:rPr>
            </a:br>
            <a:r>
              <a:rPr lang="it-IT" sz="1800" b="0" i="1" dirty="0">
                <a:solidFill>
                  <a:srgbClr val="000000"/>
                </a:solidFill>
                <a:effectLst/>
              </a:rPr>
              <a:t>(articolo introdotto dalla legge 164/2014)</a:t>
            </a:r>
          </a:p>
          <a:p>
            <a:pPr algn="l"/>
            <a:r>
              <a:rPr lang="it-IT" sz="1800" b="0" i="0" dirty="0">
                <a:solidFill>
                  <a:srgbClr val="000000"/>
                </a:solidFill>
                <a:effectLst/>
              </a:rPr>
              <a:t>1. Qualora le esigenze di urbanizzazione possano essere soddisfatte con una modalità semplificata, è possibile il rilascio di un permesso di costruire convenzionato.</a:t>
            </a:r>
          </a:p>
          <a:p>
            <a:pPr algn="l"/>
            <a:r>
              <a:rPr lang="it-IT" sz="1800" b="0" i="0" dirty="0">
                <a:solidFill>
                  <a:srgbClr val="000000"/>
                </a:solidFill>
                <a:effectLst/>
              </a:rPr>
              <a:t>2. La convenzione, </a:t>
            </a:r>
            <a:r>
              <a:rPr lang="it-IT" sz="1800" b="0" i="0" u="sng" dirty="0">
                <a:solidFill>
                  <a:srgbClr val="000000"/>
                </a:solidFill>
                <a:effectLst/>
              </a:rPr>
              <a:t>approvata con delibera del consiglio comunale</a:t>
            </a:r>
            <a:r>
              <a:rPr lang="it-IT" sz="1800" b="0" i="0" dirty="0">
                <a:solidFill>
                  <a:srgbClr val="000000"/>
                </a:solidFill>
                <a:effectLst/>
              </a:rPr>
              <a:t>, salva diversa previsione regionale, specifica gli obblighi, funzionali al soddisfacimento di un interesse pubblico, che il soggetto attuatore si assume ai fini di poter conseguire il rilascio del titolo edilizio, il quale resta la fonte di regolamento degli interessi.</a:t>
            </a:r>
          </a:p>
          <a:p>
            <a:endParaRPr lang="it-IT" dirty="0"/>
          </a:p>
        </p:txBody>
      </p:sp>
    </p:spTree>
    <p:extLst>
      <p:ext uri="{BB962C8B-B14F-4D97-AF65-F5344CB8AC3E}">
        <p14:creationId xmlns:p14="http://schemas.microsoft.com/office/powerpoint/2010/main" val="32003202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F2917CA-22E2-482A-AE1C-EF8B49911C2C}"/>
              </a:ext>
            </a:extLst>
          </p:cNvPr>
          <p:cNvSpPr>
            <a:spLocks noGrp="1"/>
          </p:cNvSpPr>
          <p:nvPr>
            <p:ph type="title"/>
          </p:nvPr>
        </p:nvSpPr>
        <p:spPr/>
        <p:txBody>
          <a:bodyPr>
            <a:normAutofit/>
          </a:bodyPr>
          <a:lstStyle/>
          <a:p>
            <a:r>
              <a:rPr lang="it-IT" sz="2800" b="1" dirty="0"/>
              <a:t>…e se non c’è nessuna urbanizzazione da fare?</a:t>
            </a:r>
            <a:br>
              <a:rPr lang="it-IT" sz="2800" b="1" dirty="0"/>
            </a:br>
            <a:endParaRPr lang="it-IT" sz="2800" b="1" dirty="0"/>
          </a:p>
        </p:txBody>
      </p:sp>
      <p:sp>
        <p:nvSpPr>
          <p:cNvPr id="3" name="Segnaposto contenuto 2">
            <a:extLst>
              <a:ext uri="{FF2B5EF4-FFF2-40B4-BE49-F238E27FC236}">
                <a16:creationId xmlns:a16="http://schemas.microsoft.com/office/drawing/2014/main" id="{0402CCCA-1239-4602-B800-452F0E76E473}"/>
              </a:ext>
            </a:extLst>
          </p:cNvPr>
          <p:cNvSpPr>
            <a:spLocks noGrp="1"/>
          </p:cNvSpPr>
          <p:nvPr>
            <p:ph idx="1"/>
          </p:nvPr>
        </p:nvSpPr>
        <p:spPr/>
        <p:txBody>
          <a:bodyPr>
            <a:normAutofit/>
          </a:bodyPr>
          <a:lstStyle/>
          <a:p>
            <a:pPr marL="0" indent="0" algn="l">
              <a:buNone/>
            </a:pPr>
            <a:endParaRPr lang="it-IT" sz="1800" i="0" dirty="0">
              <a:effectLst/>
            </a:endParaRPr>
          </a:p>
          <a:p>
            <a:pPr marL="0" indent="0" algn="l">
              <a:buNone/>
            </a:pPr>
            <a:r>
              <a:rPr lang="it-IT" sz="1800" i="0" dirty="0">
                <a:effectLst/>
              </a:rPr>
              <a:t>OPERE DI URBANIZZAZIONE, MONETIZZAZIONE E COMPENSAZIONE </a:t>
            </a:r>
          </a:p>
          <a:p>
            <a:pPr marL="0" indent="0" algn="l">
              <a:buNone/>
            </a:pPr>
            <a:r>
              <a:rPr lang="it-IT" sz="1800" i="0" dirty="0">
                <a:effectLst/>
              </a:rPr>
              <a:t>Cfr. L.R. 11/2004 Art. 32 – Dotazioni di aree per servizi nei Piani Urbanistici Attuativi.</a:t>
            </a:r>
          </a:p>
          <a:p>
            <a:endParaRPr lang="it-IT" sz="1800" dirty="0">
              <a:solidFill>
                <a:srgbClr val="212529"/>
              </a:solidFill>
            </a:endParaRPr>
          </a:p>
          <a:p>
            <a:pPr marL="457200" lvl="1" indent="0">
              <a:buNone/>
            </a:pPr>
            <a:r>
              <a:rPr lang="it-IT" sz="1800" dirty="0"/>
              <a:t>Insomma, anche se non c’è nulla da urbanizzare, un piano attuativo pretende comunque la monetizzazione.</a:t>
            </a:r>
          </a:p>
          <a:p>
            <a:pPr marL="457200" lvl="1" indent="0">
              <a:buNone/>
            </a:pPr>
            <a:r>
              <a:rPr lang="it-IT" sz="1800"/>
              <a:t>E un </a:t>
            </a:r>
            <a:r>
              <a:rPr lang="it-IT" sz="1800" dirty="0"/>
              <a:t>permesso convenzionato? un permesso non convenzionato, in un ambito PUA senza PUA? </a:t>
            </a:r>
          </a:p>
          <a:p>
            <a:pPr marL="457200" lvl="1" indent="0">
              <a:buNone/>
            </a:pPr>
            <a:endParaRPr lang="it-IT" sz="1800" b="1" dirty="0"/>
          </a:p>
          <a:p>
            <a:pPr marL="457200" lvl="1" indent="0">
              <a:buNone/>
            </a:pPr>
            <a:r>
              <a:rPr lang="it-IT" sz="1800" b="1" dirty="0"/>
              <a:t>E’ giusto che sia l’amministrazione, non il funzionario, a considerare questi profili </a:t>
            </a:r>
          </a:p>
        </p:txBody>
      </p:sp>
    </p:spTree>
    <p:extLst>
      <p:ext uri="{BB962C8B-B14F-4D97-AF65-F5344CB8AC3E}">
        <p14:creationId xmlns:p14="http://schemas.microsoft.com/office/powerpoint/2010/main" val="606840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8E71C1A-A2BC-4631-ACC7-73CCE400F0AB}"/>
              </a:ext>
            </a:extLst>
          </p:cNvPr>
          <p:cNvSpPr>
            <a:spLocks noGrp="1"/>
          </p:cNvSpPr>
          <p:nvPr>
            <p:ph type="title"/>
          </p:nvPr>
        </p:nvSpPr>
        <p:spPr/>
        <p:txBody>
          <a:bodyPr>
            <a:normAutofit/>
          </a:bodyPr>
          <a:lstStyle/>
          <a:p>
            <a:r>
              <a:rPr lang="it-IT" sz="2800" b="1" dirty="0">
                <a:effectLst/>
                <a:latin typeface="Times New Roman" panose="02020603050405020304" pitchFamily="18" charset="0"/>
              </a:rPr>
              <a:t>Legge reg. 19/2021, art. 6 - Modifica dell’articolo 93 della legge regionale 27 giugno 1985, n. 61</a:t>
            </a:r>
            <a:endParaRPr lang="it-IT" sz="2800" b="1" dirty="0"/>
          </a:p>
        </p:txBody>
      </p:sp>
      <p:sp>
        <p:nvSpPr>
          <p:cNvPr id="3" name="Segnaposto contenuto 2">
            <a:extLst>
              <a:ext uri="{FF2B5EF4-FFF2-40B4-BE49-F238E27FC236}">
                <a16:creationId xmlns:a16="http://schemas.microsoft.com/office/drawing/2014/main" id="{AFD4204A-ED0C-41DB-80F7-5175264CD64F}"/>
              </a:ext>
            </a:extLst>
          </p:cNvPr>
          <p:cNvSpPr>
            <a:spLocks noGrp="1"/>
          </p:cNvSpPr>
          <p:nvPr>
            <p:ph idx="1"/>
          </p:nvPr>
        </p:nvSpPr>
        <p:spPr/>
        <p:txBody>
          <a:bodyPr>
            <a:normAutofit/>
          </a:bodyPr>
          <a:lstStyle/>
          <a:p>
            <a:r>
              <a:rPr lang="it-IT" dirty="0">
                <a:effectLst/>
                <a:latin typeface="Times New Roman" panose="02020603050405020304" pitchFamily="18" charset="0"/>
              </a:rPr>
              <a:t>1. Alla fine dell’articolo 93 della legge regionale 27 giugno 1985, n. 61, è inserito il seguente comma: </a:t>
            </a:r>
          </a:p>
          <a:p>
            <a:r>
              <a:rPr lang="it-IT" i="1" dirty="0">
                <a:effectLst/>
                <a:latin typeface="Times New Roman" panose="02020603050405020304" pitchFamily="18" charset="0"/>
              </a:rPr>
              <a:t>“</a:t>
            </a:r>
            <a:r>
              <a:rPr lang="it-IT" i="1" u="sng" dirty="0">
                <a:effectLst/>
                <a:latin typeface="Times New Roman" panose="02020603050405020304" pitchFamily="18" charset="0"/>
              </a:rPr>
              <a:t>Nei casi previsti dall’articolo 34</a:t>
            </a:r>
            <a:r>
              <a:rPr lang="it-IT" i="1" dirty="0">
                <a:effectLst/>
                <a:latin typeface="Times New Roman" panose="02020603050405020304" pitchFamily="18" charset="0"/>
              </a:rPr>
              <a:t>, del decreto del Presidente della Repubblica 6 giugno 2001, n. 380 “Testo unico delle disposizioni legislative e regolamentari in materia edilizia”, </a:t>
            </a:r>
            <a:r>
              <a:rPr lang="it-IT" i="1" u="sng" dirty="0">
                <a:effectLst/>
                <a:latin typeface="Times New Roman" panose="02020603050405020304" pitchFamily="18" charset="0"/>
              </a:rPr>
              <a:t>l’interessato può </a:t>
            </a:r>
            <a:r>
              <a:rPr lang="it-IT" b="1" i="1" u="sng" dirty="0">
                <a:effectLst/>
                <a:latin typeface="Times New Roman" panose="02020603050405020304" pitchFamily="18" charset="0"/>
              </a:rPr>
              <a:t>chiedere</a:t>
            </a:r>
            <a:r>
              <a:rPr lang="it-IT" i="1" u="sng" dirty="0">
                <a:effectLst/>
                <a:latin typeface="Times New Roman" panose="02020603050405020304" pitchFamily="18" charset="0"/>
              </a:rPr>
              <a:t> di eliminare le opere abusive mediante la loro </a:t>
            </a:r>
            <a:r>
              <a:rPr lang="it-IT" b="1" i="1" u="sng" dirty="0">
                <a:effectLst/>
                <a:latin typeface="Times New Roman" panose="02020603050405020304" pitchFamily="18" charset="0"/>
              </a:rPr>
              <a:t>demolizione</a:t>
            </a:r>
            <a:r>
              <a:rPr lang="it-IT" i="1" u="sng" dirty="0">
                <a:effectLst/>
                <a:latin typeface="Times New Roman" panose="02020603050405020304" pitchFamily="18" charset="0"/>
              </a:rPr>
              <a:t> nel contesto di uno degli interventi di cui all’articolo 3, comma 1, lettere d) ed e), del medesimo decreto, a condizione che l’intervento sia conforme agli strumenti urbanistici ed </a:t>
            </a:r>
            <a:r>
              <a:rPr lang="it-IT" b="1" i="1" u="sng" dirty="0">
                <a:effectLst/>
                <a:latin typeface="Times New Roman" panose="02020603050405020304" pitchFamily="18" charset="0"/>
              </a:rPr>
              <a:t>eseguito entro un termine fissato dal Comune</a:t>
            </a:r>
            <a:r>
              <a:rPr lang="it-IT" i="1" dirty="0">
                <a:effectLst/>
                <a:latin typeface="Times New Roman" panose="02020603050405020304" pitchFamily="18" charset="0"/>
              </a:rPr>
              <a:t>”.</a:t>
            </a:r>
            <a:endParaRPr lang="it-IT" i="1" dirty="0"/>
          </a:p>
        </p:txBody>
      </p:sp>
    </p:spTree>
    <p:extLst>
      <p:ext uri="{BB962C8B-B14F-4D97-AF65-F5344CB8AC3E}">
        <p14:creationId xmlns:p14="http://schemas.microsoft.com/office/powerpoint/2010/main" val="4144143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4E64FAD-E303-4DA8-8B59-D9F768C63361}"/>
              </a:ext>
            </a:extLst>
          </p:cNvPr>
          <p:cNvSpPr>
            <a:spLocks noGrp="1"/>
          </p:cNvSpPr>
          <p:nvPr>
            <p:ph type="title"/>
          </p:nvPr>
        </p:nvSpPr>
        <p:spPr/>
        <p:txBody>
          <a:bodyPr>
            <a:normAutofit fontScale="90000"/>
          </a:bodyPr>
          <a:lstStyle/>
          <a:p>
            <a:r>
              <a:rPr lang="it-IT" sz="3100" b="1" i="0" dirty="0">
                <a:solidFill>
                  <a:srgbClr val="000000"/>
                </a:solidFill>
                <a:effectLst/>
                <a:latin typeface="Calibri" panose="020F0502020204030204" pitchFamily="34" charset="0"/>
              </a:rPr>
              <a:t>DPR 380/2001, Art. 34 (L) - Interventi eseguiti in parziale difformità dal permesso di costruire</a:t>
            </a:r>
            <a:br>
              <a:rPr lang="it-IT" b="0" i="0" dirty="0">
                <a:solidFill>
                  <a:srgbClr val="000000"/>
                </a:solidFill>
                <a:effectLst/>
                <a:latin typeface="Times New Roman" panose="02020603050405020304" pitchFamily="18" charset="0"/>
              </a:rPr>
            </a:br>
            <a:endParaRPr lang="it-IT" dirty="0"/>
          </a:p>
        </p:txBody>
      </p:sp>
      <p:sp>
        <p:nvSpPr>
          <p:cNvPr id="3" name="Segnaposto contenuto 2">
            <a:extLst>
              <a:ext uri="{FF2B5EF4-FFF2-40B4-BE49-F238E27FC236}">
                <a16:creationId xmlns:a16="http://schemas.microsoft.com/office/drawing/2014/main" id="{B6AB0E7D-1409-4876-B248-06A1E54A7F54}"/>
              </a:ext>
            </a:extLst>
          </p:cNvPr>
          <p:cNvSpPr>
            <a:spLocks noGrp="1"/>
          </p:cNvSpPr>
          <p:nvPr>
            <p:ph idx="1"/>
          </p:nvPr>
        </p:nvSpPr>
        <p:spPr/>
        <p:txBody>
          <a:bodyPr>
            <a:normAutofit fontScale="92500" lnSpcReduction="10000"/>
          </a:bodyPr>
          <a:lstStyle/>
          <a:p>
            <a:pPr algn="l"/>
            <a:r>
              <a:rPr lang="it-IT" b="0" i="1" dirty="0">
                <a:solidFill>
                  <a:srgbClr val="000000"/>
                </a:solidFill>
                <a:effectLst/>
              </a:rPr>
              <a:t>1. Gli interventi e le opere realizzati in parziale difformità dal permesso di costruire </a:t>
            </a:r>
            <a:r>
              <a:rPr lang="it-IT" b="0" i="1" u="sng" dirty="0">
                <a:solidFill>
                  <a:srgbClr val="000000"/>
                </a:solidFill>
                <a:effectLst/>
              </a:rPr>
              <a:t>sono rimossi o demoliti a cura e spese dei responsabili dell'abuso entro il termine congruo fissato dalla relativa </a:t>
            </a:r>
            <a:r>
              <a:rPr lang="it-IT" b="1" i="1" u="sng" dirty="0">
                <a:solidFill>
                  <a:srgbClr val="000000"/>
                </a:solidFill>
                <a:effectLst/>
              </a:rPr>
              <a:t>ordinanza</a:t>
            </a:r>
            <a:r>
              <a:rPr lang="it-IT" b="0" i="1" u="sng" dirty="0">
                <a:solidFill>
                  <a:srgbClr val="000000"/>
                </a:solidFill>
                <a:effectLst/>
              </a:rPr>
              <a:t> del dirigente o del responsabile dell’ufficio</a:t>
            </a:r>
            <a:r>
              <a:rPr lang="it-IT" b="0" i="1" dirty="0">
                <a:solidFill>
                  <a:srgbClr val="000000"/>
                </a:solidFill>
                <a:effectLst/>
              </a:rPr>
              <a:t>. Decorso tale termine sono rimossi o demoliti a cura del comune e a spese dei medesimi responsabili dell'abuso.</a:t>
            </a:r>
          </a:p>
          <a:p>
            <a:pPr algn="l"/>
            <a:r>
              <a:rPr lang="it-IT" b="0" i="1" dirty="0">
                <a:solidFill>
                  <a:srgbClr val="000000"/>
                </a:solidFill>
                <a:effectLst/>
              </a:rPr>
              <a:t>2. Quando la demolizione </a:t>
            </a:r>
            <a:r>
              <a:rPr lang="it-IT" b="0" i="1" u="sng" dirty="0">
                <a:solidFill>
                  <a:srgbClr val="000000"/>
                </a:solidFill>
                <a:effectLst/>
              </a:rPr>
              <a:t>non può avvenire senza pregiudizio della parte eseguita in conformità</a:t>
            </a:r>
            <a:r>
              <a:rPr lang="it-IT" b="0" i="1" dirty="0">
                <a:solidFill>
                  <a:srgbClr val="000000"/>
                </a:solidFill>
                <a:effectLst/>
              </a:rPr>
              <a:t>, il dirigente o il responsabile dell’ufficio applica una </a:t>
            </a:r>
            <a:r>
              <a:rPr lang="it-IT" b="1" i="1" u="sng" dirty="0">
                <a:solidFill>
                  <a:srgbClr val="000000"/>
                </a:solidFill>
                <a:effectLst/>
              </a:rPr>
              <a:t>sanzione</a:t>
            </a:r>
            <a:r>
              <a:rPr lang="it-IT" b="0" i="1" u="sng" dirty="0">
                <a:solidFill>
                  <a:srgbClr val="000000"/>
                </a:solidFill>
                <a:effectLst/>
              </a:rPr>
              <a:t> </a:t>
            </a:r>
            <a:r>
              <a:rPr lang="it-IT" b="0" i="1" dirty="0">
                <a:solidFill>
                  <a:srgbClr val="000000"/>
                </a:solidFill>
                <a:effectLst/>
              </a:rPr>
              <a:t>pari al doppio del costo di produzione, stabilito in base alla legge 27 luglio 1978, n. 392, della parte dell'opera realizzata in difformità dal permesso di costruire, se ad uso residenziale, e pari al doppio del valore venale, determinato a cura della agenzia del territorio, per le opere adibite ad usi diversi da quello residenziale</a:t>
            </a:r>
          </a:p>
          <a:p>
            <a:endParaRPr lang="it-IT" dirty="0"/>
          </a:p>
        </p:txBody>
      </p:sp>
    </p:spTree>
    <p:extLst>
      <p:ext uri="{BB962C8B-B14F-4D97-AF65-F5344CB8AC3E}">
        <p14:creationId xmlns:p14="http://schemas.microsoft.com/office/powerpoint/2010/main" val="4253226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5D0C87-43A3-4F8E-A19E-36E84F7F8054}"/>
              </a:ext>
            </a:extLst>
          </p:cNvPr>
          <p:cNvSpPr>
            <a:spLocks noGrp="1"/>
          </p:cNvSpPr>
          <p:nvPr>
            <p:ph type="title"/>
          </p:nvPr>
        </p:nvSpPr>
        <p:spPr/>
        <p:txBody>
          <a:bodyPr>
            <a:normAutofit/>
          </a:bodyPr>
          <a:lstStyle/>
          <a:p>
            <a:r>
              <a:rPr lang="it-IT" sz="2800" b="1" dirty="0"/>
              <a:t>Il procedimento</a:t>
            </a:r>
          </a:p>
        </p:txBody>
      </p:sp>
      <p:sp>
        <p:nvSpPr>
          <p:cNvPr id="3" name="Segnaposto contenuto 2">
            <a:extLst>
              <a:ext uri="{FF2B5EF4-FFF2-40B4-BE49-F238E27FC236}">
                <a16:creationId xmlns:a16="http://schemas.microsoft.com/office/drawing/2014/main" id="{297C0486-DE3E-43A1-8D0E-66AAA1930456}"/>
              </a:ext>
            </a:extLst>
          </p:cNvPr>
          <p:cNvSpPr>
            <a:spLocks noGrp="1"/>
          </p:cNvSpPr>
          <p:nvPr>
            <p:ph idx="1"/>
          </p:nvPr>
        </p:nvSpPr>
        <p:spPr/>
        <p:txBody>
          <a:bodyPr>
            <a:normAutofit/>
          </a:bodyPr>
          <a:lstStyle/>
          <a:p>
            <a:endParaRPr lang="it-IT" dirty="0"/>
          </a:p>
          <a:p>
            <a:r>
              <a:rPr lang="it-IT" sz="1900" dirty="0"/>
              <a:t>Dunque, ci sarà un </a:t>
            </a:r>
            <a:r>
              <a:rPr lang="it-IT" sz="1900" dirty="0" err="1"/>
              <a:t>pdc</a:t>
            </a:r>
            <a:r>
              <a:rPr lang="it-IT" sz="1900" dirty="0"/>
              <a:t> o una scia per l’intervento ex art 3 lett. d) o lett. e) del DPR 380 </a:t>
            </a:r>
          </a:p>
          <a:p>
            <a:r>
              <a:rPr lang="it-IT" sz="1900" dirty="0"/>
              <a:t> con prescrizioni, o con un impegno unilaterale, o un </a:t>
            </a:r>
            <a:r>
              <a:rPr lang="it-IT" sz="1900" dirty="0" err="1"/>
              <a:t>pdc</a:t>
            </a:r>
            <a:r>
              <a:rPr lang="it-IT" sz="1900" dirty="0"/>
              <a:t> convenzionato, avente a oggetto l’eliminazione delle opere abusive</a:t>
            </a:r>
          </a:p>
          <a:p>
            <a:r>
              <a:rPr lang="it-IT" sz="1900" dirty="0"/>
              <a:t>Potrebbe esserci un’ordinanza ex art. 34 DPR 380 «parallela» a </a:t>
            </a:r>
            <a:r>
              <a:rPr lang="it-IT" sz="1900" dirty="0" err="1"/>
              <a:t>pdc</a:t>
            </a:r>
            <a:r>
              <a:rPr lang="it-IT" sz="1900" dirty="0"/>
              <a:t> o scia? Non è quello che vuole la norma. Il senso è che la rimozione degli abusi non sia trattata autonomamente, ma rientri nell’intervento complessivo. </a:t>
            </a:r>
          </a:p>
          <a:p>
            <a:r>
              <a:rPr lang="it-IT" sz="1900" dirty="0"/>
              <a:t>Ma l’allontanamento dall’art. 34 è un profilo di costituzionalità delicato</a:t>
            </a:r>
          </a:p>
        </p:txBody>
      </p:sp>
    </p:spTree>
    <p:extLst>
      <p:ext uri="{BB962C8B-B14F-4D97-AF65-F5344CB8AC3E}">
        <p14:creationId xmlns:p14="http://schemas.microsoft.com/office/powerpoint/2010/main" val="2933697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C56F27B-4329-4BE9-9E89-48750AC68A2D}"/>
              </a:ext>
            </a:extLst>
          </p:cNvPr>
          <p:cNvSpPr>
            <a:spLocks noGrp="1"/>
          </p:cNvSpPr>
          <p:nvPr>
            <p:ph type="title"/>
          </p:nvPr>
        </p:nvSpPr>
        <p:spPr/>
        <p:txBody>
          <a:bodyPr>
            <a:normAutofit/>
          </a:bodyPr>
          <a:lstStyle/>
          <a:p>
            <a:r>
              <a:rPr lang="it-IT" sz="2800" b="1" dirty="0"/>
              <a:t>Il procedimento (continua)</a:t>
            </a:r>
          </a:p>
        </p:txBody>
      </p:sp>
      <p:sp>
        <p:nvSpPr>
          <p:cNvPr id="3" name="Segnaposto contenuto 2">
            <a:extLst>
              <a:ext uri="{FF2B5EF4-FFF2-40B4-BE49-F238E27FC236}">
                <a16:creationId xmlns:a16="http://schemas.microsoft.com/office/drawing/2014/main" id="{02653B91-B314-45F4-97BF-687E84B325B1}"/>
              </a:ext>
            </a:extLst>
          </p:cNvPr>
          <p:cNvSpPr>
            <a:spLocks noGrp="1"/>
          </p:cNvSpPr>
          <p:nvPr>
            <p:ph idx="1"/>
          </p:nvPr>
        </p:nvSpPr>
        <p:spPr/>
        <p:txBody>
          <a:bodyPr/>
          <a:lstStyle/>
          <a:p>
            <a:endParaRPr lang="it-IT" sz="1800" dirty="0"/>
          </a:p>
          <a:p>
            <a:endParaRPr lang="it-IT" sz="1800" dirty="0"/>
          </a:p>
          <a:p>
            <a:r>
              <a:rPr lang="it-IT" sz="1800" dirty="0"/>
              <a:t>Il Comune fissa un termine: di quanto? Forse non i 90 gg, ma forse neanche i tre anni più uno più proroghe per l’esecuzione dell’intervento, perché spesso l’eliminazione dell’abuso è una specie di presupposto. </a:t>
            </a:r>
          </a:p>
          <a:p>
            <a:r>
              <a:rPr lang="it-IT" sz="1800" dirty="0"/>
              <a:t>Ma il Comune chi? Forse il funzionario, a meno che non sia un </a:t>
            </a:r>
            <a:r>
              <a:rPr lang="it-IT" sz="1800" dirty="0" err="1"/>
              <a:t>pdc</a:t>
            </a:r>
            <a:r>
              <a:rPr lang="it-IT" sz="1800" dirty="0"/>
              <a:t> convenzionato. </a:t>
            </a:r>
          </a:p>
          <a:p>
            <a:r>
              <a:rPr lang="it-IT" sz="1800" dirty="0"/>
              <a:t>Il mancato adempimento cosa comporta? Trattandosi di abusi non rimossi, la decadenza del </a:t>
            </a:r>
            <a:r>
              <a:rPr lang="it-IT" sz="1800" dirty="0" err="1"/>
              <a:t>pdc</a:t>
            </a:r>
            <a:r>
              <a:rPr lang="it-IT" sz="1800" dirty="0"/>
              <a:t>?</a:t>
            </a:r>
          </a:p>
          <a:p>
            <a:endParaRPr lang="it-IT" dirty="0"/>
          </a:p>
        </p:txBody>
      </p:sp>
    </p:spTree>
    <p:extLst>
      <p:ext uri="{BB962C8B-B14F-4D97-AF65-F5344CB8AC3E}">
        <p14:creationId xmlns:p14="http://schemas.microsoft.com/office/powerpoint/2010/main" val="550900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88FE12-6900-440A-9823-F11094FB7665}"/>
              </a:ext>
            </a:extLst>
          </p:cNvPr>
          <p:cNvSpPr>
            <a:spLocks noGrp="1"/>
          </p:cNvSpPr>
          <p:nvPr>
            <p:ph type="title"/>
          </p:nvPr>
        </p:nvSpPr>
        <p:spPr>
          <a:xfrm>
            <a:off x="838200" y="338492"/>
            <a:ext cx="10515600" cy="1325563"/>
          </a:xfrm>
        </p:spPr>
        <p:txBody>
          <a:bodyPr/>
          <a:lstStyle/>
          <a:p>
            <a:r>
              <a:rPr lang="it-IT" sz="2800" b="1" dirty="0"/>
              <a:t>Non è una sanatoria</a:t>
            </a:r>
            <a:endParaRPr lang="it-IT" dirty="0"/>
          </a:p>
        </p:txBody>
      </p:sp>
      <p:sp>
        <p:nvSpPr>
          <p:cNvPr id="3" name="Segnaposto contenuto 2">
            <a:extLst>
              <a:ext uri="{FF2B5EF4-FFF2-40B4-BE49-F238E27FC236}">
                <a16:creationId xmlns:a16="http://schemas.microsoft.com/office/drawing/2014/main" id="{EED8DBF0-18C5-4BF7-A9CD-0B61E8041E43}"/>
              </a:ext>
            </a:extLst>
          </p:cNvPr>
          <p:cNvSpPr>
            <a:spLocks noGrp="1"/>
          </p:cNvSpPr>
          <p:nvPr>
            <p:ph idx="1"/>
          </p:nvPr>
        </p:nvSpPr>
        <p:spPr>
          <a:xfrm>
            <a:off x="838200" y="1221943"/>
            <a:ext cx="10515600" cy="4351338"/>
          </a:xfrm>
        </p:spPr>
        <p:txBody>
          <a:bodyPr>
            <a:normAutofit/>
          </a:bodyPr>
          <a:lstStyle/>
          <a:p>
            <a:pPr marL="0" indent="0">
              <a:buNone/>
            </a:pPr>
            <a:endParaRPr lang="it-IT" dirty="0"/>
          </a:p>
          <a:p>
            <a:r>
              <a:rPr lang="it-IT" dirty="0"/>
              <a:t>Profili di incostituzionalità? Diversità rispetto alla L.R. 50/2019 (che voleva mantenere in vita – cioè condonare – quel che non è sanabile).</a:t>
            </a:r>
          </a:p>
          <a:p>
            <a:pPr marL="0" indent="0">
              <a:buNone/>
            </a:pPr>
            <a:endParaRPr lang="it-IT" dirty="0"/>
          </a:p>
          <a:p>
            <a:pPr marL="0" indent="0">
              <a:buNone/>
            </a:pPr>
            <a:r>
              <a:rPr lang="it-IT" dirty="0"/>
              <a:t>Con la L.R. 19/2021 l’abuso viene eliminato, ma resta abuso. La serietà è il prezzo per la possibilità che la legge sia costituzionale. Dunque:</a:t>
            </a:r>
          </a:p>
          <a:p>
            <a:r>
              <a:rPr lang="it-IT" dirty="0"/>
              <a:t>L’abuso va individuato (autodenuncia)</a:t>
            </a:r>
          </a:p>
          <a:p>
            <a:r>
              <a:rPr lang="it-IT" dirty="0"/>
              <a:t>Rileva penalmente</a:t>
            </a:r>
          </a:p>
        </p:txBody>
      </p:sp>
    </p:spTree>
    <p:extLst>
      <p:ext uri="{BB962C8B-B14F-4D97-AF65-F5344CB8AC3E}">
        <p14:creationId xmlns:p14="http://schemas.microsoft.com/office/powerpoint/2010/main" val="2411923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590506C-100E-4D36-B917-BD355E861FA5}"/>
              </a:ext>
            </a:extLst>
          </p:cNvPr>
          <p:cNvSpPr>
            <a:spLocks noGrp="1"/>
          </p:cNvSpPr>
          <p:nvPr>
            <p:ph type="title"/>
          </p:nvPr>
        </p:nvSpPr>
        <p:spPr/>
        <p:txBody>
          <a:bodyPr>
            <a:normAutofit/>
          </a:bodyPr>
          <a:lstStyle/>
          <a:p>
            <a:r>
              <a:rPr lang="it-IT" sz="2800" b="1" i="1" dirty="0"/>
              <a:t>Ratio</a:t>
            </a:r>
          </a:p>
        </p:txBody>
      </p:sp>
      <p:sp>
        <p:nvSpPr>
          <p:cNvPr id="3" name="Segnaposto contenuto 2">
            <a:extLst>
              <a:ext uri="{FF2B5EF4-FFF2-40B4-BE49-F238E27FC236}">
                <a16:creationId xmlns:a16="http://schemas.microsoft.com/office/drawing/2014/main" id="{04750B16-80B1-4EC7-8E96-E7594C1A2F2E}"/>
              </a:ext>
            </a:extLst>
          </p:cNvPr>
          <p:cNvSpPr>
            <a:spLocks noGrp="1"/>
          </p:cNvSpPr>
          <p:nvPr>
            <p:ph idx="1"/>
          </p:nvPr>
        </p:nvSpPr>
        <p:spPr/>
        <p:txBody>
          <a:bodyPr/>
          <a:lstStyle/>
          <a:p>
            <a:endParaRPr lang="it-IT" dirty="0"/>
          </a:p>
          <a:p>
            <a:r>
              <a:rPr lang="it-IT" dirty="0"/>
              <a:t>Si riconduce la situazione a legalità</a:t>
            </a:r>
          </a:p>
          <a:p>
            <a:r>
              <a:rPr lang="it-IT" dirty="0"/>
              <a:t>Si fanno emergere e si eliminano volontariamente gli abusi</a:t>
            </a:r>
          </a:p>
          <a:p>
            <a:r>
              <a:rPr lang="it-IT" dirty="0"/>
              <a:t>Si sbloccano situazioni su cui si potrà intervenire</a:t>
            </a:r>
          </a:p>
          <a:p>
            <a:endParaRPr lang="it-IT" dirty="0"/>
          </a:p>
        </p:txBody>
      </p:sp>
    </p:spTree>
    <p:extLst>
      <p:ext uri="{BB962C8B-B14F-4D97-AF65-F5344CB8AC3E}">
        <p14:creationId xmlns:p14="http://schemas.microsoft.com/office/powerpoint/2010/main" val="3205358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802B08-9429-49C9-BE28-38C77FC51AC6}"/>
              </a:ext>
            </a:extLst>
          </p:cNvPr>
          <p:cNvSpPr>
            <a:spLocks noGrp="1"/>
          </p:cNvSpPr>
          <p:nvPr>
            <p:ph type="title"/>
          </p:nvPr>
        </p:nvSpPr>
        <p:spPr/>
        <p:txBody>
          <a:bodyPr>
            <a:normAutofit/>
          </a:bodyPr>
          <a:lstStyle/>
          <a:p>
            <a:r>
              <a:rPr lang="it-IT" sz="2800" b="1" dirty="0"/>
              <a:t>In conclusione</a:t>
            </a:r>
          </a:p>
        </p:txBody>
      </p:sp>
      <p:sp>
        <p:nvSpPr>
          <p:cNvPr id="3" name="Segnaposto contenuto 2">
            <a:extLst>
              <a:ext uri="{FF2B5EF4-FFF2-40B4-BE49-F238E27FC236}">
                <a16:creationId xmlns:a16="http://schemas.microsoft.com/office/drawing/2014/main" id="{986F0AB5-B76A-42C7-9B5D-1E5F64FFBE17}"/>
              </a:ext>
            </a:extLst>
          </p:cNvPr>
          <p:cNvSpPr>
            <a:spLocks noGrp="1"/>
          </p:cNvSpPr>
          <p:nvPr>
            <p:ph idx="1"/>
          </p:nvPr>
        </p:nvSpPr>
        <p:spPr/>
        <p:txBody>
          <a:bodyPr/>
          <a:lstStyle/>
          <a:p>
            <a:endParaRPr lang="it-IT" dirty="0"/>
          </a:p>
          <a:p>
            <a:endParaRPr lang="it-IT" dirty="0"/>
          </a:p>
          <a:p>
            <a:r>
              <a:rPr lang="it-IT" dirty="0"/>
              <a:t>Intanto, la norma si applica </a:t>
            </a:r>
          </a:p>
          <a:p>
            <a:r>
              <a:rPr lang="it-IT" dirty="0"/>
              <a:t>Ma c’è alla base un ragionamento meno censurabile di quello alla base della LR. 50/2019 </a:t>
            </a:r>
          </a:p>
          <a:p>
            <a:r>
              <a:rPr lang="it-IT" dirty="0"/>
              <a:t>Certo, era meglio se era una legge statale…</a:t>
            </a:r>
          </a:p>
          <a:p>
            <a:r>
              <a:rPr lang="it-IT" dirty="0"/>
              <a:t>Magari, però, per una volta passa il modello veneto.</a:t>
            </a:r>
          </a:p>
          <a:p>
            <a:endParaRPr lang="it-IT" dirty="0"/>
          </a:p>
        </p:txBody>
      </p:sp>
    </p:spTree>
    <p:extLst>
      <p:ext uri="{BB962C8B-B14F-4D97-AF65-F5344CB8AC3E}">
        <p14:creationId xmlns:p14="http://schemas.microsoft.com/office/powerpoint/2010/main" val="2566051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8A6867C-D17E-4E9E-93FB-00ACD06EA246}"/>
              </a:ext>
            </a:extLst>
          </p:cNvPr>
          <p:cNvSpPr>
            <a:spLocks noGrp="1"/>
          </p:cNvSpPr>
          <p:nvPr>
            <p:ph type="ctrTitle"/>
          </p:nvPr>
        </p:nvSpPr>
        <p:spPr/>
        <p:txBody>
          <a:bodyPr/>
          <a:lstStyle/>
          <a:p>
            <a:r>
              <a:rPr lang="it-IT" sz="1800" b="1" dirty="0">
                <a:effectLst/>
                <a:latin typeface="Calibri" panose="020F0502020204030204" pitchFamily="34" charset="0"/>
                <a:ea typeface="Calibri" panose="020F0502020204030204" pitchFamily="34" charset="0"/>
                <a:cs typeface="Times New Roman" panose="02020603050405020304" pitchFamily="18" charset="0"/>
              </a:rPr>
              <a:t>Art. 10 LR 19/2021</a:t>
            </a:r>
            <a:br>
              <a:rPr lang="it-IT" sz="1800" b="1" dirty="0">
                <a:effectLst/>
                <a:latin typeface="Calibri" panose="020F0502020204030204" pitchFamily="34" charset="0"/>
                <a:ea typeface="Calibri" panose="020F0502020204030204" pitchFamily="34" charset="0"/>
                <a:cs typeface="Times New Roman" panose="02020603050405020304" pitchFamily="18" charset="0"/>
              </a:rPr>
            </a:br>
            <a:br>
              <a:rPr lang="it-IT" sz="1800" b="1" dirty="0">
                <a:effectLst/>
                <a:latin typeface="Calibri" panose="020F0502020204030204" pitchFamily="34" charset="0"/>
                <a:ea typeface="Calibri" panose="020F0502020204030204" pitchFamily="34" charset="0"/>
                <a:cs typeface="Times New Roman" panose="02020603050405020304" pitchFamily="18" charset="0"/>
              </a:rPr>
            </a:br>
            <a:r>
              <a:rPr lang="it-IT" sz="1800" dirty="0">
                <a:effectLst/>
                <a:latin typeface="Calibri" panose="020F0502020204030204" pitchFamily="34" charset="0"/>
                <a:ea typeface="Calibri" panose="020F0502020204030204" pitchFamily="34" charset="0"/>
                <a:cs typeface="Times New Roman" panose="02020603050405020304" pitchFamily="18" charset="0"/>
              </a:rPr>
              <a:t>Disposizioni per agevolare l’esecuzione degli interventi previsti dalla legge regionale 4 aprile 2019, n. 14 - </a:t>
            </a:r>
            <a:r>
              <a:rPr lang="it-IT" sz="1800" b="1" dirty="0">
                <a:effectLst/>
                <a:latin typeface="Calibri" panose="020F0502020204030204" pitchFamily="34" charset="0"/>
                <a:ea typeface="Calibri" panose="020F0502020204030204" pitchFamily="34" charset="0"/>
                <a:cs typeface="Times New Roman" panose="02020603050405020304" pitchFamily="18" charset="0"/>
              </a:rPr>
              <a:t>Modifica dell’articolo 10 della legge regionale 4 aprile 2019, n. 14.</a:t>
            </a:r>
            <a:br>
              <a:rPr lang="it-IT" sz="1800" dirty="0">
                <a:effectLst/>
                <a:latin typeface="Calibri" panose="020F0502020204030204" pitchFamily="34" charset="0"/>
                <a:ea typeface="Calibri" panose="020F0502020204030204" pitchFamily="34" charset="0"/>
                <a:cs typeface="Times New Roman" panose="02020603050405020304" pitchFamily="18" charset="0"/>
              </a:rPr>
            </a:br>
            <a:endParaRPr lang="it-IT" dirty="0"/>
          </a:p>
        </p:txBody>
      </p:sp>
      <p:sp>
        <p:nvSpPr>
          <p:cNvPr id="3" name="Sottotitolo 2">
            <a:extLst>
              <a:ext uri="{FF2B5EF4-FFF2-40B4-BE49-F238E27FC236}">
                <a16:creationId xmlns:a16="http://schemas.microsoft.com/office/drawing/2014/main" id="{AD388453-5F1D-4146-97E3-82B86D758C0D}"/>
              </a:ext>
            </a:extLst>
          </p:cNvPr>
          <p:cNvSpPr>
            <a:spLocks noGrp="1"/>
          </p:cNvSpPr>
          <p:nvPr>
            <p:ph type="subTitle" idx="1"/>
          </p:nvPr>
        </p:nvSpPr>
        <p:spPr/>
        <p:txBody>
          <a:bodyPr/>
          <a:lstStyle/>
          <a:p>
            <a:pPr algn="l">
              <a:lnSpc>
                <a:spcPct val="107000"/>
              </a:lnSpc>
              <a:spcAft>
                <a:spcPts val="800"/>
              </a:spcAft>
            </a:pPr>
            <a:r>
              <a:rPr lang="it-IT" sz="1800" dirty="0">
                <a:effectLst/>
                <a:latin typeface="Calibri" panose="020F0502020204030204" pitchFamily="34" charset="0"/>
                <a:ea typeface="Calibri" panose="020F0502020204030204" pitchFamily="34" charset="0"/>
                <a:cs typeface="Times New Roman" panose="02020603050405020304" pitchFamily="18" charset="0"/>
              </a:rPr>
              <a:t>Dopo il comma 2, dell’articolo 10, della legge regionale 4 aprile 2019, n. 14 (…) è aggiunto il seguente comma: </a:t>
            </a:r>
          </a:p>
          <a:p>
            <a:pPr>
              <a:lnSpc>
                <a:spcPct val="107000"/>
              </a:lnSpc>
              <a:spcAft>
                <a:spcPts val="800"/>
              </a:spcAft>
            </a:pPr>
            <a:r>
              <a:rPr lang="it-IT" sz="1800" dirty="0">
                <a:effectLst/>
                <a:latin typeface="Calibri" panose="020F0502020204030204" pitchFamily="34" charset="0"/>
                <a:ea typeface="Calibri" panose="020F0502020204030204" pitchFamily="34" charset="0"/>
                <a:cs typeface="Times New Roman" panose="02020603050405020304" pitchFamily="18" charset="0"/>
              </a:rPr>
              <a:t> </a:t>
            </a:r>
          </a:p>
          <a:p>
            <a:endParaRPr lang="it-IT" dirty="0"/>
          </a:p>
        </p:txBody>
      </p:sp>
    </p:spTree>
    <p:extLst>
      <p:ext uri="{BB962C8B-B14F-4D97-AF65-F5344CB8AC3E}">
        <p14:creationId xmlns:p14="http://schemas.microsoft.com/office/powerpoint/2010/main" val="188660959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TotalTime>
  <Words>1879</Words>
  <Application>Microsoft Office PowerPoint</Application>
  <PresentationFormat>Widescreen</PresentationFormat>
  <Paragraphs>95</Paragraphs>
  <Slides>19</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19</vt:i4>
      </vt:variant>
    </vt:vector>
  </HeadingPairs>
  <TitlesOfParts>
    <vt:vector size="24" baseType="lpstr">
      <vt:lpstr>Arial</vt:lpstr>
      <vt:lpstr>Calibri</vt:lpstr>
      <vt:lpstr>Calibri Light</vt:lpstr>
      <vt:lpstr>Times New Roman</vt:lpstr>
      <vt:lpstr>Tema di Office</vt:lpstr>
      <vt:lpstr>Webinar 2 luglio 2021 – Italiaius  </vt:lpstr>
      <vt:lpstr>Legge reg. 19/2021, art. 6 - Modifica dell’articolo 93 della legge regionale 27 giugno 1985, n. 61</vt:lpstr>
      <vt:lpstr>DPR 380/2001, Art. 34 (L) - Interventi eseguiti in parziale difformità dal permesso di costruire </vt:lpstr>
      <vt:lpstr>Il procedimento</vt:lpstr>
      <vt:lpstr>Il procedimento (continua)</vt:lpstr>
      <vt:lpstr>Non è una sanatoria</vt:lpstr>
      <vt:lpstr>Ratio</vt:lpstr>
      <vt:lpstr>In conclusione</vt:lpstr>
      <vt:lpstr>Art. 10 LR 19/2021  Disposizioni per agevolare l’esecuzione degli interventi previsti dalla legge regionale 4 aprile 2019, n. 14 - Modifica dell’articolo 10 della legge regionale 4 aprile 2019, n. 14. </vt:lpstr>
      <vt:lpstr>Art. 10 co. 2 bis L.R. 14/2020 (Veneto 2050)</vt:lpstr>
      <vt:lpstr> il punto di partenza</vt:lpstr>
      <vt:lpstr>Nuovo co. 2 bis, art. 10, L.R. 14/2019: «Fermo restando quanto previsto dai commi 1 e 2 dell’articolo 11 (…)»</vt:lpstr>
      <vt:lpstr>Fuori tema</vt:lpstr>
      <vt:lpstr>Art. 11 co. 2 L.R. 14/2019</vt:lpstr>
      <vt:lpstr>Tornando all’art. 10 della nuova legge</vt:lpstr>
      <vt:lpstr>C’era già un’altra norma: l’art. 18 bis L.R. 11/2004</vt:lpstr>
      <vt:lpstr>Il rapporto tra le due norme</vt:lpstr>
      <vt:lpstr>Il permesso convenzionato</vt:lpstr>
      <vt:lpstr>…e se non c’è nessuna urbanizzazione da fare?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 10 - Disposizioni per agevolare l’esecuzione degli interventi previsti dalla legge regionale 4 aprile 2019, n. 14 - Modifica dell’articolo 10 della legge regionale 4 aprile 2019, n. 14.</dc:title>
  <dc:creator>stefano bigolaro</dc:creator>
  <cp:lastModifiedBy>stefano bigolaro</cp:lastModifiedBy>
  <cp:revision>23</cp:revision>
  <dcterms:created xsi:type="dcterms:W3CDTF">2021-07-01T17:20:26Z</dcterms:created>
  <dcterms:modified xsi:type="dcterms:W3CDTF">2021-07-02T16:10:34Z</dcterms:modified>
</cp:coreProperties>
</file>