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sldIdLst>
    <p:sldId id="256" r:id="rId2"/>
    <p:sldId id="257" r:id="rId3"/>
    <p:sldId id="260" r:id="rId4"/>
    <p:sldId id="261" r:id="rId5"/>
    <p:sldId id="259" r:id="rId6"/>
    <p:sldId id="258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181DE-73FD-4FC5-B1E8-E0BE9250D42C}" v="129" dt="2021-11-14T07:32:55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3E1F7-B822-484F-9292-87F298F9D1B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096CE18-C560-41F4-A8EA-0D02BA3842C4}">
      <dgm:prSet custT="1"/>
      <dgm:spPr/>
      <dgm:t>
        <a:bodyPr/>
        <a:lstStyle/>
        <a:p>
          <a:r>
            <a:rPr lang="en-US" sz="1400"/>
            <a:t>LR 11/2004: Art. 17 – Contenuti del Piano degli interventi (PI).</a:t>
          </a:r>
        </a:p>
      </dgm:t>
    </dgm:pt>
    <dgm:pt modelId="{7DDB4BA4-ABBE-43EB-8DE8-9F951FF263A4}" type="parTrans" cxnId="{D28D6800-7B2C-4327-B298-858844072699}">
      <dgm:prSet/>
      <dgm:spPr/>
      <dgm:t>
        <a:bodyPr/>
        <a:lstStyle/>
        <a:p>
          <a:endParaRPr lang="en-US"/>
        </a:p>
      </dgm:t>
    </dgm:pt>
    <dgm:pt modelId="{A78C9FBD-778B-45B9-92C6-55013BB36650}" type="sibTrans" cxnId="{D28D6800-7B2C-4327-B298-858844072699}">
      <dgm:prSet/>
      <dgm:spPr/>
      <dgm:t>
        <a:bodyPr/>
        <a:lstStyle/>
        <a:p>
          <a:endParaRPr lang="en-US"/>
        </a:p>
      </dgm:t>
    </dgm:pt>
    <dgm:pt modelId="{CA200F08-DAA2-40A8-ACDA-1FF065350F64}">
      <dgm:prSet/>
      <dgm:spPr/>
      <dgm:t>
        <a:bodyPr/>
        <a:lstStyle/>
        <a:p>
          <a:r>
            <a:rPr lang="en-US" dirty="0"/>
            <a:t>3. Il PI </a:t>
          </a:r>
          <a:r>
            <a:rPr lang="en-US" dirty="0" err="1"/>
            <a:t>può</a:t>
          </a:r>
          <a:r>
            <a:rPr lang="en-US" dirty="0"/>
            <a:t>, </a:t>
          </a:r>
          <a:r>
            <a:rPr lang="en-US" dirty="0" err="1"/>
            <a:t>altresì</a:t>
          </a:r>
          <a:r>
            <a:rPr lang="en-US" dirty="0"/>
            <a:t>, </a:t>
          </a:r>
          <a:r>
            <a:rPr lang="en-US" dirty="0" err="1"/>
            <a:t>definire</a:t>
          </a:r>
          <a:r>
            <a:rPr lang="en-US" dirty="0"/>
            <a:t> </a:t>
          </a:r>
          <a:r>
            <a:rPr lang="en-US" dirty="0" err="1"/>
            <a:t>minori</a:t>
          </a:r>
          <a:r>
            <a:rPr lang="en-US" dirty="0"/>
            <a:t> </a:t>
          </a:r>
          <a:r>
            <a:rPr lang="en-US" dirty="0" err="1"/>
            <a:t>distanze</a:t>
          </a:r>
          <a:r>
            <a:rPr lang="en-US" dirty="0"/>
            <a:t> rispetto a quelle </a:t>
          </a:r>
          <a:r>
            <a:rPr lang="en-US" dirty="0" err="1"/>
            <a:t>previste</a:t>
          </a:r>
          <a:r>
            <a:rPr lang="en-US" dirty="0"/>
            <a:t> </a:t>
          </a:r>
          <a:r>
            <a:rPr lang="en-US" dirty="0" err="1"/>
            <a:t>dall'articolo</a:t>
          </a:r>
          <a:r>
            <a:rPr lang="en-US" dirty="0"/>
            <a:t> 9 del </a:t>
          </a:r>
          <a:r>
            <a:rPr lang="en-US" dirty="0" err="1"/>
            <a:t>decreto</a:t>
          </a:r>
          <a:r>
            <a:rPr lang="en-US" dirty="0"/>
            <a:t> del </a:t>
          </a:r>
          <a:r>
            <a:rPr lang="en-US" dirty="0" err="1"/>
            <a:t>Ministro</a:t>
          </a:r>
          <a:r>
            <a:rPr lang="en-US" dirty="0"/>
            <a:t> per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lavori</a:t>
          </a:r>
          <a:r>
            <a:rPr lang="en-US" dirty="0"/>
            <a:t> </a:t>
          </a:r>
          <a:r>
            <a:rPr lang="en-US" dirty="0" err="1"/>
            <a:t>pubblici</a:t>
          </a:r>
          <a:r>
            <a:rPr lang="en-US" dirty="0"/>
            <a:t> 20 </a:t>
          </a:r>
          <a:r>
            <a:rPr lang="en-US" dirty="0" err="1"/>
            <a:t>aprile</a:t>
          </a:r>
          <a:r>
            <a:rPr lang="en-US" dirty="0"/>
            <a:t> 1968, n. 1444 "</a:t>
          </a:r>
          <a:r>
            <a:rPr lang="en-US" dirty="0" err="1"/>
            <a:t>Limiti</a:t>
          </a:r>
          <a:r>
            <a:rPr lang="en-US" dirty="0"/>
            <a:t> </a:t>
          </a:r>
          <a:r>
            <a:rPr lang="en-US" dirty="0" err="1"/>
            <a:t>inderogabili</a:t>
          </a:r>
          <a:r>
            <a:rPr lang="en-US" dirty="0"/>
            <a:t> di </a:t>
          </a:r>
          <a:r>
            <a:rPr lang="en-US" dirty="0" err="1"/>
            <a:t>densità</a:t>
          </a:r>
          <a:r>
            <a:rPr lang="en-US" dirty="0"/>
            <a:t> </a:t>
          </a:r>
          <a:r>
            <a:rPr lang="en-US" dirty="0" err="1"/>
            <a:t>edilizia</a:t>
          </a:r>
          <a:r>
            <a:rPr lang="en-US" dirty="0"/>
            <a:t>, di </a:t>
          </a:r>
          <a:r>
            <a:rPr lang="en-US" dirty="0" err="1"/>
            <a:t>altezza</a:t>
          </a:r>
          <a:r>
            <a:rPr lang="en-US" dirty="0"/>
            <a:t>, di </a:t>
          </a:r>
          <a:r>
            <a:rPr lang="en-US" dirty="0" err="1"/>
            <a:t>distanza</a:t>
          </a:r>
          <a:r>
            <a:rPr lang="en-US" dirty="0"/>
            <a:t> </a:t>
          </a:r>
          <a:r>
            <a:rPr lang="en-US" dirty="0" err="1"/>
            <a:t>fra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fabbricati</a:t>
          </a:r>
          <a:r>
            <a:rPr lang="en-US" dirty="0"/>
            <a:t> e </a:t>
          </a:r>
          <a:r>
            <a:rPr lang="en-US" dirty="0" err="1"/>
            <a:t>rapporti</a:t>
          </a:r>
          <a:r>
            <a:rPr lang="en-US" dirty="0"/>
            <a:t> </a:t>
          </a:r>
          <a:r>
            <a:rPr lang="en-US" dirty="0" err="1"/>
            <a:t>massimi</a:t>
          </a:r>
          <a:r>
            <a:rPr lang="en-US" dirty="0"/>
            <a:t> </a:t>
          </a:r>
          <a:r>
            <a:rPr lang="en-US" dirty="0" err="1"/>
            <a:t>tra</a:t>
          </a:r>
          <a:r>
            <a:rPr lang="en-US" dirty="0"/>
            <a:t> </a:t>
          </a:r>
          <a:r>
            <a:rPr lang="en-US" dirty="0" err="1"/>
            <a:t>spazi</a:t>
          </a:r>
          <a:r>
            <a:rPr lang="en-US" dirty="0"/>
            <a:t> </a:t>
          </a:r>
          <a:r>
            <a:rPr lang="en-US" dirty="0" err="1"/>
            <a:t>destinati</a:t>
          </a:r>
          <a:r>
            <a:rPr lang="en-US" dirty="0"/>
            <a:t> </a:t>
          </a:r>
          <a:r>
            <a:rPr lang="en-US" dirty="0" err="1"/>
            <a:t>agli</a:t>
          </a:r>
          <a:r>
            <a:rPr lang="en-US" dirty="0"/>
            <a:t> </a:t>
          </a:r>
          <a:r>
            <a:rPr lang="en-US" dirty="0" err="1"/>
            <a:t>insediamenti</a:t>
          </a:r>
          <a:r>
            <a:rPr lang="en-US" dirty="0"/>
            <a:t> </a:t>
          </a:r>
          <a:r>
            <a:rPr lang="en-US" dirty="0" err="1"/>
            <a:t>residenziali</a:t>
          </a:r>
          <a:r>
            <a:rPr lang="en-US" dirty="0"/>
            <a:t> e </a:t>
          </a:r>
          <a:r>
            <a:rPr lang="en-US" dirty="0" err="1"/>
            <a:t>produttivi</a:t>
          </a:r>
          <a:r>
            <a:rPr lang="en-US" dirty="0"/>
            <a:t> e </a:t>
          </a:r>
          <a:r>
            <a:rPr lang="en-US" dirty="0" err="1"/>
            <a:t>spazi</a:t>
          </a:r>
          <a:r>
            <a:rPr lang="en-US" dirty="0"/>
            <a:t> </a:t>
          </a:r>
          <a:r>
            <a:rPr lang="en-US" dirty="0" err="1"/>
            <a:t>pubblici</a:t>
          </a:r>
          <a:r>
            <a:rPr lang="en-US" dirty="0"/>
            <a:t> o </a:t>
          </a:r>
          <a:r>
            <a:rPr lang="en-US" dirty="0" err="1"/>
            <a:t>riservati</a:t>
          </a:r>
          <a:r>
            <a:rPr lang="en-US" dirty="0"/>
            <a:t> alle </a:t>
          </a:r>
          <a:r>
            <a:rPr lang="en-US" dirty="0" err="1"/>
            <a:t>attività</a:t>
          </a:r>
          <a:r>
            <a:rPr lang="en-US" dirty="0"/>
            <a:t> </a:t>
          </a:r>
          <a:r>
            <a:rPr lang="en-US" dirty="0" err="1"/>
            <a:t>collettive</a:t>
          </a:r>
          <a:r>
            <a:rPr lang="en-US" dirty="0"/>
            <a:t>, al </a:t>
          </a:r>
          <a:r>
            <a:rPr lang="en-US" dirty="0" err="1"/>
            <a:t>verde</a:t>
          </a:r>
          <a:r>
            <a:rPr lang="en-US" dirty="0"/>
            <a:t> </a:t>
          </a:r>
          <a:r>
            <a:rPr lang="en-US" dirty="0" err="1"/>
            <a:t>pubblico</a:t>
          </a:r>
          <a:r>
            <a:rPr lang="en-US" dirty="0"/>
            <a:t> o a </a:t>
          </a:r>
          <a:r>
            <a:rPr lang="en-US" dirty="0" err="1"/>
            <a:t>parcheggi</a:t>
          </a:r>
          <a:r>
            <a:rPr lang="en-US" dirty="0"/>
            <a:t> da </a:t>
          </a:r>
          <a:r>
            <a:rPr lang="en-US" dirty="0" err="1"/>
            <a:t>osservare</a:t>
          </a:r>
          <a:r>
            <a:rPr lang="en-US" dirty="0"/>
            <a:t> ai </a:t>
          </a:r>
          <a:r>
            <a:rPr lang="en-US" dirty="0" err="1"/>
            <a:t>fini</a:t>
          </a:r>
          <a:r>
            <a:rPr lang="en-US" dirty="0"/>
            <a:t> </a:t>
          </a:r>
          <a:r>
            <a:rPr lang="en-US" dirty="0" err="1"/>
            <a:t>della</a:t>
          </a:r>
          <a:r>
            <a:rPr lang="en-US" dirty="0"/>
            <a:t> </a:t>
          </a:r>
          <a:r>
            <a:rPr lang="en-US" dirty="0" err="1"/>
            <a:t>formazione</a:t>
          </a:r>
          <a:r>
            <a:rPr lang="en-US" dirty="0"/>
            <a:t> </a:t>
          </a:r>
          <a:r>
            <a:rPr lang="en-US" dirty="0" err="1"/>
            <a:t>nuovi</a:t>
          </a:r>
          <a:r>
            <a:rPr lang="en-US" dirty="0"/>
            <a:t> </a:t>
          </a:r>
          <a:r>
            <a:rPr lang="en-US" dirty="0" err="1"/>
            <a:t>strumenti</a:t>
          </a:r>
          <a:r>
            <a:rPr lang="en-US" dirty="0"/>
            <a:t> </a:t>
          </a:r>
          <a:r>
            <a:rPr lang="en-US" dirty="0" err="1"/>
            <a:t>urbanistici</a:t>
          </a:r>
          <a:r>
            <a:rPr lang="en-US" dirty="0"/>
            <a:t> o </a:t>
          </a:r>
          <a:r>
            <a:rPr lang="en-US" dirty="0" err="1"/>
            <a:t>della</a:t>
          </a:r>
          <a:r>
            <a:rPr lang="en-US" dirty="0"/>
            <a:t> </a:t>
          </a:r>
          <a:r>
            <a:rPr lang="en-US" dirty="0" err="1"/>
            <a:t>revisione</a:t>
          </a:r>
          <a:r>
            <a:rPr lang="en-US" dirty="0"/>
            <a:t> di </a:t>
          </a:r>
          <a:r>
            <a:rPr lang="en-US" dirty="0" err="1"/>
            <a:t>quelli</a:t>
          </a:r>
          <a:r>
            <a:rPr lang="en-US" dirty="0"/>
            <a:t> </a:t>
          </a:r>
          <a:r>
            <a:rPr lang="en-US" dirty="0" err="1"/>
            <a:t>esistenti</a:t>
          </a:r>
          <a:r>
            <a:rPr lang="en-US" dirty="0"/>
            <a:t>, ai sensi </a:t>
          </a:r>
          <a:r>
            <a:rPr lang="en-US" dirty="0" err="1"/>
            <a:t>dell'articolo</a:t>
          </a:r>
          <a:r>
            <a:rPr lang="en-US" dirty="0"/>
            <a:t> 17 </a:t>
          </a:r>
          <a:r>
            <a:rPr lang="en-US" dirty="0" err="1"/>
            <a:t>della</a:t>
          </a:r>
          <a:r>
            <a:rPr lang="en-US" dirty="0"/>
            <a:t> </a:t>
          </a:r>
          <a:r>
            <a:rPr lang="en-US" dirty="0" err="1"/>
            <a:t>legge</a:t>
          </a:r>
          <a:r>
            <a:rPr lang="en-US" dirty="0"/>
            <a:t> 6 </a:t>
          </a:r>
          <a:r>
            <a:rPr lang="en-US" dirty="0" err="1"/>
            <a:t>agosto</a:t>
          </a:r>
          <a:r>
            <a:rPr lang="en-US" dirty="0"/>
            <a:t> 1967, n. 765": ( 37)</a:t>
          </a:r>
        </a:p>
      </dgm:t>
    </dgm:pt>
    <dgm:pt modelId="{23AD1980-3910-4BA3-8653-8BD66AFCD665}" type="parTrans" cxnId="{6FA22949-2DCD-4B12-B051-B5AA8891206A}">
      <dgm:prSet/>
      <dgm:spPr/>
      <dgm:t>
        <a:bodyPr/>
        <a:lstStyle/>
        <a:p>
          <a:endParaRPr lang="en-US"/>
        </a:p>
      </dgm:t>
    </dgm:pt>
    <dgm:pt modelId="{8CBCD3C8-CCCF-470B-8DB3-0CCB01FA6132}" type="sibTrans" cxnId="{6FA22949-2DCD-4B12-B051-B5AA8891206A}">
      <dgm:prSet/>
      <dgm:spPr/>
      <dgm:t>
        <a:bodyPr/>
        <a:lstStyle/>
        <a:p>
          <a:endParaRPr lang="en-US"/>
        </a:p>
      </dgm:t>
    </dgm:pt>
    <dgm:pt modelId="{0FE9BAB6-8110-4AB1-8C65-058C51C35895}">
      <dgm:prSet/>
      <dgm:spPr/>
      <dgm:t>
        <a:bodyPr/>
        <a:lstStyle/>
        <a:p>
          <a:r>
            <a:rPr lang="en-US"/>
            <a:t>a) nei casi di gruppi di edifici che formino oggetto di PUA planivolumetrici;</a:t>
          </a:r>
        </a:p>
      </dgm:t>
    </dgm:pt>
    <dgm:pt modelId="{6E46FE61-A553-4975-AFD7-42CBEAA08722}" type="parTrans" cxnId="{FBCA52ED-5DFA-4D15-8FE9-964FAD76B658}">
      <dgm:prSet/>
      <dgm:spPr/>
      <dgm:t>
        <a:bodyPr/>
        <a:lstStyle/>
        <a:p>
          <a:endParaRPr lang="en-US"/>
        </a:p>
      </dgm:t>
    </dgm:pt>
    <dgm:pt modelId="{E572EEBE-59E6-467E-A7D3-A78051CE7F45}" type="sibTrans" cxnId="{FBCA52ED-5DFA-4D15-8FE9-964FAD76B658}">
      <dgm:prSet/>
      <dgm:spPr/>
      <dgm:t>
        <a:bodyPr/>
        <a:lstStyle/>
        <a:p>
          <a:endParaRPr lang="en-US"/>
        </a:p>
      </dgm:t>
    </dgm:pt>
    <dgm:pt modelId="{A68CE632-9384-443D-8023-BCB34578A6BA}">
      <dgm:prSet/>
      <dgm:spPr/>
      <dgm:t>
        <a:bodyPr/>
        <a:lstStyle/>
        <a:p>
          <a:r>
            <a:rPr lang="en-US"/>
            <a:t>b) nei casi di interventi disciplinati puntualmente.</a:t>
          </a:r>
        </a:p>
      </dgm:t>
    </dgm:pt>
    <dgm:pt modelId="{47CA81F8-06EF-4A04-8DCB-EC28E84DC208}" type="parTrans" cxnId="{7571E0F6-DD80-4CB1-A30F-5C88EB9A4784}">
      <dgm:prSet/>
      <dgm:spPr/>
      <dgm:t>
        <a:bodyPr/>
        <a:lstStyle/>
        <a:p>
          <a:endParaRPr lang="en-US"/>
        </a:p>
      </dgm:t>
    </dgm:pt>
    <dgm:pt modelId="{1E63201A-7162-4872-B7BC-3CA0BCAA9EC7}" type="sibTrans" cxnId="{7571E0F6-DD80-4CB1-A30F-5C88EB9A4784}">
      <dgm:prSet/>
      <dgm:spPr/>
      <dgm:t>
        <a:bodyPr/>
        <a:lstStyle/>
        <a:p>
          <a:endParaRPr lang="en-US"/>
        </a:p>
      </dgm:t>
    </dgm:pt>
    <dgm:pt modelId="{B9945DC4-B9D7-4853-AD4E-72EC7777EB16}" type="pres">
      <dgm:prSet presAssocID="{64F3E1F7-B822-484F-9292-87F298F9D1BE}" presName="diagram" presStyleCnt="0">
        <dgm:presLayoutVars>
          <dgm:dir/>
          <dgm:resizeHandles val="exact"/>
        </dgm:presLayoutVars>
      </dgm:prSet>
      <dgm:spPr/>
    </dgm:pt>
    <dgm:pt modelId="{545A6FA5-53F4-4EB4-9B23-0EB9D8E78F3C}" type="pres">
      <dgm:prSet presAssocID="{B096CE18-C560-41F4-A8EA-0D02BA3842C4}" presName="node" presStyleLbl="node1" presStyleIdx="0" presStyleCnt="4">
        <dgm:presLayoutVars>
          <dgm:bulletEnabled val="1"/>
        </dgm:presLayoutVars>
      </dgm:prSet>
      <dgm:spPr/>
    </dgm:pt>
    <dgm:pt modelId="{DCFFC402-647E-4834-9446-0B701C3C7945}" type="pres">
      <dgm:prSet presAssocID="{A78C9FBD-778B-45B9-92C6-55013BB36650}" presName="sibTrans" presStyleCnt="0"/>
      <dgm:spPr/>
    </dgm:pt>
    <dgm:pt modelId="{44E5ED83-EDB4-4E77-B5CD-5C282A17B34F}" type="pres">
      <dgm:prSet presAssocID="{CA200F08-DAA2-40A8-ACDA-1FF065350F64}" presName="node" presStyleLbl="node1" presStyleIdx="1" presStyleCnt="4">
        <dgm:presLayoutVars>
          <dgm:bulletEnabled val="1"/>
        </dgm:presLayoutVars>
      </dgm:prSet>
      <dgm:spPr/>
    </dgm:pt>
    <dgm:pt modelId="{17CBAC2A-8207-49AB-8B31-7395357DE546}" type="pres">
      <dgm:prSet presAssocID="{8CBCD3C8-CCCF-470B-8DB3-0CCB01FA6132}" presName="sibTrans" presStyleCnt="0"/>
      <dgm:spPr/>
    </dgm:pt>
    <dgm:pt modelId="{97B4BE8E-E010-4158-B18C-58CB5729CD15}" type="pres">
      <dgm:prSet presAssocID="{0FE9BAB6-8110-4AB1-8C65-058C51C35895}" presName="node" presStyleLbl="node1" presStyleIdx="2" presStyleCnt="4">
        <dgm:presLayoutVars>
          <dgm:bulletEnabled val="1"/>
        </dgm:presLayoutVars>
      </dgm:prSet>
      <dgm:spPr/>
    </dgm:pt>
    <dgm:pt modelId="{5CDF9E88-B17D-4861-924A-A01CFD2267E2}" type="pres">
      <dgm:prSet presAssocID="{E572EEBE-59E6-467E-A7D3-A78051CE7F45}" presName="sibTrans" presStyleCnt="0"/>
      <dgm:spPr/>
    </dgm:pt>
    <dgm:pt modelId="{B5EA8C9F-B345-4663-AB4F-34564D7407CF}" type="pres">
      <dgm:prSet presAssocID="{A68CE632-9384-443D-8023-BCB34578A6BA}" presName="node" presStyleLbl="node1" presStyleIdx="3" presStyleCnt="4">
        <dgm:presLayoutVars>
          <dgm:bulletEnabled val="1"/>
        </dgm:presLayoutVars>
      </dgm:prSet>
      <dgm:spPr/>
    </dgm:pt>
  </dgm:ptLst>
  <dgm:cxnLst>
    <dgm:cxn modelId="{D28D6800-7B2C-4327-B298-858844072699}" srcId="{64F3E1F7-B822-484F-9292-87F298F9D1BE}" destId="{B096CE18-C560-41F4-A8EA-0D02BA3842C4}" srcOrd="0" destOrd="0" parTransId="{7DDB4BA4-ABBE-43EB-8DE8-9F951FF263A4}" sibTransId="{A78C9FBD-778B-45B9-92C6-55013BB36650}"/>
    <dgm:cxn modelId="{4308F100-5DBB-406A-9B35-66D8C3C3D8B4}" type="presOf" srcId="{CA200F08-DAA2-40A8-ACDA-1FF065350F64}" destId="{44E5ED83-EDB4-4E77-B5CD-5C282A17B34F}" srcOrd="0" destOrd="0" presId="urn:microsoft.com/office/officeart/2005/8/layout/default"/>
    <dgm:cxn modelId="{4D661232-5B4D-4B55-8B93-10EF13360DA7}" type="presOf" srcId="{0FE9BAB6-8110-4AB1-8C65-058C51C35895}" destId="{97B4BE8E-E010-4158-B18C-58CB5729CD15}" srcOrd="0" destOrd="0" presId="urn:microsoft.com/office/officeart/2005/8/layout/default"/>
    <dgm:cxn modelId="{E7AF835F-5507-4ADA-AF38-DE69BA3CE358}" type="presOf" srcId="{B096CE18-C560-41F4-A8EA-0D02BA3842C4}" destId="{545A6FA5-53F4-4EB4-9B23-0EB9D8E78F3C}" srcOrd="0" destOrd="0" presId="urn:microsoft.com/office/officeart/2005/8/layout/default"/>
    <dgm:cxn modelId="{6FA22949-2DCD-4B12-B051-B5AA8891206A}" srcId="{64F3E1F7-B822-484F-9292-87F298F9D1BE}" destId="{CA200F08-DAA2-40A8-ACDA-1FF065350F64}" srcOrd="1" destOrd="0" parTransId="{23AD1980-3910-4BA3-8653-8BD66AFCD665}" sibTransId="{8CBCD3C8-CCCF-470B-8DB3-0CCB01FA6132}"/>
    <dgm:cxn modelId="{D49CFBB4-2B36-496E-9E20-CA346FAE0A5C}" type="presOf" srcId="{64F3E1F7-B822-484F-9292-87F298F9D1BE}" destId="{B9945DC4-B9D7-4853-AD4E-72EC7777EB16}" srcOrd="0" destOrd="0" presId="urn:microsoft.com/office/officeart/2005/8/layout/default"/>
    <dgm:cxn modelId="{E8D6BDBE-C8DF-4475-9034-321B954E9005}" type="presOf" srcId="{A68CE632-9384-443D-8023-BCB34578A6BA}" destId="{B5EA8C9F-B345-4663-AB4F-34564D7407CF}" srcOrd="0" destOrd="0" presId="urn:microsoft.com/office/officeart/2005/8/layout/default"/>
    <dgm:cxn modelId="{FBCA52ED-5DFA-4D15-8FE9-964FAD76B658}" srcId="{64F3E1F7-B822-484F-9292-87F298F9D1BE}" destId="{0FE9BAB6-8110-4AB1-8C65-058C51C35895}" srcOrd="2" destOrd="0" parTransId="{6E46FE61-A553-4975-AFD7-42CBEAA08722}" sibTransId="{E572EEBE-59E6-467E-A7D3-A78051CE7F45}"/>
    <dgm:cxn modelId="{7571E0F6-DD80-4CB1-A30F-5C88EB9A4784}" srcId="{64F3E1F7-B822-484F-9292-87F298F9D1BE}" destId="{A68CE632-9384-443D-8023-BCB34578A6BA}" srcOrd="3" destOrd="0" parTransId="{47CA81F8-06EF-4A04-8DCB-EC28E84DC208}" sibTransId="{1E63201A-7162-4872-B7BC-3CA0BCAA9EC7}"/>
    <dgm:cxn modelId="{179E911A-91F9-4AAF-ACD5-E8920ACD71CC}" type="presParOf" srcId="{B9945DC4-B9D7-4853-AD4E-72EC7777EB16}" destId="{545A6FA5-53F4-4EB4-9B23-0EB9D8E78F3C}" srcOrd="0" destOrd="0" presId="urn:microsoft.com/office/officeart/2005/8/layout/default"/>
    <dgm:cxn modelId="{C96A7057-120C-441B-AAFD-F3742A072AB1}" type="presParOf" srcId="{B9945DC4-B9D7-4853-AD4E-72EC7777EB16}" destId="{DCFFC402-647E-4834-9446-0B701C3C7945}" srcOrd="1" destOrd="0" presId="urn:microsoft.com/office/officeart/2005/8/layout/default"/>
    <dgm:cxn modelId="{02E41626-5D31-45F8-B4C6-3FCAA2B1F3A2}" type="presParOf" srcId="{B9945DC4-B9D7-4853-AD4E-72EC7777EB16}" destId="{44E5ED83-EDB4-4E77-B5CD-5C282A17B34F}" srcOrd="2" destOrd="0" presId="urn:microsoft.com/office/officeart/2005/8/layout/default"/>
    <dgm:cxn modelId="{375F179C-101B-4ABA-82E2-C92B5061E2B1}" type="presParOf" srcId="{B9945DC4-B9D7-4853-AD4E-72EC7777EB16}" destId="{17CBAC2A-8207-49AB-8B31-7395357DE546}" srcOrd="3" destOrd="0" presId="urn:microsoft.com/office/officeart/2005/8/layout/default"/>
    <dgm:cxn modelId="{D9F9B08E-B43D-4A85-B312-29CD63E12173}" type="presParOf" srcId="{B9945DC4-B9D7-4853-AD4E-72EC7777EB16}" destId="{97B4BE8E-E010-4158-B18C-58CB5729CD15}" srcOrd="4" destOrd="0" presId="urn:microsoft.com/office/officeart/2005/8/layout/default"/>
    <dgm:cxn modelId="{909A0D88-00AF-4E43-9DB8-C539050F72E5}" type="presParOf" srcId="{B9945DC4-B9D7-4853-AD4E-72EC7777EB16}" destId="{5CDF9E88-B17D-4861-924A-A01CFD2267E2}" srcOrd="5" destOrd="0" presId="urn:microsoft.com/office/officeart/2005/8/layout/default"/>
    <dgm:cxn modelId="{35AA59A3-1A6F-4B2B-A163-9AC094A2F1F3}" type="presParOf" srcId="{B9945DC4-B9D7-4853-AD4E-72EC7777EB16}" destId="{B5EA8C9F-B345-4663-AB4F-34564D7407C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A6FA5-53F4-4EB4-9B23-0EB9D8E78F3C}">
      <dsp:nvSpPr>
        <dsp:cNvPr id="0" name=""/>
        <dsp:cNvSpPr/>
      </dsp:nvSpPr>
      <dsp:spPr>
        <a:xfrm>
          <a:off x="680748" y="301"/>
          <a:ext cx="4061789" cy="24370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LR 11/2004: Art. 17 – Contenuti del Piano degli interventi (PI).</a:t>
          </a:r>
        </a:p>
      </dsp:txBody>
      <dsp:txXfrm>
        <a:off x="680748" y="301"/>
        <a:ext cx="4061789" cy="2437073"/>
      </dsp:txXfrm>
    </dsp:sp>
    <dsp:sp modelId="{44E5ED83-EDB4-4E77-B5CD-5C282A17B34F}">
      <dsp:nvSpPr>
        <dsp:cNvPr id="0" name=""/>
        <dsp:cNvSpPr/>
      </dsp:nvSpPr>
      <dsp:spPr>
        <a:xfrm>
          <a:off x="5148716" y="301"/>
          <a:ext cx="4061789" cy="2437073"/>
        </a:xfrm>
        <a:prstGeom prst="rect">
          <a:avLst/>
        </a:prstGeom>
        <a:solidFill>
          <a:schemeClr val="accent2">
            <a:hueOff val="2079554"/>
            <a:satOff val="11835"/>
            <a:lumOff val="366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3. Il PI </a:t>
          </a:r>
          <a:r>
            <a:rPr lang="en-US" sz="1500" kern="1200" dirty="0" err="1"/>
            <a:t>può</a:t>
          </a:r>
          <a:r>
            <a:rPr lang="en-US" sz="1500" kern="1200" dirty="0"/>
            <a:t>, </a:t>
          </a:r>
          <a:r>
            <a:rPr lang="en-US" sz="1500" kern="1200" dirty="0" err="1"/>
            <a:t>altresì</a:t>
          </a:r>
          <a:r>
            <a:rPr lang="en-US" sz="1500" kern="1200" dirty="0"/>
            <a:t>, </a:t>
          </a:r>
          <a:r>
            <a:rPr lang="en-US" sz="1500" kern="1200" dirty="0" err="1"/>
            <a:t>definire</a:t>
          </a:r>
          <a:r>
            <a:rPr lang="en-US" sz="1500" kern="1200" dirty="0"/>
            <a:t> </a:t>
          </a:r>
          <a:r>
            <a:rPr lang="en-US" sz="1500" kern="1200" dirty="0" err="1"/>
            <a:t>minori</a:t>
          </a:r>
          <a:r>
            <a:rPr lang="en-US" sz="1500" kern="1200" dirty="0"/>
            <a:t> </a:t>
          </a:r>
          <a:r>
            <a:rPr lang="en-US" sz="1500" kern="1200" dirty="0" err="1"/>
            <a:t>distanze</a:t>
          </a:r>
          <a:r>
            <a:rPr lang="en-US" sz="1500" kern="1200" dirty="0"/>
            <a:t> rispetto a quelle </a:t>
          </a:r>
          <a:r>
            <a:rPr lang="en-US" sz="1500" kern="1200" dirty="0" err="1"/>
            <a:t>previste</a:t>
          </a:r>
          <a:r>
            <a:rPr lang="en-US" sz="1500" kern="1200" dirty="0"/>
            <a:t> </a:t>
          </a:r>
          <a:r>
            <a:rPr lang="en-US" sz="1500" kern="1200" dirty="0" err="1"/>
            <a:t>dall'articolo</a:t>
          </a:r>
          <a:r>
            <a:rPr lang="en-US" sz="1500" kern="1200" dirty="0"/>
            <a:t> 9 del </a:t>
          </a:r>
          <a:r>
            <a:rPr lang="en-US" sz="1500" kern="1200" dirty="0" err="1"/>
            <a:t>decreto</a:t>
          </a:r>
          <a:r>
            <a:rPr lang="en-US" sz="1500" kern="1200" dirty="0"/>
            <a:t> del </a:t>
          </a:r>
          <a:r>
            <a:rPr lang="en-US" sz="1500" kern="1200" dirty="0" err="1"/>
            <a:t>Ministro</a:t>
          </a:r>
          <a:r>
            <a:rPr lang="en-US" sz="1500" kern="1200" dirty="0"/>
            <a:t> per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lavori</a:t>
          </a:r>
          <a:r>
            <a:rPr lang="en-US" sz="1500" kern="1200" dirty="0"/>
            <a:t> </a:t>
          </a:r>
          <a:r>
            <a:rPr lang="en-US" sz="1500" kern="1200" dirty="0" err="1"/>
            <a:t>pubblici</a:t>
          </a:r>
          <a:r>
            <a:rPr lang="en-US" sz="1500" kern="1200" dirty="0"/>
            <a:t> 20 </a:t>
          </a:r>
          <a:r>
            <a:rPr lang="en-US" sz="1500" kern="1200" dirty="0" err="1"/>
            <a:t>aprile</a:t>
          </a:r>
          <a:r>
            <a:rPr lang="en-US" sz="1500" kern="1200" dirty="0"/>
            <a:t> 1968, n. 1444 "</a:t>
          </a:r>
          <a:r>
            <a:rPr lang="en-US" sz="1500" kern="1200" dirty="0" err="1"/>
            <a:t>Limiti</a:t>
          </a:r>
          <a:r>
            <a:rPr lang="en-US" sz="1500" kern="1200" dirty="0"/>
            <a:t> </a:t>
          </a:r>
          <a:r>
            <a:rPr lang="en-US" sz="1500" kern="1200" dirty="0" err="1"/>
            <a:t>inderogabili</a:t>
          </a:r>
          <a:r>
            <a:rPr lang="en-US" sz="1500" kern="1200" dirty="0"/>
            <a:t> di </a:t>
          </a:r>
          <a:r>
            <a:rPr lang="en-US" sz="1500" kern="1200" dirty="0" err="1"/>
            <a:t>densità</a:t>
          </a:r>
          <a:r>
            <a:rPr lang="en-US" sz="1500" kern="1200" dirty="0"/>
            <a:t> </a:t>
          </a:r>
          <a:r>
            <a:rPr lang="en-US" sz="1500" kern="1200" dirty="0" err="1"/>
            <a:t>edilizia</a:t>
          </a:r>
          <a:r>
            <a:rPr lang="en-US" sz="1500" kern="1200" dirty="0"/>
            <a:t>, di </a:t>
          </a:r>
          <a:r>
            <a:rPr lang="en-US" sz="1500" kern="1200" dirty="0" err="1"/>
            <a:t>altezza</a:t>
          </a:r>
          <a:r>
            <a:rPr lang="en-US" sz="1500" kern="1200" dirty="0"/>
            <a:t>, di </a:t>
          </a:r>
          <a:r>
            <a:rPr lang="en-US" sz="1500" kern="1200" dirty="0" err="1"/>
            <a:t>distanza</a:t>
          </a:r>
          <a:r>
            <a:rPr lang="en-US" sz="1500" kern="1200" dirty="0"/>
            <a:t> </a:t>
          </a:r>
          <a:r>
            <a:rPr lang="en-US" sz="1500" kern="1200" dirty="0" err="1"/>
            <a:t>fra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fabbricati</a:t>
          </a:r>
          <a:r>
            <a:rPr lang="en-US" sz="1500" kern="1200" dirty="0"/>
            <a:t> e </a:t>
          </a:r>
          <a:r>
            <a:rPr lang="en-US" sz="1500" kern="1200" dirty="0" err="1"/>
            <a:t>rapporti</a:t>
          </a:r>
          <a:r>
            <a:rPr lang="en-US" sz="1500" kern="1200" dirty="0"/>
            <a:t> </a:t>
          </a:r>
          <a:r>
            <a:rPr lang="en-US" sz="1500" kern="1200" dirty="0" err="1"/>
            <a:t>massimi</a:t>
          </a:r>
          <a:r>
            <a:rPr lang="en-US" sz="1500" kern="1200" dirty="0"/>
            <a:t> </a:t>
          </a:r>
          <a:r>
            <a:rPr lang="en-US" sz="1500" kern="1200" dirty="0" err="1"/>
            <a:t>tra</a:t>
          </a:r>
          <a:r>
            <a:rPr lang="en-US" sz="1500" kern="1200" dirty="0"/>
            <a:t> </a:t>
          </a:r>
          <a:r>
            <a:rPr lang="en-US" sz="1500" kern="1200" dirty="0" err="1"/>
            <a:t>spazi</a:t>
          </a:r>
          <a:r>
            <a:rPr lang="en-US" sz="1500" kern="1200" dirty="0"/>
            <a:t> </a:t>
          </a:r>
          <a:r>
            <a:rPr lang="en-US" sz="1500" kern="1200" dirty="0" err="1"/>
            <a:t>destinati</a:t>
          </a:r>
          <a:r>
            <a:rPr lang="en-US" sz="1500" kern="1200" dirty="0"/>
            <a:t> </a:t>
          </a:r>
          <a:r>
            <a:rPr lang="en-US" sz="1500" kern="1200" dirty="0" err="1"/>
            <a:t>agli</a:t>
          </a:r>
          <a:r>
            <a:rPr lang="en-US" sz="1500" kern="1200" dirty="0"/>
            <a:t> </a:t>
          </a:r>
          <a:r>
            <a:rPr lang="en-US" sz="1500" kern="1200" dirty="0" err="1"/>
            <a:t>insediamenti</a:t>
          </a:r>
          <a:r>
            <a:rPr lang="en-US" sz="1500" kern="1200" dirty="0"/>
            <a:t> </a:t>
          </a:r>
          <a:r>
            <a:rPr lang="en-US" sz="1500" kern="1200" dirty="0" err="1"/>
            <a:t>residenziali</a:t>
          </a:r>
          <a:r>
            <a:rPr lang="en-US" sz="1500" kern="1200" dirty="0"/>
            <a:t> e </a:t>
          </a:r>
          <a:r>
            <a:rPr lang="en-US" sz="1500" kern="1200" dirty="0" err="1"/>
            <a:t>produttivi</a:t>
          </a:r>
          <a:r>
            <a:rPr lang="en-US" sz="1500" kern="1200" dirty="0"/>
            <a:t> e </a:t>
          </a:r>
          <a:r>
            <a:rPr lang="en-US" sz="1500" kern="1200" dirty="0" err="1"/>
            <a:t>spazi</a:t>
          </a:r>
          <a:r>
            <a:rPr lang="en-US" sz="1500" kern="1200" dirty="0"/>
            <a:t> </a:t>
          </a:r>
          <a:r>
            <a:rPr lang="en-US" sz="1500" kern="1200" dirty="0" err="1"/>
            <a:t>pubblici</a:t>
          </a:r>
          <a:r>
            <a:rPr lang="en-US" sz="1500" kern="1200" dirty="0"/>
            <a:t> o </a:t>
          </a:r>
          <a:r>
            <a:rPr lang="en-US" sz="1500" kern="1200" dirty="0" err="1"/>
            <a:t>riservati</a:t>
          </a:r>
          <a:r>
            <a:rPr lang="en-US" sz="1500" kern="1200" dirty="0"/>
            <a:t> alle </a:t>
          </a:r>
          <a:r>
            <a:rPr lang="en-US" sz="1500" kern="1200" dirty="0" err="1"/>
            <a:t>attività</a:t>
          </a:r>
          <a:r>
            <a:rPr lang="en-US" sz="1500" kern="1200" dirty="0"/>
            <a:t> </a:t>
          </a:r>
          <a:r>
            <a:rPr lang="en-US" sz="1500" kern="1200" dirty="0" err="1"/>
            <a:t>collettive</a:t>
          </a:r>
          <a:r>
            <a:rPr lang="en-US" sz="1500" kern="1200" dirty="0"/>
            <a:t>, al </a:t>
          </a:r>
          <a:r>
            <a:rPr lang="en-US" sz="1500" kern="1200" dirty="0" err="1"/>
            <a:t>verde</a:t>
          </a:r>
          <a:r>
            <a:rPr lang="en-US" sz="1500" kern="1200" dirty="0"/>
            <a:t> </a:t>
          </a:r>
          <a:r>
            <a:rPr lang="en-US" sz="1500" kern="1200" dirty="0" err="1"/>
            <a:t>pubblico</a:t>
          </a:r>
          <a:r>
            <a:rPr lang="en-US" sz="1500" kern="1200" dirty="0"/>
            <a:t> o a </a:t>
          </a:r>
          <a:r>
            <a:rPr lang="en-US" sz="1500" kern="1200" dirty="0" err="1"/>
            <a:t>parcheggi</a:t>
          </a:r>
          <a:r>
            <a:rPr lang="en-US" sz="1500" kern="1200" dirty="0"/>
            <a:t> da </a:t>
          </a:r>
          <a:r>
            <a:rPr lang="en-US" sz="1500" kern="1200" dirty="0" err="1"/>
            <a:t>osservare</a:t>
          </a:r>
          <a:r>
            <a:rPr lang="en-US" sz="1500" kern="1200" dirty="0"/>
            <a:t> ai </a:t>
          </a:r>
          <a:r>
            <a:rPr lang="en-US" sz="1500" kern="1200" dirty="0" err="1"/>
            <a:t>fini</a:t>
          </a:r>
          <a:r>
            <a:rPr lang="en-US" sz="1500" kern="1200" dirty="0"/>
            <a:t> </a:t>
          </a:r>
          <a:r>
            <a:rPr lang="en-US" sz="1500" kern="1200" dirty="0" err="1"/>
            <a:t>della</a:t>
          </a:r>
          <a:r>
            <a:rPr lang="en-US" sz="1500" kern="1200" dirty="0"/>
            <a:t> </a:t>
          </a:r>
          <a:r>
            <a:rPr lang="en-US" sz="1500" kern="1200" dirty="0" err="1"/>
            <a:t>formazione</a:t>
          </a:r>
          <a:r>
            <a:rPr lang="en-US" sz="1500" kern="1200" dirty="0"/>
            <a:t> </a:t>
          </a:r>
          <a:r>
            <a:rPr lang="en-US" sz="1500" kern="1200" dirty="0" err="1"/>
            <a:t>nuovi</a:t>
          </a:r>
          <a:r>
            <a:rPr lang="en-US" sz="1500" kern="1200" dirty="0"/>
            <a:t> </a:t>
          </a:r>
          <a:r>
            <a:rPr lang="en-US" sz="1500" kern="1200" dirty="0" err="1"/>
            <a:t>strumenti</a:t>
          </a:r>
          <a:r>
            <a:rPr lang="en-US" sz="1500" kern="1200" dirty="0"/>
            <a:t> </a:t>
          </a:r>
          <a:r>
            <a:rPr lang="en-US" sz="1500" kern="1200" dirty="0" err="1"/>
            <a:t>urbanistici</a:t>
          </a:r>
          <a:r>
            <a:rPr lang="en-US" sz="1500" kern="1200" dirty="0"/>
            <a:t> o </a:t>
          </a:r>
          <a:r>
            <a:rPr lang="en-US" sz="1500" kern="1200" dirty="0" err="1"/>
            <a:t>della</a:t>
          </a:r>
          <a:r>
            <a:rPr lang="en-US" sz="1500" kern="1200" dirty="0"/>
            <a:t> </a:t>
          </a:r>
          <a:r>
            <a:rPr lang="en-US" sz="1500" kern="1200" dirty="0" err="1"/>
            <a:t>revisione</a:t>
          </a:r>
          <a:r>
            <a:rPr lang="en-US" sz="1500" kern="1200" dirty="0"/>
            <a:t> di </a:t>
          </a:r>
          <a:r>
            <a:rPr lang="en-US" sz="1500" kern="1200" dirty="0" err="1"/>
            <a:t>quelli</a:t>
          </a:r>
          <a:r>
            <a:rPr lang="en-US" sz="1500" kern="1200" dirty="0"/>
            <a:t> </a:t>
          </a:r>
          <a:r>
            <a:rPr lang="en-US" sz="1500" kern="1200" dirty="0" err="1"/>
            <a:t>esistenti</a:t>
          </a:r>
          <a:r>
            <a:rPr lang="en-US" sz="1500" kern="1200" dirty="0"/>
            <a:t>, ai sensi </a:t>
          </a:r>
          <a:r>
            <a:rPr lang="en-US" sz="1500" kern="1200" dirty="0" err="1"/>
            <a:t>dell'articolo</a:t>
          </a:r>
          <a:r>
            <a:rPr lang="en-US" sz="1500" kern="1200" dirty="0"/>
            <a:t> 17 </a:t>
          </a:r>
          <a:r>
            <a:rPr lang="en-US" sz="1500" kern="1200" dirty="0" err="1"/>
            <a:t>della</a:t>
          </a:r>
          <a:r>
            <a:rPr lang="en-US" sz="1500" kern="1200" dirty="0"/>
            <a:t> </a:t>
          </a:r>
          <a:r>
            <a:rPr lang="en-US" sz="1500" kern="1200" dirty="0" err="1"/>
            <a:t>legge</a:t>
          </a:r>
          <a:r>
            <a:rPr lang="en-US" sz="1500" kern="1200" dirty="0"/>
            <a:t> 6 </a:t>
          </a:r>
          <a:r>
            <a:rPr lang="en-US" sz="1500" kern="1200" dirty="0" err="1"/>
            <a:t>agosto</a:t>
          </a:r>
          <a:r>
            <a:rPr lang="en-US" sz="1500" kern="1200" dirty="0"/>
            <a:t> 1967, n. 765": ( 37)</a:t>
          </a:r>
        </a:p>
      </dsp:txBody>
      <dsp:txXfrm>
        <a:off x="5148716" y="301"/>
        <a:ext cx="4061789" cy="2437073"/>
      </dsp:txXfrm>
    </dsp:sp>
    <dsp:sp modelId="{97B4BE8E-E010-4158-B18C-58CB5729CD15}">
      <dsp:nvSpPr>
        <dsp:cNvPr id="0" name=""/>
        <dsp:cNvSpPr/>
      </dsp:nvSpPr>
      <dsp:spPr>
        <a:xfrm>
          <a:off x="680748" y="2843553"/>
          <a:ext cx="4061789" cy="2437073"/>
        </a:xfrm>
        <a:prstGeom prst="rect">
          <a:avLst/>
        </a:prstGeom>
        <a:solidFill>
          <a:schemeClr val="accent2">
            <a:hueOff val="4159108"/>
            <a:satOff val="23669"/>
            <a:lumOff val="732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a) nei casi di gruppi di edifici che formino oggetto di PUA planivolumetrici;</a:t>
          </a:r>
        </a:p>
      </dsp:txBody>
      <dsp:txXfrm>
        <a:off x="680748" y="2843553"/>
        <a:ext cx="4061789" cy="2437073"/>
      </dsp:txXfrm>
    </dsp:sp>
    <dsp:sp modelId="{B5EA8C9F-B345-4663-AB4F-34564D7407CF}">
      <dsp:nvSpPr>
        <dsp:cNvPr id="0" name=""/>
        <dsp:cNvSpPr/>
      </dsp:nvSpPr>
      <dsp:spPr>
        <a:xfrm>
          <a:off x="5148716" y="2843553"/>
          <a:ext cx="4061789" cy="2437073"/>
        </a:xfrm>
        <a:prstGeom prst="rect">
          <a:avLst/>
        </a:prstGeom>
        <a:solidFill>
          <a:schemeClr val="accent2">
            <a:hueOff val="6238661"/>
            <a:satOff val="35504"/>
            <a:lumOff val="1098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b) nei casi di interventi disciplinati puntualmente.</a:t>
          </a:r>
        </a:p>
      </dsp:txBody>
      <dsp:txXfrm>
        <a:off x="5148716" y="2843553"/>
        <a:ext cx="4061789" cy="2437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364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7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0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9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7120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4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28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1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3701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7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174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8A25BF79-9ED2-4290-8C48-1AB107B67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F57B821-68B3-4D4B-9A24-928A2F5A7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486" y="1098388"/>
            <a:ext cx="5370281" cy="4335020"/>
          </a:xfrm>
        </p:spPr>
        <p:txBody>
          <a:bodyPr anchor="b">
            <a:normAutofit/>
          </a:bodyPr>
          <a:lstStyle/>
          <a:p>
            <a:pPr algn="l"/>
            <a:r>
              <a:rPr lang="it-IT" sz="3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 D.M. 1444 del 1968 è molto più derogabile </a:t>
            </a:r>
            <a:br>
              <a:rPr lang="it-IT" sz="3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3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 quanto si dica? </a:t>
            </a:r>
            <a:br>
              <a:rPr lang="it-IT" sz="3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3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L’esperienza del Comune di Verona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46C5F06-380F-47B2-8982-2E424C195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486" y="5433408"/>
            <a:ext cx="7826723" cy="742279"/>
          </a:xfrm>
        </p:spPr>
        <p:txBody>
          <a:bodyPr>
            <a:normAutofit/>
          </a:bodyPr>
          <a:lstStyle/>
          <a:p>
            <a:pPr algn="l"/>
            <a:r>
              <a:rPr lang="it-IT" sz="1600">
                <a:solidFill>
                  <a:schemeClr val="tx1">
                    <a:lumMod val="95000"/>
                    <a:lumOff val="5000"/>
                  </a:schemeClr>
                </a:solidFill>
              </a:rPr>
              <a:t>introduzione di Daniele Iselle, funzionario del Comune di Verona</a:t>
            </a:r>
          </a:p>
        </p:txBody>
      </p:sp>
      <p:sp>
        <p:nvSpPr>
          <p:cNvPr id="30" name="Freeform: Shape 9">
            <a:extLst>
              <a:ext uri="{FF2B5EF4-FFF2-40B4-BE49-F238E27FC236}">
                <a16:creationId xmlns:a16="http://schemas.microsoft.com/office/drawing/2014/main" id="{68A549F5-BF47-4351-BA22-B59919984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2921728" cy="6858000"/>
          </a:xfrm>
          <a:custGeom>
            <a:avLst/>
            <a:gdLst>
              <a:gd name="connsiteX0" fmla="*/ 0 w 2921728"/>
              <a:gd name="connsiteY0" fmla="*/ 0 h 6858000"/>
              <a:gd name="connsiteX1" fmla="*/ 2035903 w 2921728"/>
              <a:gd name="connsiteY1" fmla="*/ 0 h 6858000"/>
              <a:gd name="connsiteX2" fmla="*/ 2202677 w 2921728"/>
              <a:gd name="connsiteY2" fmla="*/ 0 h 6858000"/>
              <a:gd name="connsiteX3" fmla="*/ 2745516 w 2921728"/>
              <a:gd name="connsiteY3" fmla="*/ 0 h 6858000"/>
              <a:gd name="connsiteX4" fmla="*/ 2747103 w 2921728"/>
              <a:gd name="connsiteY4" fmla="*/ 68263 h 6858000"/>
              <a:gd name="connsiteX5" fmla="*/ 2755041 w 2921728"/>
              <a:gd name="connsiteY5" fmla="*/ 128588 h 6858000"/>
              <a:gd name="connsiteX6" fmla="*/ 2766153 w 2921728"/>
              <a:gd name="connsiteY6" fmla="*/ 180975 h 6858000"/>
              <a:gd name="connsiteX7" fmla="*/ 2780441 w 2921728"/>
              <a:gd name="connsiteY7" fmla="*/ 227013 h 6858000"/>
              <a:gd name="connsiteX8" fmla="*/ 2796316 w 2921728"/>
              <a:gd name="connsiteY8" fmla="*/ 268288 h 6858000"/>
              <a:gd name="connsiteX9" fmla="*/ 2815366 w 2921728"/>
              <a:gd name="connsiteY9" fmla="*/ 304800 h 6858000"/>
              <a:gd name="connsiteX10" fmla="*/ 2834416 w 2921728"/>
              <a:gd name="connsiteY10" fmla="*/ 342900 h 6858000"/>
              <a:gd name="connsiteX11" fmla="*/ 2853466 w 2921728"/>
              <a:gd name="connsiteY11" fmla="*/ 381000 h 6858000"/>
              <a:gd name="connsiteX12" fmla="*/ 2869341 w 2921728"/>
              <a:gd name="connsiteY12" fmla="*/ 417513 h 6858000"/>
              <a:gd name="connsiteX13" fmla="*/ 2885216 w 2921728"/>
              <a:gd name="connsiteY13" fmla="*/ 458788 h 6858000"/>
              <a:gd name="connsiteX14" fmla="*/ 2901091 w 2921728"/>
              <a:gd name="connsiteY14" fmla="*/ 504825 h 6858000"/>
              <a:gd name="connsiteX15" fmla="*/ 2912203 w 2921728"/>
              <a:gd name="connsiteY15" fmla="*/ 557213 h 6858000"/>
              <a:gd name="connsiteX16" fmla="*/ 2918553 w 2921728"/>
              <a:gd name="connsiteY16" fmla="*/ 617538 h 6858000"/>
              <a:gd name="connsiteX17" fmla="*/ 2921728 w 2921728"/>
              <a:gd name="connsiteY17" fmla="*/ 685800 h 6858000"/>
              <a:gd name="connsiteX18" fmla="*/ 2918553 w 2921728"/>
              <a:gd name="connsiteY18" fmla="*/ 754063 h 6858000"/>
              <a:gd name="connsiteX19" fmla="*/ 2912203 w 2921728"/>
              <a:gd name="connsiteY19" fmla="*/ 814388 h 6858000"/>
              <a:gd name="connsiteX20" fmla="*/ 2901091 w 2921728"/>
              <a:gd name="connsiteY20" fmla="*/ 866775 h 6858000"/>
              <a:gd name="connsiteX21" fmla="*/ 2885216 w 2921728"/>
              <a:gd name="connsiteY21" fmla="*/ 912813 h 6858000"/>
              <a:gd name="connsiteX22" fmla="*/ 2869341 w 2921728"/>
              <a:gd name="connsiteY22" fmla="*/ 954088 h 6858000"/>
              <a:gd name="connsiteX23" fmla="*/ 2853466 w 2921728"/>
              <a:gd name="connsiteY23" fmla="*/ 990600 h 6858000"/>
              <a:gd name="connsiteX24" fmla="*/ 2834416 w 2921728"/>
              <a:gd name="connsiteY24" fmla="*/ 1028700 h 6858000"/>
              <a:gd name="connsiteX25" fmla="*/ 2815366 w 2921728"/>
              <a:gd name="connsiteY25" fmla="*/ 1066800 h 6858000"/>
              <a:gd name="connsiteX26" fmla="*/ 2796316 w 2921728"/>
              <a:gd name="connsiteY26" fmla="*/ 1103313 h 6858000"/>
              <a:gd name="connsiteX27" fmla="*/ 2780441 w 2921728"/>
              <a:gd name="connsiteY27" fmla="*/ 1144588 h 6858000"/>
              <a:gd name="connsiteX28" fmla="*/ 2766153 w 2921728"/>
              <a:gd name="connsiteY28" fmla="*/ 1190625 h 6858000"/>
              <a:gd name="connsiteX29" fmla="*/ 2755041 w 2921728"/>
              <a:gd name="connsiteY29" fmla="*/ 1243013 h 6858000"/>
              <a:gd name="connsiteX30" fmla="*/ 2747103 w 2921728"/>
              <a:gd name="connsiteY30" fmla="*/ 1303338 h 6858000"/>
              <a:gd name="connsiteX31" fmla="*/ 2745516 w 2921728"/>
              <a:gd name="connsiteY31" fmla="*/ 1371600 h 6858000"/>
              <a:gd name="connsiteX32" fmla="*/ 2747103 w 2921728"/>
              <a:gd name="connsiteY32" fmla="*/ 1439863 h 6858000"/>
              <a:gd name="connsiteX33" fmla="*/ 2755041 w 2921728"/>
              <a:gd name="connsiteY33" fmla="*/ 1500188 h 6858000"/>
              <a:gd name="connsiteX34" fmla="*/ 2766153 w 2921728"/>
              <a:gd name="connsiteY34" fmla="*/ 1552575 h 6858000"/>
              <a:gd name="connsiteX35" fmla="*/ 2780441 w 2921728"/>
              <a:gd name="connsiteY35" fmla="*/ 1598613 h 6858000"/>
              <a:gd name="connsiteX36" fmla="*/ 2796316 w 2921728"/>
              <a:gd name="connsiteY36" fmla="*/ 1639888 h 6858000"/>
              <a:gd name="connsiteX37" fmla="*/ 2815366 w 2921728"/>
              <a:gd name="connsiteY37" fmla="*/ 1676400 h 6858000"/>
              <a:gd name="connsiteX38" fmla="*/ 2834416 w 2921728"/>
              <a:gd name="connsiteY38" fmla="*/ 1714500 h 6858000"/>
              <a:gd name="connsiteX39" fmla="*/ 2853466 w 2921728"/>
              <a:gd name="connsiteY39" fmla="*/ 1752600 h 6858000"/>
              <a:gd name="connsiteX40" fmla="*/ 2869341 w 2921728"/>
              <a:gd name="connsiteY40" fmla="*/ 1789113 h 6858000"/>
              <a:gd name="connsiteX41" fmla="*/ 2885216 w 2921728"/>
              <a:gd name="connsiteY41" fmla="*/ 1830388 h 6858000"/>
              <a:gd name="connsiteX42" fmla="*/ 2901091 w 2921728"/>
              <a:gd name="connsiteY42" fmla="*/ 1876425 h 6858000"/>
              <a:gd name="connsiteX43" fmla="*/ 2912203 w 2921728"/>
              <a:gd name="connsiteY43" fmla="*/ 1928813 h 6858000"/>
              <a:gd name="connsiteX44" fmla="*/ 2918553 w 2921728"/>
              <a:gd name="connsiteY44" fmla="*/ 1989138 h 6858000"/>
              <a:gd name="connsiteX45" fmla="*/ 2921728 w 2921728"/>
              <a:gd name="connsiteY45" fmla="*/ 2057400 h 6858000"/>
              <a:gd name="connsiteX46" fmla="*/ 2918553 w 2921728"/>
              <a:gd name="connsiteY46" fmla="*/ 2125663 h 6858000"/>
              <a:gd name="connsiteX47" fmla="*/ 2912203 w 2921728"/>
              <a:gd name="connsiteY47" fmla="*/ 2185988 h 6858000"/>
              <a:gd name="connsiteX48" fmla="*/ 2901091 w 2921728"/>
              <a:gd name="connsiteY48" fmla="*/ 2238375 h 6858000"/>
              <a:gd name="connsiteX49" fmla="*/ 2885216 w 2921728"/>
              <a:gd name="connsiteY49" fmla="*/ 2284413 h 6858000"/>
              <a:gd name="connsiteX50" fmla="*/ 2869341 w 2921728"/>
              <a:gd name="connsiteY50" fmla="*/ 2325688 h 6858000"/>
              <a:gd name="connsiteX51" fmla="*/ 2853466 w 2921728"/>
              <a:gd name="connsiteY51" fmla="*/ 2362200 h 6858000"/>
              <a:gd name="connsiteX52" fmla="*/ 2834416 w 2921728"/>
              <a:gd name="connsiteY52" fmla="*/ 2400300 h 6858000"/>
              <a:gd name="connsiteX53" fmla="*/ 2815366 w 2921728"/>
              <a:gd name="connsiteY53" fmla="*/ 2438400 h 6858000"/>
              <a:gd name="connsiteX54" fmla="*/ 2796316 w 2921728"/>
              <a:gd name="connsiteY54" fmla="*/ 2474913 h 6858000"/>
              <a:gd name="connsiteX55" fmla="*/ 2780441 w 2921728"/>
              <a:gd name="connsiteY55" fmla="*/ 2516188 h 6858000"/>
              <a:gd name="connsiteX56" fmla="*/ 2766153 w 2921728"/>
              <a:gd name="connsiteY56" fmla="*/ 2562225 h 6858000"/>
              <a:gd name="connsiteX57" fmla="*/ 2755041 w 2921728"/>
              <a:gd name="connsiteY57" fmla="*/ 2614613 h 6858000"/>
              <a:gd name="connsiteX58" fmla="*/ 2747103 w 2921728"/>
              <a:gd name="connsiteY58" fmla="*/ 2674938 h 6858000"/>
              <a:gd name="connsiteX59" fmla="*/ 2745516 w 2921728"/>
              <a:gd name="connsiteY59" fmla="*/ 2743200 h 6858000"/>
              <a:gd name="connsiteX60" fmla="*/ 2747103 w 2921728"/>
              <a:gd name="connsiteY60" fmla="*/ 2811463 h 6858000"/>
              <a:gd name="connsiteX61" fmla="*/ 2755041 w 2921728"/>
              <a:gd name="connsiteY61" fmla="*/ 2871788 h 6858000"/>
              <a:gd name="connsiteX62" fmla="*/ 2766153 w 2921728"/>
              <a:gd name="connsiteY62" fmla="*/ 2924175 h 6858000"/>
              <a:gd name="connsiteX63" fmla="*/ 2780441 w 2921728"/>
              <a:gd name="connsiteY63" fmla="*/ 2970213 h 6858000"/>
              <a:gd name="connsiteX64" fmla="*/ 2796316 w 2921728"/>
              <a:gd name="connsiteY64" fmla="*/ 3011488 h 6858000"/>
              <a:gd name="connsiteX65" fmla="*/ 2815366 w 2921728"/>
              <a:gd name="connsiteY65" fmla="*/ 3048000 h 6858000"/>
              <a:gd name="connsiteX66" fmla="*/ 2834416 w 2921728"/>
              <a:gd name="connsiteY66" fmla="*/ 3086100 h 6858000"/>
              <a:gd name="connsiteX67" fmla="*/ 2853466 w 2921728"/>
              <a:gd name="connsiteY67" fmla="*/ 3124200 h 6858000"/>
              <a:gd name="connsiteX68" fmla="*/ 2869341 w 2921728"/>
              <a:gd name="connsiteY68" fmla="*/ 3160713 h 6858000"/>
              <a:gd name="connsiteX69" fmla="*/ 2885216 w 2921728"/>
              <a:gd name="connsiteY69" fmla="*/ 3201988 h 6858000"/>
              <a:gd name="connsiteX70" fmla="*/ 2901091 w 2921728"/>
              <a:gd name="connsiteY70" fmla="*/ 3248025 h 6858000"/>
              <a:gd name="connsiteX71" fmla="*/ 2912203 w 2921728"/>
              <a:gd name="connsiteY71" fmla="*/ 3300413 h 6858000"/>
              <a:gd name="connsiteX72" fmla="*/ 2918553 w 2921728"/>
              <a:gd name="connsiteY72" fmla="*/ 3360738 h 6858000"/>
              <a:gd name="connsiteX73" fmla="*/ 2921728 w 2921728"/>
              <a:gd name="connsiteY73" fmla="*/ 3427413 h 6858000"/>
              <a:gd name="connsiteX74" fmla="*/ 2918553 w 2921728"/>
              <a:gd name="connsiteY74" fmla="*/ 3497263 h 6858000"/>
              <a:gd name="connsiteX75" fmla="*/ 2912203 w 2921728"/>
              <a:gd name="connsiteY75" fmla="*/ 3557588 h 6858000"/>
              <a:gd name="connsiteX76" fmla="*/ 2901091 w 2921728"/>
              <a:gd name="connsiteY76" fmla="*/ 3609975 h 6858000"/>
              <a:gd name="connsiteX77" fmla="*/ 2885216 w 2921728"/>
              <a:gd name="connsiteY77" fmla="*/ 3656013 h 6858000"/>
              <a:gd name="connsiteX78" fmla="*/ 2869341 w 2921728"/>
              <a:gd name="connsiteY78" fmla="*/ 3697288 h 6858000"/>
              <a:gd name="connsiteX79" fmla="*/ 2853466 w 2921728"/>
              <a:gd name="connsiteY79" fmla="*/ 3733800 h 6858000"/>
              <a:gd name="connsiteX80" fmla="*/ 2834416 w 2921728"/>
              <a:gd name="connsiteY80" fmla="*/ 3771900 h 6858000"/>
              <a:gd name="connsiteX81" fmla="*/ 2815366 w 2921728"/>
              <a:gd name="connsiteY81" fmla="*/ 3810000 h 6858000"/>
              <a:gd name="connsiteX82" fmla="*/ 2796316 w 2921728"/>
              <a:gd name="connsiteY82" fmla="*/ 3846513 h 6858000"/>
              <a:gd name="connsiteX83" fmla="*/ 2780441 w 2921728"/>
              <a:gd name="connsiteY83" fmla="*/ 3887788 h 6858000"/>
              <a:gd name="connsiteX84" fmla="*/ 2766153 w 2921728"/>
              <a:gd name="connsiteY84" fmla="*/ 3933825 h 6858000"/>
              <a:gd name="connsiteX85" fmla="*/ 2755041 w 2921728"/>
              <a:gd name="connsiteY85" fmla="*/ 3986213 h 6858000"/>
              <a:gd name="connsiteX86" fmla="*/ 2747103 w 2921728"/>
              <a:gd name="connsiteY86" fmla="*/ 4046538 h 6858000"/>
              <a:gd name="connsiteX87" fmla="*/ 2745516 w 2921728"/>
              <a:gd name="connsiteY87" fmla="*/ 4114800 h 6858000"/>
              <a:gd name="connsiteX88" fmla="*/ 2747103 w 2921728"/>
              <a:gd name="connsiteY88" fmla="*/ 4183063 h 6858000"/>
              <a:gd name="connsiteX89" fmla="*/ 2755041 w 2921728"/>
              <a:gd name="connsiteY89" fmla="*/ 4243388 h 6858000"/>
              <a:gd name="connsiteX90" fmla="*/ 2766153 w 2921728"/>
              <a:gd name="connsiteY90" fmla="*/ 4295775 h 6858000"/>
              <a:gd name="connsiteX91" fmla="*/ 2780441 w 2921728"/>
              <a:gd name="connsiteY91" fmla="*/ 4341813 h 6858000"/>
              <a:gd name="connsiteX92" fmla="*/ 2796316 w 2921728"/>
              <a:gd name="connsiteY92" fmla="*/ 4383088 h 6858000"/>
              <a:gd name="connsiteX93" fmla="*/ 2815366 w 2921728"/>
              <a:gd name="connsiteY93" fmla="*/ 4419600 h 6858000"/>
              <a:gd name="connsiteX94" fmla="*/ 2853466 w 2921728"/>
              <a:gd name="connsiteY94" fmla="*/ 4495800 h 6858000"/>
              <a:gd name="connsiteX95" fmla="*/ 2869341 w 2921728"/>
              <a:gd name="connsiteY95" fmla="*/ 4532313 h 6858000"/>
              <a:gd name="connsiteX96" fmla="*/ 2885216 w 2921728"/>
              <a:gd name="connsiteY96" fmla="*/ 4573588 h 6858000"/>
              <a:gd name="connsiteX97" fmla="*/ 2901091 w 2921728"/>
              <a:gd name="connsiteY97" fmla="*/ 4619625 h 6858000"/>
              <a:gd name="connsiteX98" fmla="*/ 2912203 w 2921728"/>
              <a:gd name="connsiteY98" fmla="*/ 4672013 h 6858000"/>
              <a:gd name="connsiteX99" fmla="*/ 2918553 w 2921728"/>
              <a:gd name="connsiteY99" fmla="*/ 4732338 h 6858000"/>
              <a:gd name="connsiteX100" fmla="*/ 2921728 w 2921728"/>
              <a:gd name="connsiteY100" fmla="*/ 4800600 h 6858000"/>
              <a:gd name="connsiteX101" fmla="*/ 2918553 w 2921728"/>
              <a:gd name="connsiteY101" fmla="*/ 4868863 h 6858000"/>
              <a:gd name="connsiteX102" fmla="*/ 2912203 w 2921728"/>
              <a:gd name="connsiteY102" fmla="*/ 4929188 h 6858000"/>
              <a:gd name="connsiteX103" fmla="*/ 2901091 w 2921728"/>
              <a:gd name="connsiteY103" fmla="*/ 4981575 h 6858000"/>
              <a:gd name="connsiteX104" fmla="*/ 2885216 w 2921728"/>
              <a:gd name="connsiteY104" fmla="*/ 5027613 h 6858000"/>
              <a:gd name="connsiteX105" fmla="*/ 2869341 w 2921728"/>
              <a:gd name="connsiteY105" fmla="*/ 5068888 h 6858000"/>
              <a:gd name="connsiteX106" fmla="*/ 2853466 w 2921728"/>
              <a:gd name="connsiteY106" fmla="*/ 5105400 h 6858000"/>
              <a:gd name="connsiteX107" fmla="*/ 2834416 w 2921728"/>
              <a:gd name="connsiteY107" fmla="*/ 5143500 h 6858000"/>
              <a:gd name="connsiteX108" fmla="*/ 2815366 w 2921728"/>
              <a:gd name="connsiteY108" fmla="*/ 5181600 h 6858000"/>
              <a:gd name="connsiteX109" fmla="*/ 2796316 w 2921728"/>
              <a:gd name="connsiteY109" fmla="*/ 5218113 h 6858000"/>
              <a:gd name="connsiteX110" fmla="*/ 2780441 w 2921728"/>
              <a:gd name="connsiteY110" fmla="*/ 5259388 h 6858000"/>
              <a:gd name="connsiteX111" fmla="*/ 2766153 w 2921728"/>
              <a:gd name="connsiteY111" fmla="*/ 5305425 h 6858000"/>
              <a:gd name="connsiteX112" fmla="*/ 2755041 w 2921728"/>
              <a:gd name="connsiteY112" fmla="*/ 5357813 h 6858000"/>
              <a:gd name="connsiteX113" fmla="*/ 2747103 w 2921728"/>
              <a:gd name="connsiteY113" fmla="*/ 5418138 h 6858000"/>
              <a:gd name="connsiteX114" fmla="*/ 2745516 w 2921728"/>
              <a:gd name="connsiteY114" fmla="*/ 5486400 h 6858000"/>
              <a:gd name="connsiteX115" fmla="*/ 2747103 w 2921728"/>
              <a:gd name="connsiteY115" fmla="*/ 5554663 h 6858000"/>
              <a:gd name="connsiteX116" fmla="*/ 2755041 w 2921728"/>
              <a:gd name="connsiteY116" fmla="*/ 5614988 h 6858000"/>
              <a:gd name="connsiteX117" fmla="*/ 2766153 w 2921728"/>
              <a:gd name="connsiteY117" fmla="*/ 5667375 h 6858000"/>
              <a:gd name="connsiteX118" fmla="*/ 2780441 w 2921728"/>
              <a:gd name="connsiteY118" fmla="*/ 5713413 h 6858000"/>
              <a:gd name="connsiteX119" fmla="*/ 2796316 w 2921728"/>
              <a:gd name="connsiteY119" fmla="*/ 5754688 h 6858000"/>
              <a:gd name="connsiteX120" fmla="*/ 2815366 w 2921728"/>
              <a:gd name="connsiteY120" fmla="*/ 5791200 h 6858000"/>
              <a:gd name="connsiteX121" fmla="*/ 2834416 w 2921728"/>
              <a:gd name="connsiteY121" fmla="*/ 5829300 h 6858000"/>
              <a:gd name="connsiteX122" fmla="*/ 2853466 w 2921728"/>
              <a:gd name="connsiteY122" fmla="*/ 5867400 h 6858000"/>
              <a:gd name="connsiteX123" fmla="*/ 2869341 w 2921728"/>
              <a:gd name="connsiteY123" fmla="*/ 5903913 h 6858000"/>
              <a:gd name="connsiteX124" fmla="*/ 2885216 w 2921728"/>
              <a:gd name="connsiteY124" fmla="*/ 5945188 h 6858000"/>
              <a:gd name="connsiteX125" fmla="*/ 2901091 w 2921728"/>
              <a:gd name="connsiteY125" fmla="*/ 5991225 h 6858000"/>
              <a:gd name="connsiteX126" fmla="*/ 2912203 w 2921728"/>
              <a:gd name="connsiteY126" fmla="*/ 6043613 h 6858000"/>
              <a:gd name="connsiteX127" fmla="*/ 2918553 w 2921728"/>
              <a:gd name="connsiteY127" fmla="*/ 6103938 h 6858000"/>
              <a:gd name="connsiteX128" fmla="*/ 2921728 w 2921728"/>
              <a:gd name="connsiteY128" fmla="*/ 6172200 h 6858000"/>
              <a:gd name="connsiteX129" fmla="*/ 2918553 w 2921728"/>
              <a:gd name="connsiteY129" fmla="*/ 6240463 h 6858000"/>
              <a:gd name="connsiteX130" fmla="*/ 2912203 w 2921728"/>
              <a:gd name="connsiteY130" fmla="*/ 6300788 h 6858000"/>
              <a:gd name="connsiteX131" fmla="*/ 2901091 w 2921728"/>
              <a:gd name="connsiteY131" fmla="*/ 6353175 h 6858000"/>
              <a:gd name="connsiteX132" fmla="*/ 2885216 w 2921728"/>
              <a:gd name="connsiteY132" fmla="*/ 6399213 h 6858000"/>
              <a:gd name="connsiteX133" fmla="*/ 2869341 w 2921728"/>
              <a:gd name="connsiteY133" fmla="*/ 6440488 h 6858000"/>
              <a:gd name="connsiteX134" fmla="*/ 2853466 w 2921728"/>
              <a:gd name="connsiteY134" fmla="*/ 6477000 h 6858000"/>
              <a:gd name="connsiteX135" fmla="*/ 2834416 w 2921728"/>
              <a:gd name="connsiteY135" fmla="*/ 6515100 h 6858000"/>
              <a:gd name="connsiteX136" fmla="*/ 2815366 w 2921728"/>
              <a:gd name="connsiteY136" fmla="*/ 6553200 h 6858000"/>
              <a:gd name="connsiteX137" fmla="*/ 2796316 w 2921728"/>
              <a:gd name="connsiteY137" fmla="*/ 6589713 h 6858000"/>
              <a:gd name="connsiteX138" fmla="*/ 2780441 w 2921728"/>
              <a:gd name="connsiteY138" fmla="*/ 6630988 h 6858000"/>
              <a:gd name="connsiteX139" fmla="*/ 2766153 w 2921728"/>
              <a:gd name="connsiteY139" fmla="*/ 6677025 h 6858000"/>
              <a:gd name="connsiteX140" fmla="*/ 2755041 w 2921728"/>
              <a:gd name="connsiteY140" fmla="*/ 6729413 h 6858000"/>
              <a:gd name="connsiteX141" fmla="*/ 2747103 w 2921728"/>
              <a:gd name="connsiteY141" fmla="*/ 6789738 h 6858000"/>
              <a:gd name="connsiteX142" fmla="*/ 2745516 w 2921728"/>
              <a:gd name="connsiteY142" fmla="*/ 6858000 h 6858000"/>
              <a:gd name="connsiteX143" fmla="*/ 2202677 w 2921728"/>
              <a:gd name="connsiteY143" fmla="*/ 6858000 h 6858000"/>
              <a:gd name="connsiteX144" fmla="*/ 2035903 w 2921728"/>
              <a:gd name="connsiteY144" fmla="*/ 6858000 h 6858000"/>
              <a:gd name="connsiteX145" fmla="*/ 0 w 2921728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921728" h="6858000">
                <a:moveTo>
                  <a:pt x="0" y="0"/>
                </a:moveTo>
                <a:lnTo>
                  <a:pt x="2035903" y="0"/>
                </a:lnTo>
                <a:lnTo>
                  <a:pt x="2202677" y="0"/>
                </a:lnTo>
                <a:lnTo>
                  <a:pt x="2745516" y="0"/>
                </a:lnTo>
                <a:lnTo>
                  <a:pt x="2747103" y="68263"/>
                </a:lnTo>
                <a:lnTo>
                  <a:pt x="2755041" y="128588"/>
                </a:lnTo>
                <a:lnTo>
                  <a:pt x="2766153" y="180975"/>
                </a:lnTo>
                <a:lnTo>
                  <a:pt x="2780441" y="227013"/>
                </a:lnTo>
                <a:lnTo>
                  <a:pt x="2796316" y="268288"/>
                </a:lnTo>
                <a:lnTo>
                  <a:pt x="2815366" y="304800"/>
                </a:lnTo>
                <a:lnTo>
                  <a:pt x="2834416" y="342900"/>
                </a:lnTo>
                <a:lnTo>
                  <a:pt x="2853466" y="381000"/>
                </a:lnTo>
                <a:lnTo>
                  <a:pt x="2869341" y="417513"/>
                </a:lnTo>
                <a:lnTo>
                  <a:pt x="2885216" y="458788"/>
                </a:lnTo>
                <a:lnTo>
                  <a:pt x="2901091" y="504825"/>
                </a:lnTo>
                <a:lnTo>
                  <a:pt x="2912203" y="557213"/>
                </a:lnTo>
                <a:lnTo>
                  <a:pt x="2918553" y="617538"/>
                </a:lnTo>
                <a:lnTo>
                  <a:pt x="2921728" y="685800"/>
                </a:lnTo>
                <a:lnTo>
                  <a:pt x="2918553" y="754063"/>
                </a:lnTo>
                <a:lnTo>
                  <a:pt x="2912203" y="814388"/>
                </a:lnTo>
                <a:lnTo>
                  <a:pt x="2901091" y="866775"/>
                </a:lnTo>
                <a:lnTo>
                  <a:pt x="2885216" y="912813"/>
                </a:lnTo>
                <a:lnTo>
                  <a:pt x="2869341" y="954088"/>
                </a:lnTo>
                <a:lnTo>
                  <a:pt x="2853466" y="990600"/>
                </a:lnTo>
                <a:lnTo>
                  <a:pt x="2834416" y="1028700"/>
                </a:lnTo>
                <a:lnTo>
                  <a:pt x="2815366" y="1066800"/>
                </a:lnTo>
                <a:lnTo>
                  <a:pt x="2796316" y="1103313"/>
                </a:lnTo>
                <a:lnTo>
                  <a:pt x="2780441" y="1144588"/>
                </a:lnTo>
                <a:lnTo>
                  <a:pt x="2766153" y="1190625"/>
                </a:lnTo>
                <a:lnTo>
                  <a:pt x="2755041" y="1243013"/>
                </a:lnTo>
                <a:lnTo>
                  <a:pt x="2747103" y="1303338"/>
                </a:lnTo>
                <a:lnTo>
                  <a:pt x="2745516" y="1371600"/>
                </a:lnTo>
                <a:lnTo>
                  <a:pt x="2747103" y="1439863"/>
                </a:lnTo>
                <a:lnTo>
                  <a:pt x="2755041" y="1500188"/>
                </a:lnTo>
                <a:lnTo>
                  <a:pt x="2766153" y="1552575"/>
                </a:lnTo>
                <a:lnTo>
                  <a:pt x="2780441" y="1598613"/>
                </a:lnTo>
                <a:lnTo>
                  <a:pt x="2796316" y="1639888"/>
                </a:lnTo>
                <a:lnTo>
                  <a:pt x="2815366" y="1676400"/>
                </a:lnTo>
                <a:lnTo>
                  <a:pt x="2834416" y="1714500"/>
                </a:lnTo>
                <a:lnTo>
                  <a:pt x="2853466" y="1752600"/>
                </a:lnTo>
                <a:lnTo>
                  <a:pt x="2869341" y="1789113"/>
                </a:lnTo>
                <a:lnTo>
                  <a:pt x="2885216" y="1830388"/>
                </a:lnTo>
                <a:lnTo>
                  <a:pt x="2901091" y="1876425"/>
                </a:lnTo>
                <a:lnTo>
                  <a:pt x="2912203" y="1928813"/>
                </a:lnTo>
                <a:lnTo>
                  <a:pt x="2918553" y="1989138"/>
                </a:lnTo>
                <a:lnTo>
                  <a:pt x="2921728" y="2057400"/>
                </a:lnTo>
                <a:lnTo>
                  <a:pt x="2918553" y="2125663"/>
                </a:lnTo>
                <a:lnTo>
                  <a:pt x="2912203" y="2185988"/>
                </a:lnTo>
                <a:lnTo>
                  <a:pt x="2901091" y="2238375"/>
                </a:lnTo>
                <a:lnTo>
                  <a:pt x="2885216" y="2284413"/>
                </a:lnTo>
                <a:lnTo>
                  <a:pt x="2869341" y="2325688"/>
                </a:lnTo>
                <a:lnTo>
                  <a:pt x="2853466" y="2362200"/>
                </a:lnTo>
                <a:lnTo>
                  <a:pt x="2834416" y="2400300"/>
                </a:lnTo>
                <a:lnTo>
                  <a:pt x="2815366" y="2438400"/>
                </a:lnTo>
                <a:lnTo>
                  <a:pt x="2796316" y="2474913"/>
                </a:lnTo>
                <a:lnTo>
                  <a:pt x="2780441" y="2516188"/>
                </a:lnTo>
                <a:lnTo>
                  <a:pt x="2766153" y="2562225"/>
                </a:lnTo>
                <a:lnTo>
                  <a:pt x="2755041" y="2614613"/>
                </a:lnTo>
                <a:lnTo>
                  <a:pt x="2747103" y="2674938"/>
                </a:lnTo>
                <a:lnTo>
                  <a:pt x="2745516" y="2743200"/>
                </a:lnTo>
                <a:lnTo>
                  <a:pt x="2747103" y="2811463"/>
                </a:lnTo>
                <a:lnTo>
                  <a:pt x="2755041" y="2871788"/>
                </a:lnTo>
                <a:lnTo>
                  <a:pt x="2766153" y="2924175"/>
                </a:lnTo>
                <a:lnTo>
                  <a:pt x="2780441" y="2970213"/>
                </a:lnTo>
                <a:lnTo>
                  <a:pt x="2796316" y="3011488"/>
                </a:lnTo>
                <a:lnTo>
                  <a:pt x="2815366" y="3048000"/>
                </a:lnTo>
                <a:lnTo>
                  <a:pt x="2834416" y="3086100"/>
                </a:lnTo>
                <a:lnTo>
                  <a:pt x="2853466" y="3124200"/>
                </a:lnTo>
                <a:lnTo>
                  <a:pt x="2869341" y="3160713"/>
                </a:lnTo>
                <a:lnTo>
                  <a:pt x="2885216" y="3201988"/>
                </a:lnTo>
                <a:lnTo>
                  <a:pt x="2901091" y="3248025"/>
                </a:lnTo>
                <a:lnTo>
                  <a:pt x="2912203" y="3300413"/>
                </a:lnTo>
                <a:lnTo>
                  <a:pt x="2918553" y="3360738"/>
                </a:lnTo>
                <a:lnTo>
                  <a:pt x="2921728" y="3427413"/>
                </a:lnTo>
                <a:lnTo>
                  <a:pt x="2918553" y="3497263"/>
                </a:lnTo>
                <a:lnTo>
                  <a:pt x="2912203" y="3557588"/>
                </a:lnTo>
                <a:lnTo>
                  <a:pt x="2901091" y="3609975"/>
                </a:lnTo>
                <a:lnTo>
                  <a:pt x="2885216" y="3656013"/>
                </a:lnTo>
                <a:lnTo>
                  <a:pt x="2869341" y="3697288"/>
                </a:lnTo>
                <a:lnTo>
                  <a:pt x="2853466" y="3733800"/>
                </a:lnTo>
                <a:lnTo>
                  <a:pt x="2834416" y="3771900"/>
                </a:lnTo>
                <a:lnTo>
                  <a:pt x="2815366" y="3810000"/>
                </a:lnTo>
                <a:lnTo>
                  <a:pt x="2796316" y="3846513"/>
                </a:lnTo>
                <a:lnTo>
                  <a:pt x="2780441" y="3887788"/>
                </a:lnTo>
                <a:lnTo>
                  <a:pt x="2766153" y="3933825"/>
                </a:lnTo>
                <a:lnTo>
                  <a:pt x="2755041" y="3986213"/>
                </a:lnTo>
                <a:lnTo>
                  <a:pt x="2747103" y="4046538"/>
                </a:lnTo>
                <a:lnTo>
                  <a:pt x="2745516" y="4114800"/>
                </a:lnTo>
                <a:lnTo>
                  <a:pt x="2747103" y="4183063"/>
                </a:lnTo>
                <a:lnTo>
                  <a:pt x="2755041" y="4243388"/>
                </a:lnTo>
                <a:lnTo>
                  <a:pt x="2766153" y="4295775"/>
                </a:lnTo>
                <a:lnTo>
                  <a:pt x="2780441" y="4341813"/>
                </a:lnTo>
                <a:lnTo>
                  <a:pt x="2796316" y="4383088"/>
                </a:lnTo>
                <a:lnTo>
                  <a:pt x="2815366" y="4419600"/>
                </a:lnTo>
                <a:lnTo>
                  <a:pt x="2853466" y="4495800"/>
                </a:lnTo>
                <a:lnTo>
                  <a:pt x="2869341" y="4532313"/>
                </a:lnTo>
                <a:lnTo>
                  <a:pt x="2885216" y="4573588"/>
                </a:lnTo>
                <a:lnTo>
                  <a:pt x="2901091" y="4619625"/>
                </a:lnTo>
                <a:lnTo>
                  <a:pt x="2912203" y="4672013"/>
                </a:lnTo>
                <a:lnTo>
                  <a:pt x="2918553" y="4732338"/>
                </a:lnTo>
                <a:lnTo>
                  <a:pt x="2921728" y="4800600"/>
                </a:lnTo>
                <a:lnTo>
                  <a:pt x="2918553" y="4868863"/>
                </a:lnTo>
                <a:lnTo>
                  <a:pt x="2912203" y="4929188"/>
                </a:lnTo>
                <a:lnTo>
                  <a:pt x="2901091" y="4981575"/>
                </a:lnTo>
                <a:lnTo>
                  <a:pt x="2885216" y="5027613"/>
                </a:lnTo>
                <a:lnTo>
                  <a:pt x="2869341" y="5068888"/>
                </a:lnTo>
                <a:lnTo>
                  <a:pt x="2853466" y="5105400"/>
                </a:lnTo>
                <a:lnTo>
                  <a:pt x="2834416" y="5143500"/>
                </a:lnTo>
                <a:lnTo>
                  <a:pt x="2815366" y="5181600"/>
                </a:lnTo>
                <a:lnTo>
                  <a:pt x="2796316" y="5218113"/>
                </a:lnTo>
                <a:lnTo>
                  <a:pt x="2780441" y="5259388"/>
                </a:lnTo>
                <a:lnTo>
                  <a:pt x="2766153" y="5305425"/>
                </a:lnTo>
                <a:lnTo>
                  <a:pt x="2755041" y="5357813"/>
                </a:lnTo>
                <a:lnTo>
                  <a:pt x="2747103" y="5418138"/>
                </a:lnTo>
                <a:lnTo>
                  <a:pt x="2745516" y="5486400"/>
                </a:lnTo>
                <a:lnTo>
                  <a:pt x="2747103" y="5554663"/>
                </a:lnTo>
                <a:lnTo>
                  <a:pt x="2755041" y="5614988"/>
                </a:lnTo>
                <a:lnTo>
                  <a:pt x="2766153" y="5667375"/>
                </a:lnTo>
                <a:lnTo>
                  <a:pt x="2780441" y="5713413"/>
                </a:lnTo>
                <a:lnTo>
                  <a:pt x="2796316" y="5754688"/>
                </a:lnTo>
                <a:lnTo>
                  <a:pt x="2815366" y="5791200"/>
                </a:lnTo>
                <a:lnTo>
                  <a:pt x="2834416" y="5829300"/>
                </a:lnTo>
                <a:lnTo>
                  <a:pt x="2853466" y="5867400"/>
                </a:lnTo>
                <a:lnTo>
                  <a:pt x="2869341" y="5903913"/>
                </a:lnTo>
                <a:lnTo>
                  <a:pt x="2885216" y="5945188"/>
                </a:lnTo>
                <a:lnTo>
                  <a:pt x="2901091" y="5991225"/>
                </a:lnTo>
                <a:lnTo>
                  <a:pt x="2912203" y="6043613"/>
                </a:lnTo>
                <a:lnTo>
                  <a:pt x="2918553" y="6103938"/>
                </a:lnTo>
                <a:lnTo>
                  <a:pt x="2921728" y="6172200"/>
                </a:lnTo>
                <a:lnTo>
                  <a:pt x="2918553" y="6240463"/>
                </a:lnTo>
                <a:lnTo>
                  <a:pt x="2912203" y="6300788"/>
                </a:lnTo>
                <a:lnTo>
                  <a:pt x="2901091" y="6353175"/>
                </a:lnTo>
                <a:lnTo>
                  <a:pt x="2885216" y="6399213"/>
                </a:lnTo>
                <a:lnTo>
                  <a:pt x="2869341" y="6440488"/>
                </a:lnTo>
                <a:lnTo>
                  <a:pt x="2853466" y="6477000"/>
                </a:lnTo>
                <a:lnTo>
                  <a:pt x="2834416" y="6515100"/>
                </a:lnTo>
                <a:lnTo>
                  <a:pt x="2815366" y="6553200"/>
                </a:lnTo>
                <a:lnTo>
                  <a:pt x="2796316" y="6589713"/>
                </a:lnTo>
                <a:lnTo>
                  <a:pt x="2780441" y="6630988"/>
                </a:lnTo>
                <a:lnTo>
                  <a:pt x="2766153" y="6677025"/>
                </a:lnTo>
                <a:lnTo>
                  <a:pt x="2755041" y="6729413"/>
                </a:lnTo>
                <a:lnTo>
                  <a:pt x="2747103" y="6789738"/>
                </a:lnTo>
                <a:lnTo>
                  <a:pt x="2745516" y="6858000"/>
                </a:lnTo>
                <a:lnTo>
                  <a:pt x="2202677" y="6858000"/>
                </a:lnTo>
                <a:lnTo>
                  <a:pt x="20359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C467EAEF-38A1-4DBE-A2A7-C4288EC25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69697C-35F3-4303-A3C9-FE96D544A507}"/>
              </a:ext>
            </a:extLst>
          </p:cNvPr>
          <p:cNvSpPr txBox="1"/>
          <p:nvPr/>
        </p:nvSpPr>
        <p:spPr>
          <a:xfrm>
            <a:off x="11358694" y="377505"/>
            <a:ext cx="36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6266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86B7E32-A8F9-4173-8792-B42252BCA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048" y="643467"/>
            <a:ext cx="7558642" cy="551780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676F45-29EE-4CCA-8D7B-D382BE68AE4A}"/>
              </a:ext>
            </a:extLst>
          </p:cNvPr>
          <p:cNvSpPr txBox="1"/>
          <p:nvPr/>
        </p:nvSpPr>
        <p:spPr>
          <a:xfrm>
            <a:off x="11367083" y="285226"/>
            <a:ext cx="56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4268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46">
            <a:extLst>
              <a:ext uri="{FF2B5EF4-FFF2-40B4-BE49-F238E27FC236}">
                <a16:creationId xmlns:a16="http://schemas.microsoft.com/office/drawing/2014/main" id="{53582E92-8040-4738-AB2F-A4E18BEB5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CasellaDiTesto 2">
            <a:extLst>
              <a:ext uri="{FF2B5EF4-FFF2-40B4-BE49-F238E27FC236}">
                <a16:creationId xmlns:a16="http://schemas.microsoft.com/office/drawing/2014/main" id="{8FFFD9C8-C5CF-454B-BD67-9E8F41AEE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284423"/>
              </p:ext>
            </p:extLst>
          </p:nvPr>
        </p:nvGraphicFramePr>
        <p:xfrm>
          <a:off x="1089934" y="382555"/>
          <a:ext cx="9891255" cy="5280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C80718-4790-4CF0-8541-A93D35604039}"/>
              </a:ext>
            </a:extLst>
          </p:cNvPr>
          <p:cNvSpPr txBox="1"/>
          <p:nvPr/>
        </p:nvSpPr>
        <p:spPr>
          <a:xfrm>
            <a:off x="11434194" y="318782"/>
            <a:ext cx="42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  <a:r>
              <a:rPr lang="it-IT" dirty="0">
                <a:solidFill>
                  <a:schemeClr val="bg1"/>
                </a:solidFill>
              </a:rPr>
              <a:t>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546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F92451B-18FF-4CE4-B6B8-CF838E8D2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2353889"/>
            <a:ext cx="5978273" cy="41549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6E1387-257F-4182-B325-6C9731039816}"/>
              </a:ext>
            </a:extLst>
          </p:cNvPr>
          <p:cNvSpPr txBox="1"/>
          <p:nvPr/>
        </p:nvSpPr>
        <p:spPr>
          <a:xfrm>
            <a:off x="968031" y="335902"/>
            <a:ext cx="570335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/>
              <a:t>Articolo 06 - Corrispondenza dei Tessuti Insediativi </a:t>
            </a:r>
          </a:p>
          <a:p>
            <a:pPr algn="just"/>
            <a:r>
              <a:rPr lang="it-IT" sz="1100" dirty="0"/>
              <a:t>alla classificazione del DI n.1444/’68</a:t>
            </a:r>
          </a:p>
          <a:p>
            <a:pPr algn="just"/>
            <a:r>
              <a:rPr lang="it-IT" sz="1100" dirty="0"/>
              <a:t>1. Le disposizioni nazionali e regionali che richiamano o rimandano al Decreto Ministeriale 2 aprile 1968, n. 1444 “Limiti inderogabili di densità edilizia, di altezza, di distanza fra i fabbricati e rapporti massimi tra gli spazi destinati agli insediamenti residenziali e produttivi e spazi pubblici o riservati alle attività collettive, al verde pubblico o a parcheggi, da osservare ai fini della formazione dei nuovi strumenti urbanistici o della revisione di quelli esistenti, ai sensi dell'art. 17 della legge n. 765 del 1967” si applicano ai tessuti insediativi del PI in conformità con la seguente tabella di corrispondenza: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926A43-70CF-48B1-8DB9-841760445B29}"/>
              </a:ext>
            </a:extLst>
          </p:cNvPr>
          <p:cNvSpPr txBox="1"/>
          <p:nvPr/>
        </p:nvSpPr>
        <p:spPr>
          <a:xfrm>
            <a:off x="8791662" y="838899"/>
            <a:ext cx="26676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</a:rPr>
              <a:t>Piano degli interventi </a:t>
            </a:r>
          </a:p>
          <a:p>
            <a:pPr algn="ctr"/>
            <a:r>
              <a:rPr lang="it-IT" sz="4400" dirty="0">
                <a:solidFill>
                  <a:schemeClr val="bg1"/>
                </a:solidFill>
              </a:rPr>
              <a:t>adottato nel 2011 </a:t>
            </a:r>
          </a:p>
          <a:p>
            <a:pPr algn="ctr"/>
            <a:r>
              <a:rPr lang="it-IT" sz="4400" dirty="0">
                <a:solidFill>
                  <a:schemeClr val="bg1"/>
                </a:solidFill>
              </a:rPr>
              <a:t>dal Comune di Verona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4C82B5-A531-45F4-BB35-43B1597DF40B}"/>
              </a:ext>
            </a:extLst>
          </p:cNvPr>
          <p:cNvSpPr txBox="1"/>
          <p:nvPr/>
        </p:nvSpPr>
        <p:spPr>
          <a:xfrm>
            <a:off x="11459361" y="335902"/>
            <a:ext cx="38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8517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39BC79-205A-4FEC-B7E6-C3696785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7248"/>
          </a:xfrm>
        </p:spPr>
        <p:txBody>
          <a:bodyPr/>
          <a:lstStyle/>
          <a:p>
            <a:r>
              <a:rPr lang="it-IT" dirty="0"/>
              <a:t>Il </a:t>
            </a:r>
            <a:r>
              <a:rPr lang="it-IT" dirty="0" err="1"/>
              <a:t>Pi</a:t>
            </a:r>
            <a:r>
              <a:rPr lang="it-IT" dirty="0"/>
              <a:t> operativo – le schede norma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6E9D752-6F7E-485B-BA70-3CB2671C6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8090" y="1408922"/>
            <a:ext cx="8957387" cy="5327780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50A40C-A9F0-41A8-B8BD-B4E3B6301213}"/>
              </a:ext>
            </a:extLst>
          </p:cNvPr>
          <p:cNvSpPr txBox="1"/>
          <p:nvPr/>
        </p:nvSpPr>
        <p:spPr>
          <a:xfrm>
            <a:off x="11350305" y="151002"/>
            <a:ext cx="47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4361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824F1D-B253-4246-BB11-21794814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PIANO DEGLI INTERVENTI</a:t>
            </a:r>
            <a:br>
              <a:rPr lang="it-IT" dirty="0"/>
            </a:br>
            <a:r>
              <a:rPr lang="it-IT" dirty="0"/>
              <a:t>SCHEDA NORMA - EX OFFICINE ADIGE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5390C4-FE16-4D62-88E2-5BF8D9AC02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ORTOFOTO 2007</a:t>
            </a:r>
          </a:p>
          <a:p>
            <a:pPr algn="ctr"/>
            <a:r>
              <a:rPr lang="it-IT" dirty="0"/>
              <a:t>EX OFFICINE ADIGE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D0A0B4B-5A36-436D-AEE5-891C9E92E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91947" y="1874517"/>
            <a:ext cx="5942517" cy="957645"/>
          </a:xfrm>
        </p:spPr>
        <p:txBody>
          <a:bodyPr/>
          <a:lstStyle/>
          <a:p>
            <a:pPr algn="just"/>
            <a:r>
              <a:rPr lang="it-IT" sz="1600" dirty="0"/>
              <a:t>REPERTORIO NORMATIVO PI</a:t>
            </a:r>
          </a:p>
          <a:p>
            <a:pPr algn="just"/>
            <a:r>
              <a:rPr lang="it-IT" sz="1600" dirty="0"/>
              <a:t>Indicazione altezze e distanze da edifici extra ambito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F0E9D116-F372-4DB7-9AF2-BD1D7607C87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491947" y="2909887"/>
            <a:ext cx="5998715" cy="3653791"/>
          </a:xfr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1B6FA78D-5C81-4F91-AB34-5B729C9211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702412" y="2909887"/>
            <a:ext cx="3599430" cy="3653791"/>
          </a:xfr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14AC2EE-524A-4198-AAAB-93A1A286FC1C}"/>
              </a:ext>
            </a:extLst>
          </p:cNvPr>
          <p:cNvSpPr txBox="1"/>
          <p:nvPr/>
        </p:nvSpPr>
        <p:spPr>
          <a:xfrm>
            <a:off x="11039912" y="209725"/>
            <a:ext cx="69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904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F967BBD-0C95-4E49-9F0F-0A8E14952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5010844-86C6-4A0C-B1E2-C895E4144BCB}"/>
              </a:ext>
            </a:extLst>
          </p:cNvPr>
          <p:cNvSpPr txBox="1"/>
          <p:nvPr/>
        </p:nvSpPr>
        <p:spPr>
          <a:xfrm>
            <a:off x="11316749" y="553673"/>
            <a:ext cx="40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6911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6FB264-10A1-47B1-8D62-DE0892A4F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Variante n. 29 al PI</a:t>
            </a:r>
            <a:br>
              <a:rPr lang="it-IT" dirty="0"/>
            </a:br>
            <a:r>
              <a:rPr lang="it-IT" dirty="0"/>
              <a:t>nuova correlazione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C8B3716-990B-4BCD-85B4-F6800EADE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279" y="2640563"/>
            <a:ext cx="10130018" cy="2883159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438011-1249-49E8-9BDB-C81725B06D3C}"/>
              </a:ext>
            </a:extLst>
          </p:cNvPr>
          <p:cNvSpPr txBox="1"/>
          <p:nvPr/>
        </p:nvSpPr>
        <p:spPr>
          <a:xfrm>
            <a:off x="11107024" y="251670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7975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7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0" name="Rectangle 13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1C1C6BD-C9BA-47A4-BC11-474AE034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975" y="1240972"/>
            <a:ext cx="9522267" cy="440404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E0BE649-17B7-4E0D-B5D0-FE600979A85E}"/>
              </a:ext>
            </a:extLst>
          </p:cNvPr>
          <p:cNvSpPr txBox="1"/>
          <p:nvPr/>
        </p:nvSpPr>
        <p:spPr>
          <a:xfrm>
            <a:off x="11358694" y="0"/>
            <a:ext cx="72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7805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3D969-A4E9-4FDE-97BF-1CB2F768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A04B2EE-CFD5-480C-85C4-08237749D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84" y="0"/>
            <a:ext cx="10162632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850503-6E65-44EE-AE49-68C61E599567}"/>
              </a:ext>
            </a:extLst>
          </p:cNvPr>
          <p:cNvSpPr txBox="1"/>
          <p:nvPr/>
        </p:nvSpPr>
        <p:spPr>
          <a:xfrm>
            <a:off x="10419127" y="176169"/>
            <a:ext cx="64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6423012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94</TotalTime>
  <Words>367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Impact</vt:lpstr>
      <vt:lpstr>Badge</vt:lpstr>
      <vt:lpstr>Il D.M. 1444 del 1968 è molto più derogabile  di quanto si dica?  L’esperienza del Comune di Verona</vt:lpstr>
      <vt:lpstr>Presentazione standard di PowerPoint</vt:lpstr>
      <vt:lpstr>Presentazione standard di PowerPoint</vt:lpstr>
      <vt:lpstr>Il Pi operativo – le schede norma</vt:lpstr>
      <vt:lpstr>PIANO DEGLI INTERVENTI SCHEDA NORMA - EX OFFICINE ADIGE</vt:lpstr>
      <vt:lpstr>Presentazione standard di PowerPoint</vt:lpstr>
      <vt:lpstr>Variante n. 29 al PI nuova correlazione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D.M. 1444 del 1968 è molto più derogabile  di quanto si dica?  L’esperienza del Comune di Verona</dc:title>
  <dc:creator>daniele iselle</dc:creator>
  <cp:lastModifiedBy>daniele iselle</cp:lastModifiedBy>
  <cp:revision>3</cp:revision>
  <dcterms:created xsi:type="dcterms:W3CDTF">2021-11-13T07:29:10Z</dcterms:created>
  <dcterms:modified xsi:type="dcterms:W3CDTF">2021-11-18T17:33:15Z</dcterms:modified>
</cp:coreProperties>
</file>