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48"/>
  </p:notesMasterIdLst>
  <p:handoutMasterIdLst>
    <p:handoutMasterId r:id="rId49"/>
  </p:handoutMasterIdLst>
  <p:sldIdLst>
    <p:sldId id="257" r:id="rId2"/>
    <p:sldId id="258" r:id="rId3"/>
    <p:sldId id="260" r:id="rId4"/>
    <p:sldId id="296" r:id="rId5"/>
    <p:sldId id="280" r:id="rId6"/>
    <p:sldId id="297" r:id="rId7"/>
    <p:sldId id="306" r:id="rId8"/>
    <p:sldId id="274" r:id="rId9"/>
    <p:sldId id="309" r:id="rId10"/>
    <p:sldId id="261" r:id="rId11"/>
    <p:sldId id="275" r:id="rId12"/>
    <p:sldId id="291" r:id="rId13"/>
    <p:sldId id="305" r:id="rId14"/>
    <p:sldId id="279" r:id="rId15"/>
    <p:sldId id="268" r:id="rId16"/>
    <p:sldId id="310" r:id="rId17"/>
    <p:sldId id="290" r:id="rId18"/>
    <p:sldId id="273" r:id="rId19"/>
    <p:sldId id="295" r:id="rId20"/>
    <p:sldId id="308" r:id="rId21"/>
    <p:sldId id="277" r:id="rId22"/>
    <p:sldId id="293" r:id="rId23"/>
    <p:sldId id="294" r:id="rId24"/>
    <p:sldId id="304" r:id="rId25"/>
    <p:sldId id="272" r:id="rId26"/>
    <p:sldId id="307" r:id="rId27"/>
    <p:sldId id="292" r:id="rId28"/>
    <p:sldId id="270" r:id="rId29"/>
    <p:sldId id="281" r:id="rId30"/>
    <p:sldId id="282" r:id="rId31"/>
    <p:sldId id="271" r:id="rId32"/>
    <p:sldId id="298" r:id="rId33"/>
    <p:sldId id="302" r:id="rId34"/>
    <p:sldId id="299" r:id="rId35"/>
    <p:sldId id="300" r:id="rId36"/>
    <p:sldId id="301" r:id="rId37"/>
    <p:sldId id="303" r:id="rId38"/>
    <p:sldId id="264" r:id="rId39"/>
    <p:sldId id="262" r:id="rId40"/>
    <p:sldId id="263" r:id="rId41"/>
    <p:sldId id="283" r:id="rId42"/>
    <p:sldId id="284" r:id="rId43"/>
    <p:sldId id="285" r:id="rId44"/>
    <p:sldId id="288" r:id="rId45"/>
    <p:sldId id="286" r:id="rId46"/>
    <p:sldId id="289" r:id="rId47"/>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9BA8B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41" autoAdjust="0"/>
    <p:restoredTop sz="94660"/>
  </p:normalViewPr>
  <p:slideViewPr>
    <p:cSldViewPr snapToGrid="0">
      <p:cViewPr varScale="1">
        <p:scale>
          <a:sx n="73" d="100"/>
          <a:sy n="73" d="100"/>
        </p:scale>
        <p:origin x="-534" y="-102"/>
      </p:cViewPr>
      <p:guideLst>
        <p:guide orient="horz" pos="2160"/>
        <p:guide pos="3840"/>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7626282-83BE-4B14-AA1D-E9A716F8FEB8}" type="datetime1">
              <a:rPr lang="it-IT" smtClean="0"/>
              <a:pPr rtl="0"/>
              <a:t>30/03/2023</a:t>
            </a:fld>
            <a:endParaRPr lang="en-US" dirty="0"/>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D92CB86-0DB9-4A70-B1CF-B23508471F6B}" type="slidenum">
              <a:rPr lang="en-US" smtClean="0"/>
              <a:pPr rtl="0"/>
              <a:t>‹N›</a:t>
            </a:fld>
            <a:endParaRPr lang="en-US"/>
          </a:p>
        </p:txBody>
      </p:sp>
    </p:spTree>
    <p:extLst>
      <p:ext uri="{BB962C8B-B14F-4D97-AF65-F5344CB8AC3E}">
        <p14:creationId xmlns="" xmlns:p14="http://schemas.microsoft.com/office/powerpoint/2010/main" val="66355764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23FCBA3-AE69-44D9-84A9-153F3F9E2987}" type="datetime1">
              <a:rPr lang="it-IT" smtClean="0"/>
              <a:pPr rtl="0"/>
              <a:t>30/03/2023</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
              <a:t>Fare clic per modificare gli stili del testo dello schema</a:t>
            </a:r>
            <a:endParaRPr lang="en-US"/>
          </a:p>
          <a:p>
            <a:pPr lvl="1" rtl="0"/>
            <a:r>
              <a:rPr lang="it"/>
              <a:t>Secondo livello</a:t>
            </a:r>
          </a:p>
          <a:p>
            <a:pPr lvl="2" rtl="0"/>
            <a:r>
              <a:rPr lang="it"/>
              <a:t>Terzo livello</a:t>
            </a:r>
          </a:p>
          <a:p>
            <a:pPr lvl="3" rtl="0"/>
            <a:r>
              <a:rPr lang="it"/>
              <a:t>Quarto livello</a:t>
            </a:r>
          </a:p>
          <a:p>
            <a:pPr lvl="4" rtl="0"/>
            <a:r>
              <a:rPr lang="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2B151B-D7D1-48E5-8230-5AADBC794F88}" type="slidenum">
              <a:rPr lang="en-US" smtClean="0"/>
              <a:pPr rtl="0"/>
              <a:t>‹N›</a:t>
            </a:fld>
            <a:endParaRPr lang="en-US"/>
          </a:p>
        </p:txBody>
      </p:sp>
    </p:spTree>
    <p:extLst>
      <p:ext uri="{BB962C8B-B14F-4D97-AF65-F5344CB8AC3E}">
        <p14:creationId xmlns="" xmlns:p14="http://schemas.microsoft.com/office/powerpoint/2010/main" val="31385927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Rettangolo 9">
            <a:extLst>
              <a:ext uri="{FF2B5EF4-FFF2-40B4-BE49-F238E27FC236}">
                <a16:creationId xmlns=""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ctrTitle"/>
          </p:nvPr>
        </p:nvSpPr>
        <p:spPr>
          <a:xfrm>
            <a:off x="1097280" y="758952"/>
            <a:ext cx="10058400" cy="3566160"/>
          </a:xfrm>
        </p:spPr>
        <p:txBody>
          <a:bodyPr rtlCol="0" anchor="b">
            <a:normAutofit/>
          </a:bodyPr>
          <a:lstStyle>
            <a:lvl1pPr algn="l">
              <a:lnSpc>
                <a:spcPct val="90000"/>
              </a:lnSpc>
              <a:defRPr sz="7600" spc="-50" baseline="0">
                <a:solidFill>
                  <a:schemeClr val="tx1">
                    <a:lumMod val="85000"/>
                    <a:lumOff val="15000"/>
                  </a:schemeClr>
                </a:solidFill>
              </a:defRPr>
            </a:lvl1pPr>
          </a:lstStyle>
          <a:p>
            <a:pPr rtl="0"/>
            <a:r>
              <a:rPr lang="it-IT"/>
              <a:t>Fare clic per modificare lo stile del titolo dello schema</a:t>
            </a:r>
            <a:endParaRPr lang="en-US" dirty="0"/>
          </a:p>
        </p:txBody>
      </p:sp>
      <p:sp>
        <p:nvSpPr>
          <p:cNvPr id="3" name="Sottotitolo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a:t>Fare clic per modificare lo stile del sottotitolo dello schema</a:t>
            </a:r>
            <a:endParaRPr lang="en-US" dirty="0"/>
          </a:p>
        </p:txBody>
      </p:sp>
      <p:cxnSp>
        <p:nvCxnSpPr>
          <p:cNvPr id="9" name="Connettore diritto 8">
            <a:extLst>
              <a:ext uri="{FF2B5EF4-FFF2-40B4-BE49-F238E27FC236}">
                <a16:creationId xmlns=""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Segnaposto data 3">
            <a:extLst>
              <a:ext uri="{FF2B5EF4-FFF2-40B4-BE49-F238E27FC236}">
                <a16:creationId xmlns="" xmlns:a16="http://schemas.microsoft.com/office/drawing/2014/main" id="{9925CCF1-92C0-4AF3-BFAF-4921631915AB}"/>
              </a:ext>
            </a:extLst>
          </p:cNvPr>
          <p:cNvSpPr>
            <a:spLocks noGrp="1"/>
          </p:cNvSpPr>
          <p:nvPr>
            <p:ph type="dt" sz="half" idx="10"/>
          </p:nvPr>
        </p:nvSpPr>
        <p:spPr/>
        <p:txBody>
          <a:bodyPr rtlCol="0"/>
          <a:lstStyle/>
          <a:p>
            <a:pPr rtl="0"/>
            <a:fld id="{3F2AEA12-A884-495F-8D96-E2791E451670}" type="datetime1">
              <a:rPr lang="it-IT" smtClean="0"/>
              <a:pPr rtl="0"/>
              <a:t>30/03/2023</a:t>
            </a:fld>
            <a:endParaRPr lang="en-US" dirty="0"/>
          </a:p>
        </p:txBody>
      </p:sp>
      <p:sp>
        <p:nvSpPr>
          <p:cNvPr id="5" name="Segnaposto piè di pagina 4">
            <a:extLst>
              <a:ext uri="{FF2B5EF4-FFF2-40B4-BE49-F238E27FC236}">
                <a16:creationId xmlns="" xmlns:a16="http://schemas.microsoft.com/office/drawing/2014/main" id="{051A78A9-3DFF-4937-A9F2-5D8CF495F367}"/>
              </a:ext>
            </a:extLst>
          </p:cNvPr>
          <p:cNvSpPr>
            <a:spLocks noGrp="1"/>
          </p:cNvSpPr>
          <p:nvPr>
            <p:ph type="ftr" sz="quarter" idx="11"/>
          </p:nvPr>
        </p:nvSpPr>
        <p:spPr/>
        <p:txBody>
          <a:bodyPr rtlCol="0"/>
          <a:lstStyle/>
          <a:p>
            <a:pPr rtl="0"/>
            <a:endParaRPr lang="en-US" dirty="0"/>
          </a:p>
        </p:txBody>
      </p:sp>
      <p:sp>
        <p:nvSpPr>
          <p:cNvPr id="6" name="Segnaposto numero diapositiva 5">
            <a:extLst>
              <a:ext uri="{FF2B5EF4-FFF2-40B4-BE49-F238E27FC236}">
                <a16:creationId xmlns=""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en-US" smtClean="0"/>
              <a:pPr rtl="0"/>
              <a:t>‹N›</a:t>
            </a:fld>
            <a:endParaRPr lang="en-US" dirty="0"/>
          </a:p>
        </p:txBody>
      </p:sp>
    </p:spTree>
    <p:extLst>
      <p:ext uri="{BB962C8B-B14F-4D97-AF65-F5344CB8AC3E}">
        <p14:creationId xmlns=""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rtlCol="0"/>
          <a:lstStyle>
            <a:lvl1pPr>
              <a:defRPr/>
            </a:lvl1pPr>
          </a:lstStyle>
          <a:p>
            <a:pPr rtl="0"/>
            <a:r>
              <a:rPr lang="it" dirty="0"/>
              <a:t>Fare clic per modificare lo stile del titolo dello schema</a:t>
            </a:r>
            <a:endParaRPr lang="en-US" dirty="0"/>
          </a:p>
        </p:txBody>
      </p:sp>
      <p:sp>
        <p:nvSpPr>
          <p:cNvPr id="3" name="Segnaposto testo verticale 2"/>
          <p:cNvSpPr>
            <a:spLocks noGrp="1"/>
          </p:cNvSpPr>
          <p:nvPr>
            <p:ph type="body" orient="vert" idx="1"/>
          </p:nvPr>
        </p:nvSpPr>
        <p:spPr/>
        <p:txBody>
          <a:bodyPr vert="eaVert" lIns="45720" tIns="0" rIns="45720" bIns="0"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7" name="Segnaposto data 6">
            <a:extLst>
              <a:ext uri="{FF2B5EF4-FFF2-40B4-BE49-F238E27FC236}">
                <a16:creationId xmlns="" xmlns:a16="http://schemas.microsoft.com/office/drawing/2014/main" id="{7D5506EE-1026-4F35-9ACC-BD05BE0F9B36}"/>
              </a:ext>
            </a:extLst>
          </p:cNvPr>
          <p:cNvSpPr>
            <a:spLocks noGrp="1"/>
          </p:cNvSpPr>
          <p:nvPr>
            <p:ph type="dt" sz="half" idx="10"/>
          </p:nvPr>
        </p:nvSpPr>
        <p:spPr/>
        <p:txBody>
          <a:bodyPr rtlCol="0"/>
          <a:lstStyle/>
          <a:p>
            <a:pPr rtl="0"/>
            <a:fld id="{EB574AD5-D417-4FAA-8969-2C3D2D990862}" type="datetime1">
              <a:rPr lang="it-IT" smtClean="0"/>
              <a:pPr rtl="0"/>
              <a:t>30/03/2023</a:t>
            </a:fld>
            <a:endParaRPr lang="en-US" dirty="0"/>
          </a:p>
        </p:txBody>
      </p:sp>
      <p:sp>
        <p:nvSpPr>
          <p:cNvPr id="8" name="Segnaposto piè di pagina 7">
            <a:extLst>
              <a:ext uri="{FF2B5EF4-FFF2-40B4-BE49-F238E27FC236}">
                <a16:creationId xmlns="" xmlns:a16="http://schemas.microsoft.com/office/drawing/2014/main" id="{B7696E5F-8D95-4450-AE52-5438E6EDE2BF}"/>
              </a:ext>
            </a:extLst>
          </p:cNvPr>
          <p:cNvSpPr>
            <a:spLocks noGrp="1"/>
          </p:cNvSpPr>
          <p:nvPr>
            <p:ph type="ftr" sz="quarter" idx="11"/>
          </p:nvPr>
        </p:nvSpPr>
        <p:spPr/>
        <p:txBody>
          <a:bodyPr rtlCol="0"/>
          <a:lstStyle/>
          <a:p>
            <a:pPr rtl="0"/>
            <a:endParaRPr lang="en-US" dirty="0"/>
          </a:p>
        </p:txBody>
      </p:sp>
      <p:sp>
        <p:nvSpPr>
          <p:cNvPr id="9" name="Segnaposto numero diapositiva 8">
            <a:extLst>
              <a:ext uri="{FF2B5EF4-FFF2-40B4-BE49-F238E27FC236}">
                <a16:creationId xmlns=""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en-US" smtClean="0"/>
              <a:pPr rtl="0"/>
              <a:t>‹N›</a:t>
            </a:fld>
            <a:endParaRPr lang="en-US" dirty="0"/>
          </a:p>
        </p:txBody>
      </p:sp>
    </p:spTree>
    <p:extLst>
      <p:ext uri="{BB962C8B-B14F-4D97-AF65-F5344CB8AC3E}">
        <p14:creationId xmlns=""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9" name="Rettangolo 8">
            <a:extLst>
              <a:ext uri="{FF2B5EF4-FFF2-40B4-BE49-F238E27FC236}">
                <a16:creationId xmlns=""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verticale 1"/>
          <p:cNvSpPr>
            <a:spLocks noGrp="1"/>
          </p:cNvSpPr>
          <p:nvPr>
            <p:ph type="title" orient="vert"/>
          </p:nvPr>
        </p:nvSpPr>
        <p:spPr>
          <a:xfrm>
            <a:off x="8724900" y="412302"/>
            <a:ext cx="2628900" cy="5759898"/>
          </a:xfrm>
        </p:spPr>
        <p:txBody>
          <a:bodyPr vert="eaVert" rtlCol="0"/>
          <a:lstStyle/>
          <a:p>
            <a:pPr rtl="0"/>
            <a:r>
              <a:rPr lang="it-IT"/>
              <a:t>Fare clic per modificare lo stile del titolo dello schema</a:t>
            </a:r>
            <a:endParaRPr lang="en-US" dirty="0"/>
          </a:p>
        </p:txBody>
      </p:sp>
      <p:sp>
        <p:nvSpPr>
          <p:cNvPr id="3" name="Segnaposto testo verticale 2"/>
          <p:cNvSpPr>
            <a:spLocks noGrp="1"/>
          </p:cNvSpPr>
          <p:nvPr>
            <p:ph type="body" orient="vert" idx="1"/>
          </p:nvPr>
        </p:nvSpPr>
        <p:spPr>
          <a:xfrm>
            <a:off x="838200" y="412302"/>
            <a:ext cx="7734300" cy="5759898"/>
          </a:xfrm>
        </p:spPr>
        <p:txBody>
          <a:bodyPr vert="eaVert" lIns="45720" tIns="0" rIns="45720" bIns="0"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7" name="Segnaposto data 6">
            <a:extLst>
              <a:ext uri="{FF2B5EF4-FFF2-40B4-BE49-F238E27FC236}">
                <a16:creationId xmlns="" xmlns:a16="http://schemas.microsoft.com/office/drawing/2014/main" id="{AF33D6B0-F070-45C4-A472-19F432BE3932}"/>
              </a:ext>
            </a:extLst>
          </p:cNvPr>
          <p:cNvSpPr>
            <a:spLocks noGrp="1"/>
          </p:cNvSpPr>
          <p:nvPr>
            <p:ph type="dt" sz="half" idx="10"/>
          </p:nvPr>
        </p:nvSpPr>
        <p:spPr/>
        <p:txBody>
          <a:bodyPr rtlCol="0"/>
          <a:lstStyle/>
          <a:p>
            <a:pPr rtl="0"/>
            <a:fld id="{53234F22-96F1-43C5-9A84-5011A5FFAE38}" type="datetime1">
              <a:rPr lang="it-IT" smtClean="0"/>
              <a:pPr rtl="0"/>
              <a:t>30/03/2023</a:t>
            </a:fld>
            <a:endParaRPr lang="en-US" dirty="0"/>
          </a:p>
        </p:txBody>
      </p:sp>
      <p:sp>
        <p:nvSpPr>
          <p:cNvPr id="8" name="Segnaposto piè di pagina 7">
            <a:extLst>
              <a:ext uri="{FF2B5EF4-FFF2-40B4-BE49-F238E27FC236}">
                <a16:creationId xmlns="" xmlns:a16="http://schemas.microsoft.com/office/drawing/2014/main" id="{9975399F-DAB2-410D-967F-ED17E6F796E7}"/>
              </a:ext>
            </a:extLst>
          </p:cNvPr>
          <p:cNvSpPr>
            <a:spLocks noGrp="1"/>
          </p:cNvSpPr>
          <p:nvPr>
            <p:ph type="ftr" sz="quarter" idx="11"/>
          </p:nvPr>
        </p:nvSpPr>
        <p:spPr/>
        <p:txBody>
          <a:bodyPr rtlCol="0"/>
          <a:lstStyle/>
          <a:p>
            <a:pPr rtl="0"/>
            <a:endParaRPr lang="en-US" dirty="0"/>
          </a:p>
        </p:txBody>
      </p:sp>
      <p:sp>
        <p:nvSpPr>
          <p:cNvPr id="10" name="Segnaposto numero diapositiva 9">
            <a:extLst>
              <a:ext uri="{FF2B5EF4-FFF2-40B4-BE49-F238E27FC236}">
                <a16:creationId xmlns=""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en-US" smtClean="0"/>
              <a:pPr rtl="0"/>
              <a:t>‹N›</a:t>
            </a:fld>
            <a:endParaRPr lang="en-US" dirty="0"/>
          </a:p>
        </p:txBody>
      </p:sp>
    </p:spTree>
    <p:extLst>
      <p:ext uri="{BB962C8B-B14F-4D97-AF65-F5344CB8AC3E}">
        <p14:creationId xmlns=""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rtlCol="0"/>
          <a:lstStyle>
            <a:lvl1pPr>
              <a:defRPr/>
            </a:lvl1pPr>
          </a:lstStyle>
          <a:p>
            <a:pPr rtl="0"/>
            <a:r>
              <a:rPr lang="it" dirty="0"/>
              <a:t>Fare clic per modificare lo stile del titolo dello schema</a:t>
            </a:r>
            <a:endParaRPr lang="en-US" dirty="0"/>
          </a:p>
        </p:txBody>
      </p:sp>
      <p:sp>
        <p:nvSpPr>
          <p:cNvPr id="3" name="Segnaposto contenuto 2"/>
          <p:cNvSpPr>
            <a:spLocks noGrp="1"/>
          </p:cNvSpPr>
          <p:nvPr>
            <p:ph idx="1"/>
          </p:nvPr>
        </p:nvSpPr>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7" name="Segnaposto data 6">
            <a:extLst>
              <a:ext uri="{FF2B5EF4-FFF2-40B4-BE49-F238E27FC236}">
                <a16:creationId xmlns="" xmlns:a16="http://schemas.microsoft.com/office/drawing/2014/main" id="{354D8B55-9EA8-4B81-8E84-9B93B0A27559}"/>
              </a:ext>
            </a:extLst>
          </p:cNvPr>
          <p:cNvSpPr>
            <a:spLocks noGrp="1"/>
          </p:cNvSpPr>
          <p:nvPr>
            <p:ph type="dt" sz="half" idx="10"/>
          </p:nvPr>
        </p:nvSpPr>
        <p:spPr/>
        <p:txBody>
          <a:bodyPr rtlCol="0"/>
          <a:lstStyle/>
          <a:p>
            <a:pPr rtl="0"/>
            <a:fld id="{925069C4-336E-40F0-85A2-25D6F0A25D32}" type="datetime1">
              <a:rPr lang="it-IT" smtClean="0"/>
              <a:pPr rtl="0"/>
              <a:t>30/03/2023</a:t>
            </a:fld>
            <a:endParaRPr lang="en-US" dirty="0"/>
          </a:p>
        </p:txBody>
      </p:sp>
      <p:sp>
        <p:nvSpPr>
          <p:cNvPr id="8" name="Segnaposto piè di pagina 7">
            <a:extLst>
              <a:ext uri="{FF2B5EF4-FFF2-40B4-BE49-F238E27FC236}">
                <a16:creationId xmlns="" xmlns:a16="http://schemas.microsoft.com/office/drawing/2014/main" id="{062CA021-2578-47CB-822C-BDDFF7223B28}"/>
              </a:ext>
            </a:extLst>
          </p:cNvPr>
          <p:cNvSpPr>
            <a:spLocks noGrp="1"/>
          </p:cNvSpPr>
          <p:nvPr>
            <p:ph type="ftr" sz="quarter" idx="11"/>
          </p:nvPr>
        </p:nvSpPr>
        <p:spPr/>
        <p:txBody>
          <a:bodyPr rtlCol="0"/>
          <a:lstStyle/>
          <a:p>
            <a:pPr rtl="0"/>
            <a:endParaRPr lang="en-US" dirty="0"/>
          </a:p>
        </p:txBody>
      </p:sp>
      <p:sp>
        <p:nvSpPr>
          <p:cNvPr id="9" name="Segnaposto numero diapositiva 8">
            <a:extLst>
              <a:ext uri="{FF2B5EF4-FFF2-40B4-BE49-F238E27FC236}">
                <a16:creationId xmlns=""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en-US" smtClean="0"/>
              <a:pPr rtl="0"/>
              <a:t>‹N›</a:t>
            </a:fld>
            <a:endParaRPr lang="en-US" dirty="0"/>
          </a:p>
        </p:txBody>
      </p:sp>
    </p:spTree>
    <p:extLst>
      <p:ext uri="{BB962C8B-B14F-4D97-AF65-F5344CB8AC3E}">
        <p14:creationId xmlns=""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10" name="Rettangolo 9">
            <a:extLst>
              <a:ext uri="{FF2B5EF4-FFF2-40B4-BE49-F238E27FC236}">
                <a16:creationId xmlns=""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7280" y="758952"/>
            <a:ext cx="10058400" cy="3566160"/>
          </a:xfrm>
        </p:spPr>
        <p:txBody>
          <a:bodyPr rtlCol="0" anchor="b" anchorCtr="0">
            <a:normAutofit/>
          </a:bodyPr>
          <a:lstStyle>
            <a:lvl1pPr>
              <a:lnSpc>
                <a:spcPct val="90000"/>
              </a:lnSpc>
              <a:defRPr sz="7600" b="0">
                <a:solidFill>
                  <a:schemeClr val="tx1">
                    <a:lumMod val="85000"/>
                    <a:lumOff val="15000"/>
                  </a:schemeClr>
                </a:solidFill>
              </a:defRPr>
            </a:lvl1pPr>
          </a:lstStyle>
          <a:p>
            <a:pPr rtl="0"/>
            <a:r>
              <a:rPr lang="it-IT"/>
              <a:t>Fare clic per modificare lo stile del titolo dello schema</a:t>
            </a:r>
            <a:endParaRPr lang="en-US" dirty="0"/>
          </a:p>
        </p:txBody>
      </p:sp>
      <p:sp>
        <p:nvSpPr>
          <p:cNvPr id="3" name="Segnaposto testo 2"/>
          <p:cNvSpPr>
            <a:spLocks noGrp="1"/>
          </p:cNvSpPr>
          <p:nvPr>
            <p:ph type="body" idx="1"/>
          </p:nvPr>
        </p:nvSpPr>
        <p:spPr>
          <a:xfrm>
            <a:off x="1097280" y="4663440"/>
            <a:ext cx="10058400" cy="1143000"/>
          </a:xfrm>
        </p:spPr>
        <p:txBody>
          <a:bodyPr lIns="91440" rIns="91440" rtlCol="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a:t>Fare clic per modificare gli stili del testo dello schema</a:t>
            </a:r>
          </a:p>
        </p:txBody>
      </p:sp>
      <p:cxnSp>
        <p:nvCxnSpPr>
          <p:cNvPr id="9" name="Connettore diritto 8">
            <a:extLst>
              <a:ext uri="{FF2B5EF4-FFF2-40B4-BE49-F238E27FC236}">
                <a16:creationId xmlns=""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Segnaposto data 6">
            <a:extLst>
              <a:ext uri="{FF2B5EF4-FFF2-40B4-BE49-F238E27FC236}">
                <a16:creationId xmlns="" xmlns:a16="http://schemas.microsoft.com/office/drawing/2014/main" id="{AAF2E137-EC28-48F8-9198-1F02539029B6}"/>
              </a:ext>
            </a:extLst>
          </p:cNvPr>
          <p:cNvSpPr>
            <a:spLocks noGrp="1"/>
          </p:cNvSpPr>
          <p:nvPr>
            <p:ph type="dt" sz="half" idx="10"/>
          </p:nvPr>
        </p:nvSpPr>
        <p:spPr/>
        <p:txBody>
          <a:bodyPr rtlCol="0"/>
          <a:lstStyle/>
          <a:p>
            <a:pPr rtl="0"/>
            <a:fld id="{F0F1B965-D21F-4083-9FDC-4C0868AFCE6A}" type="datetime1">
              <a:rPr lang="it-IT" smtClean="0"/>
              <a:pPr rtl="0"/>
              <a:t>30/03/2023</a:t>
            </a:fld>
            <a:endParaRPr lang="en-US" dirty="0"/>
          </a:p>
        </p:txBody>
      </p:sp>
      <p:sp>
        <p:nvSpPr>
          <p:cNvPr id="8" name="Segnaposto piè di pagina 7">
            <a:extLst>
              <a:ext uri="{FF2B5EF4-FFF2-40B4-BE49-F238E27FC236}">
                <a16:creationId xmlns="" xmlns:a16="http://schemas.microsoft.com/office/drawing/2014/main" id="{189422CD-6F62-4DD6-89EF-07A60B42D219}"/>
              </a:ext>
            </a:extLst>
          </p:cNvPr>
          <p:cNvSpPr>
            <a:spLocks noGrp="1"/>
          </p:cNvSpPr>
          <p:nvPr>
            <p:ph type="ftr" sz="quarter" idx="11"/>
          </p:nvPr>
        </p:nvSpPr>
        <p:spPr/>
        <p:txBody>
          <a:bodyPr rtlCol="0"/>
          <a:lstStyle/>
          <a:p>
            <a:pPr rtl="0"/>
            <a:endParaRPr lang="en-US" dirty="0"/>
          </a:p>
        </p:txBody>
      </p:sp>
      <p:sp>
        <p:nvSpPr>
          <p:cNvPr id="11" name="Segnaposto numero diapositiva 10">
            <a:extLst>
              <a:ext uri="{FF2B5EF4-FFF2-40B4-BE49-F238E27FC236}">
                <a16:creationId xmlns="" xmlns:a16="http://schemas.microsoft.com/office/drawing/2014/main" id="{69C6AFF8-42B4-4D05-969B-9F5FB3355555}"/>
              </a:ext>
            </a:extLst>
          </p:cNvPr>
          <p:cNvSpPr>
            <a:spLocks noGrp="1"/>
          </p:cNvSpPr>
          <p:nvPr>
            <p:ph type="sldNum" sz="quarter" idx="12"/>
          </p:nvPr>
        </p:nvSpPr>
        <p:spPr/>
        <p:txBody>
          <a:bodyPr rtlCol="0"/>
          <a:lstStyle/>
          <a:p>
            <a:pPr rtl="0"/>
            <a:fld id="{3A98EE3D-8CD1-4C3F-BD1C-C98C9596463C}" type="slidenum">
              <a:rPr lang="en-US" smtClean="0"/>
              <a:pPr rtl="0"/>
              <a:t>‹N›</a:t>
            </a:fld>
            <a:endParaRPr lang="en-US" dirty="0"/>
          </a:p>
        </p:txBody>
      </p:sp>
    </p:spTree>
    <p:extLst>
      <p:ext uri="{BB962C8B-B14F-4D97-AF65-F5344CB8AC3E}">
        <p14:creationId xmlns=""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olo 7"/>
          <p:cNvSpPr>
            <a:spLocks noGrp="1"/>
          </p:cNvSpPr>
          <p:nvPr>
            <p:ph type="title" hasCustomPrompt="1"/>
          </p:nvPr>
        </p:nvSpPr>
        <p:spPr>
          <a:xfrm>
            <a:off x="1097280" y="286603"/>
            <a:ext cx="10058400" cy="1450757"/>
          </a:xfrm>
        </p:spPr>
        <p:txBody>
          <a:bodyPr rtlCol="0"/>
          <a:lstStyle>
            <a:lvl1pPr>
              <a:defRPr/>
            </a:lvl1pPr>
          </a:lstStyle>
          <a:p>
            <a:pPr rtl="0"/>
            <a:r>
              <a:rPr lang="it" dirty="0"/>
              <a:t>Fare clic per modificare lo stile del titolo dello schema</a:t>
            </a:r>
            <a:endParaRPr lang="en-US" dirty="0"/>
          </a:p>
        </p:txBody>
      </p:sp>
      <p:sp>
        <p:nvSpPr>
          <p:cNvPr id="3" name="Segnaposto contenuto 2"/>
          <p:cNvSpPr>
            <a:spLocks noGrp="1"/>
          </p:cNvSpPr>
          <p:nvPr>
            <p:ph sz="half" idx="1"/>
          </p:nvPr>
        </p:nvSpPr>
        <p:spPr>
          <a:xfrm>
            <a:off x="1097280" y="2120900"/>
            <a:ext cx="4639736" cy="3748193"/>
          </a:xfrm>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4" name="Segnaposto contenuto 3"/>
          <p:cNvSpPr>
            <a:spLocks noGrp="1"/>
          </p:cNvSpPr>
          <p:nvPr>
            <p:ph sz="half" idx="2"/>
          </p:nvPr>
        </p:nvSpPr>
        <p:spPr>
          <a:xfrm>
            <a:off x="6515944" y="2120900"/>
            <a:ext cx="4639736" cy="3748194"/>
          </a:xfrm>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2" name="Segnaposto data 1">
            <a:extLst>
              <a:ext uri="{FF2B5EF4-FFF2-40B4-BE49-F238E27FC236}">
                <a16:creationId xmlns="" xmlns:a16="http://schemas.microsoft.com/office/drawing/2014/main" id="{5782D47D-B0DC-4C40-BCC6-BBBA32584A38}"/>
              </a:ext>
            </a:extLst>
          </p:cNvPr>
          <p:cNvSpPr>
            <a:spLocks noGrp="1"/>
          </p:cNvSpPr>
          <p:nvPr>
            <p:ph type="dt" sz="half" idx="10"/>
          </p:nvPr>
        </p:nvSpPr>
        <p:spPr/>
        <p:txBody>
          <a:bodyPr rtlCol="0"/>
          <a:lstStyle/>
          <a:p>
            <a:pPr rtl="0"/>
            <a:fld id="{D2F263AC-6BFA-4530-A45D-98F6CD76B995}" type="datetime1">
              <a:rPr lang="it-IT" smtClean="0"/>
              <a:pPr rtl="0"/>
              <a:t>30/03/2023</a:t>
            </a:fld>
            <a:endParaRPr lang="en-US" dirty="0"/>
          </a:p>
        </p:txBody>
      </p:sp>
      <p:sp>
        <p:nvSpPr>
          <p:cNvPr id="9" name="Segnaposto piè di pagina 8">
            <a:extLst>
              <a:ext uri="{FF2B5EF4-FFF2-40B4-BE49-F238E27FC236}">
                <a16:creationId xmlns="" xmlns:a16="http://schemas.microsoft.com/office/drawing/2014/main" id="{4690D34E-7EBD-44B2-83CA-4C126A18D7EF}"/>
              </a:ext>
            </a:extLst>
          </p:cNvPr>
          <p:cNvSpPr>
            <a:spLocks noGrp="1"/>
          </p:cNvSpPr>
          <p:nvPr>
            <p:ph type="ftr" sz="quarter" idx="11"/>
          </p:nvPr>
        </p:nvSpPr>
        <p:spPr/>
        <p:txBody>
          <a:bodyPr rtlCol="0"/>
          <a:lstStyle/>
          <a:p>
            <a:pPr rtl="0"/>
            <a:endParaRPr lang="en-US" dirty="0"/>
          </a:p>
        </p:txBody>
      </p:sp>
      <p:sp>
        <p:nvSpPr>
          <p:cNvPr id="10" name="Segnaposto numero diapositiva 9">
            <a:extLst>
              <a:ext uri="{FF2B5EF4-FFF2-40B4-BE49-F238E27FC236}">
                <a16:creationId xmlns=""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en-US" smtClean="0"/>
              <a:pPr rtl="0"/>
              <a:t>‹N›</a:t>
            </a:fld>
            <a:endParaRPr lang="en-US" dirty="0"/>
          </a:p>
        </p:txBody>
      </p:sp>
    </p:spTree>
    <p:extLst>
      <p:ext uri="{BB962C8B-B14F-4D97-AF65-F5344CB8AC3E}">
        <p14:creationId xmlns=""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olo 9"/>
          <p:cNvSpPr>
            <a:spLocks noGrp="1"/>
          </p:cNvSpPr>
          <p:nvPr>
            <p:ph type="title" hasCustomPrompt="1"/>
          </p:nvPr>
        </p:nvSpPr>
        <p:spPr>
          <a:xfrm>
            <a:off x="1097280" y="286603"/>
            <a:ext cx="10058400" cy="1450757"/>
          </a:xfrm>
        </p:spPr>
        <p:txBody>
          <a:bodyPr rtlCol="0"/>
          <a:lstStyle>
            <a:lvl1pPr>
              <a:defRPr/>
            </a:lvl1pPr>
          </a:lstStyle>
          <a:p>
            <a:pPr rtl="0"/>
            <a:r>
              <a:rPr lang="it" dirty="0"/>
              <a:t>Fare clic per modificare lo stile del titolo</a:t>
            </a:r>
            <a:endParaRPr lang="en-US" dirty="0"/>
          </a:p>
        </p:txBody>
      </p:sp>
      <p:sp>
        <p:nvSpPr>
          <p:cNvPr id="3" name="Segnaposto testo 2"/>
          <p:cNvSpPr>
            <a:spLocks noGrp="1"/>
          </p:cNvSpPr>
          <p:nvPr>
            <p:ph type="body" idx="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Fare clic per modificare gli stili del testo dello schema</a:t>
            </a:r>
          </a:p>
        </p:txBody>
      </p:sp>
      <p:sp>
        <p:nvSpPr>
          <p:cNvPr id="4" name="Segnaposto contenuto 3"/>
          <p:cNvSpPr>
            <a:spLocks noGrp="1"/>
          </p:cNvSpPr>
          <p:nvPr>
            <p:ph sz="half" idx="2"/>
          </p:nvPr>
        </p:nvSpPr>
        <p:spPr>
          <a:xfrm>
            <a:off x="1097280" y="2958274"/>
            <a:ext cx="4639736" cy="2910821"/>
          </a:xfrm>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5" name="Segnaposto testo 4"/>
          <p:cNvSpPr>
            <a:spLocks noGrp="1"/>
          </p:cNvSpPr>
          <p:nvPr>
            <p:ph type="body" sz="quarter" idx="3"/>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Fare clic per modificare gli stili del testo dello schema</a:t>
            </a:r>
          </a:p>
        </p:txBody>
      </p:sp>
      <p:sp>
        <p:nvSpPr>
          <p:cNvPr id="6" name="Segnaposto contenuto 5"/>
          <p:cNvSpPr>
            <a:spLocks noGrp="1"/>
          </p:cNvSpPr>
          <p:nvPr>
            <p:ph sz="quarter" idx="4"/>
          </p:nvPr>
        </p:nvSpPr>
        <p:spPr>
          <a:xfrm>
            <a:off x="6515944" y="2958273"/>
            <a:ext cx="4639736" cy="2910821"/>
          </a:xfrm>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2" name="Segnaposto data 1">
            <a:extLst>
              <a:ext uri="{FF2B5EF4-FFF2-40B4-BE49-F238E27FC236}">
                <a16:creationId xmlns="" xmlns:a16="http://schemas.microsoft.com/office/drawing/2014/main" id="{8AF8A515-AA94-45D1-9223-5C2272618D85}"/>
              </a:ext>
            </a:extLst>
          </p:cNvPr>
          <p:cNvSpPr>
            <a:spLocks noGrp="1"/>
          </p:cNvSpPr>
          <p:nvPr>
            <p:ph type="dt" sz="half" idx="10"/>
          </p:nvPr>
        </p:nvSpPr>
        <p:spPr/>
        <p:txBody>
          <a:bodyPr rtlCol="0"/>
          <a:lstStyle/>
          <a:p>
            <a:pPr rtl="0"/>
            <a:fld id="{285EEB9B-9A76-4838-83B5-EFB83BC3FC95}" type="datetime1">
              <a:rPr lang="it-IT" smtClean="0"/>
              <a:pPr rtl="0"/>
              <a:t>30/03/2023</a:t>
            </a:fld>
            <a:endParaRPr lang="en-US" dirty="0"/>
          </a:p>
        </p:txBody>
      </p:sp>
      <p:sp>
        <p:nvSpPr>
          <p:cNvPr id="11" name="Segnaposto piè di pagina 10">
            <a:extLst>
              <a:ext uri="{FF2B5EF4-FFF2-40B4-BE49-F238E27FC236}">
                <a16:creationId xmlns="" xmlns:a16="http://schemas.microsoft.com/office/drawing/2014/main" id="{D052F5BC-98E0-4D60-AD67-9547738B7DD4}"/>
              </a:ext>
            </a:extLst>
          </p:cNvPr>
          <p:cNvSpPr>
            <a:spLocks noGrp="1"/>
          </p:cNvSpPr>
          <p:nvPr>
            <p:ph type="ftr" sz="quarter" idx="11"/>
          </p:nvPr>
        </p:nvSpPr>
        <p:spPr/>
        <p:txBody>
          <a:bodyPr rtlCol="0"/>
          <a:lstStyle/>
          <a:p>
            <a:pPr rtl="0"/>
            <a:endParaRPr lang="en-US" dirty="0"/>
          </a:p>
        </p:txBody>
      </p:sp>
      <p:sp>
        <p:nvSpPr>
          <p:cNvPr id="12" name="Segnaposto numero diapositiva 11">
            <a:extLst>
              <a:ext uri="{FF2B5EF4-FFF2-40B4-BE49-F238E27FC236}">
                <a16:creationId xmlns=""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en-US" smtClean="0"/>
              <a:pPr rtl="0"/>
              <a:t>‹N›</a:t>
            </a:fld>
            <a:endParaRPr lang="en-US" dirty="0"/>
          </a:p>
        </p:txBody>
      </p:sp>
    </p:spTree>
    <p:extLst>
      <p:ext uri="{BB962C8B-B14F-4D97-AF65-F5344CB8AC3E}">
        <p14:creationId xmlns=""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rtlCol="0"/>
          <a:lstStyle>
            <a:lvl1pPr>
              <a:defRPr/>
            </a:lvl1pPr>
          </a:lstStyle>
          <a:p>
            <a:pPr rtl="0"/>
            <a:r>
              <a:rPr lang="it" dirty="0"/>
              <a:t>Fare clic per modificare lo stile del titolo</a:t>
            </a:r>
            <a:endParaRPr lang="en-US" dirty="0"/>
          </a:p>
        </p:txBody>
      </p:sp>
      <p:sp>
        <p:nvSpPr>
          <p:cNvPr id="6" name="Segnaposto data 5">
            <a:extLst>
              <a:ext uri="{FF2B5EF4-FFF2-40B4-BE49-F238E27FC236}">
                <a16:creationId xmlns="" xmlns:a16="http://schemas.microsoft.com/office/drawing/2014/main" id="{7392073F-158F-44A3-8913-917AFFC1BC20}"/>
              </a:ext>
            </a:extLst>
          </p:cNvPr>
          <p:cNvSpPr>
            <a:spLocks noGrp="1"/>
          </p:cNvSpPr>
          <p:nvPr>
            <p:ph type="dt" sz="half" idx="10"/>
          </p:nvPr>
        </p:nvSpPr>
        <p:spPr/>
        <p:txBody>
          <a:bodyPr rtlCol="0"/>
          <a:lstStyle/>
          <a:p>
            <a:pPr rtl="0"/>
            <a:fld id="{87788151-CB43-4FD7-A3FA-96D82E7273D6}" type="datetime1">
              <a:rPr lang="it-IT" smtClean="0"/>
              <a:pPr rtl="0"/>
              <a:t>30/03/2023</a:t>
            </a:fld>
            <a:endParaRPr lang="en-US" dirty="0"/>
          </a:p>
        </p:txBody>
      </p:sp>
      <p:sp>
        <p:nvSpPr>
          <p:cNvPr id="7" name="Segnaposto piè di pagina 6">
            <a:extLst>
              <a:ext uri="{FF2B5EF4-FFF2-40B4-BE49-F238E27FC236}">
                <a16:creationId xmlns="" xmlns:a16="http://schemas.microsoft.com/office/drawing/2014/main" id="{EED72207-24CA-42B7-A975-2F8E41CBA904}"/>
              </a:ext>
            </a:extLst>
          </p:cNvPr>
          <p:cNvSpPr>
            <a:spLocks noGrp="1"/>
          </p:cNvSpPr>
          <p:nvPr>
            <p:ph type="ftr" sz="quarter" idx="11"/>
          </p:nvPr>
        </p:nvSpPr>
        <p:spPr/>
        <p:txBody>
          <a:bodyPr rtlCol="0"/>
          <a:lstStyle/>
          <a:p>
            <a:pPr rtl="0"/>
            <a:endParaRPr lang="en-US" dirty="0"/>
          </a:p>
        </p:txBody>
      </p:sp>
      <p:sp>
        <p:nvSpPr>
          <p:cNvPr id="8" name="Segnaposto numero diapositiva 7">
            <a:extLst>
              <a:ext uri="{FF2B5EF4-FFF2-40B4-BE49-F238E27FC236}">
                <a16:creationId xmlns=""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en-US" smtClean="0"/>
              <a:pPr rtl="0"/>
              <a:t>‹N›</a:t>
            </a:fld>
            <a:endParaRPr lang="en-US" dirty="0"/>
          </a:p>
        </p:txBody>
      </p:sp>
    </p:spTree>
    <p:extLst>
      <p:ext uri="{BB962C8B-B14F-4D97-AF65-F5344CB8AC3E}">
        <p14:creationId xmlns=""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10" name="Rettangolo 9">
            <a:extLst>
              <a:ext uri="{FF2B5EF4-FFF2-40B4-BE49-F238E27FC236}">
                <a16:creationId xmlns=""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Segnaposto data 1">
            <a:extLst>
              <a:ext uri="{FF2B5EF4-FFF2-40B4-BE49-F238E27FC236}">
                <a16:creationId xmlns="" xmlns:a16="http://schemas.microsoft.com/office/drawing/2014/main" id="{94E9223F-721F-47BF-9FD5-0F8D12FF0DE1}"/>
              </a:ext>
            </a:extLst>
          </p:cNvPr>
          <p:cNvSpPr>
            <a:spLocks noGrp="1"/>
          </p:cNvSpPr>
          <p:nvPr>
            <p:ph type="dt" sz="half" idx="10"/>
          </p:nvPr>
        </p:nvSpPr>
        <p:spPr/>
        <p:txBody>
          <a:bodyPr rtlCol="0"/>
          <a:lstStyle/>
          <a:p>
            <a:pPr rtl="0"/>
            <a:fld id="{0984158B-E18A-4760-AF0B-F8E1F54F95E6}" type="datetime1">
              <a:rPr lang="it-IT" smtClean="0"/>
              <a:pPr rtl="0"/>
              <a:t>30/03/2023</a:t>
            </a:fld>
            <a:endParaRPr lang="en-US" dirty="0"/>
          </a:p>
        </p:txBody>
      </p:sp>
      <p:sp>
        <p:nvSpPr>
          <p:cNvPr id="3" name="Segnaposto piè di pagina 2">
            <a:extLst>
              <a:ext uri="{FF2B5EF4-FFF2-40B4-BE49-F238E27FC236}">
                <a16:creationId xmlns="" xmlns:a16="http://schemas.microsoft.com/office/drawing/2014/main" id="{05915714-6BBA-4593-8591-4E26F7D58D9F}"/>
              </a:ext>
            </a:extLst>
          </p:cNvPr>
          <p:cNvSpPr>
            <a:spLocks noGrp="1"/>
          </p:cNvSpPr>
          <p:nvPr>
            <p:ph type="ftr" sz="quarter" idx="11"/>
          </p:nvPr>
        </p:nvSpPr>
        <p:spPr/>
        <p:txBody>
          <a:bodyPr rtlCol="0"/>
          <a:lstStyle/>
          <a:p>
            <a:pPr rtl="0"/>
            <a:endParaRPr lang="en-US" dirty="0"/>
          </a:p>
        </p:txBody>
      </p:sp>
      <p:sp>
        <p:nvSpPr>
          <p:cNvPr id="4" name="Segnaposto numero diapositiva 3">
            <a:extLst>
              <a:ext uri="{FF2B5EF4-FFF2-40B4-BE49-F238E27FC236}">
                <a16:creationId xmlns=""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en-US" smtClean="0"/>
              <a:pPr rtl="0"/>
              <a:t>‹N›</a:t>
            </a:fld>
            <a:endParaRPr lang="en-US" dirty="0"/>
          </a:p>
        </p:txBody>
      </p:sp>
    </p:spTree>
    <p:extLst>
      <p:ext uri="{BB962C8B-B14F-4D97-AF65-F5344CB8AC3E}">
        <p14:creationId xmlns=""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ttangolo 7">
            <a:extLst>
              <a:ext uri="{FF2B5EF4-FFF2-40B4-BE49-F238E27FC236}">
                <a16:creationId xmlns=""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643466" y="786383"/>
            <a:ext cx="3517567" cy="2093975"/>
          </a:xfrm>
        </p:spPr>
        <p:txBody>
          <a:bodyPr rtlCol="0" anchor="b">
            <a:normAutofit/>
          </a:bodyPr>
          <a:lstStyle>
            <a:lvl1pPr>
              <a:lnSpc>
                <a:spcPct val="90000"/>
              </a:lnSpc>
              <a:defRPr sz="3600" b="0">
                <a:solidFill>
                  <a:srgbClr val="FFFFFF"/>
                </a:solidFill>
              </a:defRPr>
            </a:lvl1pPr>
          </a:lstStyle>
          <a:p>
            <a:pPr rtl="0"/>
            <a:r>
              <a:rPr lang="it-IT"/>
              <a:t>Fare clic per modificare lo stile del titolo dello schema</a:t>
            </a:r>
            <a:endParaRPr lang="en-US" dirty="0"/>
          </a:p>
        </p:txBody>
      </p:sp>
      <p:sp>
        <p:nvSpPr>
          <p:cNvPr id="3" name="Segnaposto contenuto 2"/>
          <p:cNvSpPr>
            <a:spLocks noGrp="1"/>
          </p:cNvSpPr>
          <p:nvPr>
            <p:ph idx="1"/>
          </p:nvPr>
        </p:nvSpPr>
        <p:spPr>
          <a:xfrm>
            <a:off x="5458984" y="812799"/>
            <a:ext cx="5928344" cy="5294757"/>
          </a:xfrm>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4" name="Segnaposto testo 3"/>
          <p:cNvSpPr>
            <a:spLocks noGrp="1"/>
          </p:cNvSpPr>
          <p:nvPr>
            <p:ph type="body" sz="half" idx="2" hasCustomPrompt="1"/>
          </p:nvPr>
        </p:nvSpPr>
        <p:spPr>
          <a:xfrm>
            <a:off x="643465" y="3043050"/>
            <a:ext cx="3517567" cy="3064505"/>
          </a:xfrm>
        </p:spPr>
        <p:txBody>
          <a:bodyPr lIns="91440" rIns="91440" rtlCol="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 dirty="0"/>
              <a:t>Fare clic per modificare gli stili del testo dello schema</a:t>
            </a:r>
          </a:p>
        </p:txBody>
      </p:sp>
      <p:sp>
        <p:nvSpPr>
          <p:cNvPr id="5" name="Segnaposto data 4"/>
          <p:cNvSpPr>
            <a:spLocks noGrp="1"/>
          </p:cNvSpPr>
          <p:nvPr>
            <p:ph type="dt" sz="half" idx="10"/>
          </p:nvPr>
        </p:nvSpPr>
        <p:spPr>
          <a:xfrm>
            <a:off x="643464" y="6446520"/>
            <a:ext cx="3517568" cy="365125"/>
          </a:xfrm>
        </p:spPr>
        <p:txBody>
          <a:bodyPr rtlCol="0"/>
          <a:lstStyle>
            <a:lvl1pPr algn="l">
              <a:defRPr/>
            </a:lvl1pPr>
          </a:lstStyle>
          <a:p>
            <a:pPr rtl="0"/>
            <a:fld id="{4F4D0FD0-762A-4E00-B40D-E1022DE9149C}" type="datetime1">
              <a:rPr lang="it-IT" smtClean="0"/>
              <a:pPr rtl="0"/>
              <a:t>30/03/2023</a:t>
            </a:fld>
            <a:endParaRPr lang="en-US" dirty="0"/>
          </a:p>
        </p:txBody>
      </p:sp>
      <p:sp>
        <p:nvSpPr>
          <p:cNvPr id="6" name="Segnaposto piè di pagina 5"/>
          <p:cNvSpPr>
            <a:spLocks noGrp="1"/>
          </p:cNvSpPr>
          <p:nvPr>
            <p:ph type="ftr" sz="quarter" idx="11"/>
          </p:nvPr>
        </p:nvSpPr>
        <p:spPr>
          <a:xfrm>
            <a:off x="5458983" y="6446520"/>
            <a:ext cx="5334019" cy="365125"/>
          </a:xfrm>
        </p:spPr>
        <p:txBody>
          <a:bodyPr rtlCol="0"/>
          <a:lstStyle>
            <a:lvl1pPr algn="l">
              <a:defRPr>
                <a:solidFill>
                  <a:schemeClr val="tx2"/>
                </a:solidFill>
              </a:defRPr>
            </a:lvl1pPr>
          </a:lstStyle>
          <a:p>
            <a:pPr rtl="0"/>
            <a:endParaRPr lang="en-US" dirty="0"/>
          </a:p>
        </p:txBody>
      </p:sp>
      <p:sp>
        <p:nvSpPr>
          <p:cNvPr id="7" name="Segnaposto numero diapositiva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en-US" smtClean="0"/>
              <a:pPr rtl="0"/>
              <a:t>‹N›</a:t>
            </a:fld>
            <a:endParaRPr lang="en-US" dirty="0"/>
          </a:p>
        </p:txBody>
      </p:sp>
    </p:spTree>
    <p:extLst>
      <p:ext uri="{BB962C8B-B14F-4D97-AF65-F5344CB8AC3E}">
        <p14:creationId xmlns=""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ttangolo 7">
            <a:extLst>
              <a:ext uri="{FF2B5EF4-FFF2-40B4-BE49-F238E27FC236}">
                <a16:creationId xmlns=""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immagine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a:t>Fare clic sull'icona per inserire un'immagine</a:t>
            </a:r>
            <a:endParaRPr lang="en-US" dirty="0"/>
          </a:p>
        </p:txBody>
      </p:sp>
      <p:sp>
        <p:nvSpPr>
          <p:cNvPr id="2" name="Titolo 1"/>
          <p:cNvSpPr>
            <a:spLocks noGrp="1"/>
          </p:cNvSpPr>
          <p:nvPr>
            <p:ph type="title"/>
          </p:nvPr>
        </p:nvSpPr>
        <p:spPr>
          <a:xfrm>
            <a:off x="1097279" y="4799362"/>
            <a:ext cx="10113645" cy="743682"/>
          </a:xfrm>
        </p:spPr>
        <p:txBody>
          <a:bodyPr tIns="0" bIns="0" rtlCol="0" anchor="b">
            <a:noAutofit/>
          </a:bodyPr>
          <a:lstStyle>
            <a:lvl1pPr>
              <a:defRPr sz="3000" b="0">
                <a:solidFill>
                  <a:srgbClr val="FFFFFF"/>
                </a:solidFill>
              </a:defRPr>
            </a:lvl1pPr>
          </a:lstStyle>
          <a:p>
            <a:pPr rtl="0"/>
            <a:r>
              <a:rPr lang="it-IT"/>
              <a:t>Fare clic per modificare lo stile del titolo dello schema</a:t>
            </a:r>
            <a:endParaRPr lang="en-US" dirty="0"/>
          </a:p>
        </p:txBody>
      </p:sp>
      <p:sp>
        <p:nvSpPr>
          <p:cNvPr id="4" name="Segnaposto testo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a:t>Fare clic per modificare gli stili del testo dello schema</a:t>
            </a:r>
          </a:p>
        </p:txBody>
      </p:sp>
      <p:sp>
        <p:nvSpPr>
          <p:cNvPr id="5" name="Segnaposto data 4"/>
          <p:cNvSpPr>
            <a:spLocks noGrp="1"/>
          </p:cNvSpPr>
          <p:nvPr>
            <p:ph type="dt" sz="half" idx="10"/>
          </p:nvPr>
        </p:nvSpPr>
        <p:spPr/>
        <p:txBody>
          <a:bodyPr rtlCol="0"/>
          <a:lstStyle>
            <a:lvl1pPr>
              <a:defRPr/>
            </a:lvl1pPr>
          </a:lstStyle>
          <a:p>
            <a:pPr rtl="0"/>
            <a:fld id="{14666673-06EC-44D2-AEC3-E4C57BDDC5B7}" type="datetime1">
              <a:rPr lang="it-IT" smtClean="0"/>
              <a:pPr rtl="0"/>
              <a:t>30/03/2023</a:t>
            </a:fld>
            <a:endParaRPr lang="en-US" dirty="0"/>
          </a:p>
        </p:txBody>
      </p:sp>
      <p:sp>
        <p:nvSpPr>
          <p:cNvPr id="6" name="Segnaposto piè di pagina 5"/>
          <p:cNvSpPr>
            <a:spLocks noGrp="1"/>
          </p:cNvSpPr>
          <p:nvPr>
            <p:ph type="ftr" sz="quarter" idx="11"/>
          </p:nvPr>
        </p:nvSpPr>
        <p:spPr>
          <a:xfrm>
            <a:off x="1097279" y="6446838"/>
            <a:ext cx="6818262" cy="365125"/>
          </a:xfrm>
        </p:spPr>
        <p:txBody>
          <a:bodyPr rtlCol="0"/>
          <a:lstStyle/>
          <a:p>
            <a:pPr algn="l" rtl="0"/>
            <a:endParaRPr lang="en-US" dirty="0"/>
          </a:p>
        </p:txBody>
      </p:sp>
      <p:sp>
        <p:nvSpPr>
          <p:cNvPr id="7" name="Segnaposto numero diapositiva 6"/>
          <p:cNvSpPr>
            <a:spLocks noGrp="1"/>
          </p:cNvSpPr>
          <p:nvPr>
            <p:ph type="sldNum" sz="quarter" idx="12"/>
          </p:nvPr>
        </p:nvSpPr>
        <p:spPr/>
        <p:txBody>
          <a:bodyPr rtlCol="0"/>
          <a:lstStyle/>
          <a:p>
            <a:pPr rtl="0"/>
            <a:fld id="{3A98EE3D-8CD1-4C3F-BD1C-C98C9596463C}" type="slidenum">
              <a:rPr lang="en-US" smtClean="0"/>
              <a:pPr rtl="0"/>
              <a:t>‹N›</a:t>
            </a:fld>
            <a:endParaRPr lang="en-US" dirty="0"/>
          </a:p>
        </p:txBody>
      </p:sp>
    </p:spTree>
    <p:extLst>
      <p:ext uri="{BB962C8B-B14F-4D97-AF65-F5344CB8AC3E}">
        <p14:creationId xmlns=""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ttangolo 6">
            <a:extLst>
              <a:ext uri="{FF2B5EF4-FFF2-40B4-BE49-F238E27FC236}">
                <a16:creationId xmlns=""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Segnaposto titolo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it" dirty="0"/>
              <a:t>Fare clic per modificare lo stile del titolo dello schema</a:t>
            </a:r>
            <a:endParaRPr lang="en-US" dirty="0"/>
          </a:p>
        </p:txBody>
      </p:sp>
      <p:sp>
        <p:nvSpPr>
          <p:cNvPr id="3" name="Segnaposto testo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it"/>
              <a:t>Fare clic per modificare gli stili del testo dello schema</a:t>
            </a:r>
          </a:p>
          <a:p>
            <a:pPr lvl="1" rtl="0"/>
            <a:r>
              <a:rPr lang="it"/>
              <a:t>Secondo livello</a:t>
            </a:r>
          </a:p>
          <a:p>
            <a:pPr lvl="2" rtl="0"/>
            <a:r>
              <a:rPr lang="it"/>
              <a:t>Terzo livello</a:t>
            </a:r>
          </a:p>
          <a:p>
            <a:pPr lvl="3" rtl="0"/>
            <a:r>
              <a:rPr lang="it"/>
              <a:t>Quarto livello</a:t>
            </a:r>
          </a:p>
          <a:p>
            <a:pPr lvl="4" rtl="0"/>
            <a:r>
              <a:rPr lang="it"/>
              <a:t>Quinto livello</a:t>
            </a:r>
            <a:endParaRPr lang="en-US" dirty="0"/>
          </a:p>
        </p:txBody>
      </p:sp>
      <p:sp>
        <p:nvSpPr>
          <p:cNvPr id="4" name="Segnaposto data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pPr rtl="0"/>
            <a:fld id="{F117DD88-DA0B-42BB-B7E2-325641850C3A}" type="datetime1">
              <a:rPr lang="it-IT" smtClean="0"/>
              <a:pPr rtl="0"/>
              <a:t>30/03/2023</a:t>
            </a:fld>
            <a:endParaRPr lang="en-US" dirty="0"/>
          </a:p>
        </p:txBody>
      </p:sp>
      <p:sp>
        <p:nvSpPr>
          <p:cNvPr id="5" name="Segnaposto piè di pagina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pPr rtl="0"/>
            <a:endParaRPr lang="en-US" dirty="0"/>
          </a:p>
        </p:txBody>
      </p:sp>
      <p:sp>
        <p:nvSpPr>
          <p:cNvPr id="6" name="Segnaposto numero diapositiva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pPr rtl="0"/>
            <a:fld id="{3A98EE3D-8CD1-4C3F-BD1C-C98C9596463C}" type="slidenum">
              <a:rPr lang="en-US" smtClean="0"/>
              <a:pPr rtl="0"/>
              <a:t>‹N›</a:t>
            </a:fld>
            <a:endParaRPr lang="en-US" dirty="0"/>
          </a:p>
        </p:txBody>
      </p:sp>
      <p:cxnSp>
        <p:nvCxnSpPr>
          <p:cNvPr id="10" name="Connettore diritto 9">
            <a:extLst>
              <a:ext uri="{FF2B5EF4-FFF2-40B4-BE49-F238E27FC236}">
                <a16:creationId xmlns=""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s://www.bosettiegatti.eu/info/norme/statali/2001_0380.ht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ttangolo 21">
            <a:extLst>
              <a:ext uri="{FF2B5EF4-FFF2-40B4-BE49-F238E27FC236}">
                <a16:creationId xmlns="" xmlns:a16="http://schemas.microsoft.com/office/drawing/2014/main" id="{A9286AD2-18A9-4868-A4E3-7A2097A2081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olo 1">
            <a:extLst>
              <a:ext uri="{FF2B5EF4-FFF2-40B4-BE49-F238E27FC236}">
                <a16:creationId xmlns="" xmlns:a16="http://schemas.microsoft.com/office/drawing/2014/main" id="{78FD68DA-43BA-4508-8DE2-BA9BB7B2FA5B}"/>
              </a:ext>
            </a:extLst>
          </p:cNvPr>
          <p:cNvSpPr>
            <a:spLocks noGrp="1"/>
          </p:cNvSpPr>
          <p:nvPr>
            <p:ph type="ctrTitle"/>
          </p:nvPr>
        </p:nvSpPr>
        <p:spPr>
          <a:xfrm>
            <a:off x="4403324" y="1020117"/>
            <a:ext cx="7887500" cy="2141812"/>
          </a:xfrm>
        </p:spPr>
        <p:txBody>
          <a:bodyPr rtlCol="0">
            <a:noAutofit/>
          </a:bodyPr>
          <a:lstStyle/>
          <a:p>
            <a:pPr algn="ctr" rtl="0"/>
            <a:r>
              <a:rPr lang="it" sz="45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RISTRUTTURAZIONE</a:t>
            </a:r>
            <a:br>
              <a:rPr lang="it" sz="45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it" sz="45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t>
            </a:r>
            <a:br>
              <a:rPr lang="it" sz="45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it" sz="45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CONTRIBUTO DI COSTRUZIONE</a:t>
            </a:r>
          </a:p>
        </p:txBody>
      </p:sp>
      <p:pic>
        <p:nvPicPr>
          <p:cNvPr id="5" name="Immagine 4" descr="Immagine con edificio, sedia, panca, lato&#10;&#10;Descrizione generata automaticamente">
            <a:extLst>
              <a:ext uri="{FF2B5EF4-FFF2-40B4-BE49-F238E27FC236}">
                <a16:creationId xmlns="" xmlns:a16="http://schemas.microsoft.com/office/drawing/2014/main" id="{282CF6DD-7FE8-4063-9551-1B7BBCE92ABE}"/>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a:stretch/>
        </p:blipFill>
        <p:spPr>
          <a:xfrm>
            <a:off x="-1" y="1"/>
            <a:ext cx="4635315" cy="6857999"/>
          </a:xfrm>
          <a:prstGeom prst="rect">
            <a:avLst/>
          </a:prstGeom>
        </p:spPr>
      </p:pic>
      <p:cxnSp>
        <p:nvCxnSpPr>
          <p:cNvPr id="24" name="Connettore diritto 23">
            <a:extLst>
              <a:ext uri="{FF2B5EF4-FFF2-40B4-BE49-F238E27FC236}">
                <a16:creationId xmlns="" xmlns:a16="http://schemas.microsoft.com/office/drawing/2014/main" id="{E7A7CD63-7EC3-44F3-95D0-595C4019FF2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CasellaDiTesto 3">
            <a:extLst>
              <a:ext uri="{FF2B5EF4-FFF2-40B4-BE49-F238E27FC236}">
                <a16:creationId xmlns="" xmlns:a16="http://schemas.microsoft.com/office/drawing/2014/main" id="{530CBA86-4C3E-2D28-C7E6-38CEAA008232}"/>
              </a:ext>
            </a:extLst>
          </p:cNvPr>
          <p:cNvSpPr txBox="1"/>
          <p:nvPr/>
        </p:nvSpPr>
        <p:spPr>
          <a:xfrm>
            <a:off x="9492513" y="4913593"/>
            <a:ext cx="3142696" cy="369332"/>
          </a:xfrm>
          <a:prstGeom prst="rect">
            <a:avLst/>
          </a:prstGeom>
          <a:noFill/>
        </p:spPr>
        <p:txBody>
          <a:bodyPr wrap="square" rtlCol="0">
            <a:spAutoFit/>
          </a:bodyPr>
          <a:lstStyle/>
          <a:p>
            <a:r>
              <a:rPr lang="it-IT" b="1" dirty="0">
                <a:latin typeface="Calibri" panose="020F0502020204030204" pitchFamily="34" charset="0"/>
                <a:cs typeface="Calibri" panose="020F0502020204030204" pitchFamily="34" charset="0"/>
              </a:rPr>
              <a:t>Avv. Dario Meneguzzo</a:t>
            </a:r>
          </a:p>
        </p:txBody>
      </p:sp>
      <p:sp>
        <p:nvSpPr>
          <p:cNvPr id="6" name="CasellaDiTesto 5">
            <a:extLst>
              <a:ext uri="{FF2B5EF4-FFF2-40B4-BE49-F238E27FC236}">
                <a16:creationId xmlns="" xmlns:a16="http://schemas.microsoft.com/office/drawing/2014/main" id="{C73794E1-672F-CB30-A518-414CE25983B0}"/>
              </a:ext>
            </a:extLst>
          </p:cNvPr>
          <p:cNvSpPr txBox="1"/>
          <p:nvPr/>
        </p:nvSpPr>
        <p:spPr>
          <a:xfrm>
            <a:off x="6775726" y="3712722"/>
            <a:ext cx="3142695" cy="646331"/>
          </a:xfrm>
          <a:prstGeom prst="rect">
            <a:avLst/>
          </a:prstGeom>
          <a:noFill/>
        </p:spPr>
        <p:txBody>
          <a:bodyPr wrap="square" rtlCol="0">
            <a:spAutoFit/>
          </a:bodyPr>
          <a:lstStyle/>
          <a:p>
            <a:pPr algn="ctr"/>
            <a:r>
              <a:rPr lang="it-IT" dirty="0">
                <a:latin typeface="Calibri" panose="020F0502020204030204" pitchFamily="34" charset="0"/>
                <a:cs typeface="Calibri" panose="020F0502020204030204" pitchFamily="34" charset="0"/>
              </a:rPr>
              <a:t>webinar 30 marzo 2023</a:t>
            </a:r>
          </a:p>
          <a:p>
            <a:pPr algn="ctr"/>
            <a:endParaRPr lang="it-IT"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 xmlns:a16="http://schemas.microsoft.com/office/drawing/2014/main" id="{D8FE8542-BF8E-3B06-69F3-A8225E007EAF}"/>
              </a:ext>
            </a:extLst>
          </p:cNvPr>
          <p:cNvSpPr>
            <a:spLocks noGrp="1"/>
          </p:cNvSpPr>
          <p:nvPr>
            <p:ph type="title"/>
          </p:nvPr>
        </p:nvSpPr>
        <p:spPr>
          <a:xfrm>
            <a:off x="1066800" y="488272"/>
            <a:ext cx="10058400" cy="734183"/>
          </a:xfrm>
        </p:spPr>
        <p:txBody>
          <a:bodyPr>
            <a:normAutofit/>
          </a:bodyPr>
          <a:lstStyle/>
          <a:p>
            <a:pPr algn="ctr"/>
            <a:r>
              <a:rPr lang="it-IT" sz="2000" b="1" dirty="0">
                <a:latin typeface="Calibri" panose="020F0502020204030204" pitchFamily="34" charset="0"/>
                <a:cs typeface="Calibri" panose="020F0502020204030204" pitchFamily="34" charset="0"/>
              </a:rPr>
              <a:t>ESENZIONE DAL CONTRIBUTO DI COSTRUZIONE</a:t>
            </a:r>
          </a:p>
        </p:txBody>
      </p:sp>
      <p:sp>
        <p:nvSpPr>
          <p:cNvPr id="6" name="CasellaDiTesto 5">
            <a:extLst>
              <a:ext uri="{FF2B5EF4-FFF2-40B4-BE49-F238E27FC236}">
                <a16:creationId xmlns="" xmlns:a16="http://schemas.microsoft.com/office/drawing/2014/main" id="{69772EC6-3277-38F5-9CB4-68EDF4D7CC04}"/>
              </a:ext>
            </a:extLst>
          </p:cNvPr>
          <p:cNvSpPr txBox="1"/>
          <p:nvPr/>
        </p:nvSpPr>
        <p:spPr>
          <a:xfrm>
            <a:off x="1066800" y="1890944"/>
            <a:ext cx="10058400" cy="3139321"/>
          </a:xfrm>
          <a:prstGeom prst="rect">
            <a:avLst/>
          </a:prstGeom>
          <a:noFill/>
        </p:spPr>
        <p:txBody>
          <a:bodyPr wrap="square" rtlCol="0">
            <a:spAutoFit/>
          </a:bodyPr>
          <a:lstStyle/>
          <a:p>
            <a:pPr algn="just"/>
            <a:r>
              <a:rPr lang="it-IT" dirty="0">
                <a:latin typeface="Calibri" panose="020F0502020204030204" pitchFamily="34" charset="0"/>
                <a:cs typeface="Calibri" panose="020F0502020204030204" pitchFamily="34" charset="0"/>
              </a:rPr>
              <a:t>Il contributo di costruzione </a:t>
            </a:r>
            <a:r>
              <a:rPr lang="it-IT" b="1"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non</a:t>
            </a:r>
            <a:r>
              <a:rPr lang="it-IT" b="1" dirty="0">
                <a:latin typeface="Calibri" panose="020F0502020204030204" pitchFamily="34" charset="0"/>
                <a:cs typeface="Calibri" panose="020F0502020204030204" pitchFamily="34" charset="0"/>
              </a:rPr>
              <a:t> è dovuto</a:t>
            </a:r>
            <a:r>
              <a:rPr lang="it-IT" dirty="0">
                <a:latin typeface="Calibri" panose="020F0502020204030204" pitchFamily="34" charset="0"/>
                <a:cs typeface="Calibri" panose="020F0502020204030204" pitchFamily="34" charset="0"/>
              </a:rPr>
              <a:t>: </a:t>
            </a:r>
          </a:p>
          <a:p>
            <a:pPr marL="285750" indent="-285750" algn="just">
              <a:buFontTx/>
              <a:buChar char="-"/>
            </a:pPr>
            <a:r>
              <a:rPr lang="it-IT" b="1" dirty="0">
                <a:solidFill>
                  <a:srgbClr val="000000"/>
                </a:solidFill>
                <a:effectLst/>
                <a:latin typeface="Calibri" panose="020F0502020204030204" pitchFamily="34" charset="0"/>
                <a:cs typeface="Calibri" panose="020F0502020204030204" pitchFamily="34" charset="0"/>
              </a:rPr>
              <a:t>per gli interventi di ristrutturazione e di ampliamento, in misura non superiore al 20%, di edifici unifamiliari</a:t>
            </a:r>
            <a:r>
              <a:rPr lang="it-IT" b="1" dirty="0">
                <a:solidFill>
                  <a:srgbClr val="000000"/>
                </a:solidFill>
                <a:latin typeface="Calibri" panose="020F0502020204030204" pitchFamily="34" charset="0"/>
                <a:cs typeface="Calibri" panose="020F0502020204030204" pitchFamily="34" charset="0"/>
              </a:rPr>
              <a:t> </a:t>
            </a:r>
            <a:r>
              <a:rPr lang="it-IT" dirty="0">
                <a:latin typeface="Calibri" panose="020F0502020204030204" pitchFamily="34" charset="0"/>
                <a:cs typeface="Calibri" panose="020F0502020204030204" pitchFamily="34" charset="0"/>
              </a:rPr>
              <a:t>(art. 17, c. 3, lett. b), d.P.R. 380/2001 e, prima dell’abrogazione, art. 9, c. 1, lett. d), l. 10/1977);</a:t>
            </a:r>
          </a:p>
          <a:p>
            <a:pPr marL="285750" indent="-285750" algn="just">
              <a:buFontTx/>
              <a:buChar char="-"/>
            </a:pPr>
            <a:r>
              <a:rPr lang="it-IT" dirty="0">
                <a:latin typeface="Calibri" panose="020F0502020204030204" pitchFamily="34" charset="0"/>
                <a:cs typeface="Calibri" panose="020F0502020204030204" pitchFamily="34" charset="0"/>
              </a:rPr>
              <a:t>per gli interventi di ristrutturazione delle abitazioni di residenza popolare (artt. 84 e 87 </a:t>
            </a:r>
            <a:r>
              <a:rPr lang="it-IT" dirty="0" err="1">
                <a:latin typeface="Calibri" panose="020F0502020204030204" pitchFamily="34" charset="0"/>
                <a:cs typeface="Calibri" panose="020F0502020204030204" pitchFamily="34" charset="0"/>
              </a:rPr>
              <a:t>l.r</a:t>
            </a:r>
            <a:r>
              <a:rPr lang="it-IT" dirty="0">
                <a:latin typeface="Calibri" panose="020F0502020204030204" pitchFamily="34" charset="0"/>
                <a:cs typeface="Calibri" panose="020F0502020204030204" pitchFamily="34" charset="0"/>
              </a:rPr>
              <a:t>. Veneto n. 61/1985); </a:t>
            </a:r>
          </a:p>
          <a:p>
            <a:pPr marL="285750" indent="-285750" algn="just">
              <a:buFontTx/>
              <a:buChar char="-"/>
            </a:pPr>
            <a:r>
              <a:rPr lang="it-IT" dirty="0">
                <a:latin typeface="Calibri" panose="020F0502020204030204" pitchFamily="34" charset="0"/>
                <a:cs typeface="Calibri" panose="020F0502020204030204" pitchFamily="34" charset="0"/>
              </a:rPr>
              <a:t>per gli interventi di cd. ristrutturazione edilizia leggera (art. 3, c. 1, lett. d), d.P.R. 380/2001) soggetti a SCIA, </a:t>
            </a:r>
            <a:r>
              <a:rPr lang="it-IT" i="1" dirty="0">
                <a:latin typeface="Calibri" panose="020F0502020204030204" pitchFamily="34" charset="0"/>
                <a:cs typeface="Calibri" panose="020F0502020204030204" pitchFamily="34" charset="0"/>
              </a:rPr>
              <a:t>ex</a:t>
            </a:r>
            <a:r>
              <a:rPr lang="it-IT" dirty="0">
                <a:latin typeface="Calibri" panose="020F0502020204030204" pitchFamily="34" charset="0"/>
                <a:cs typeface="Calibri" panose="020F0502020204030204" pitchFamily="34" charset="0"/>
              </a:rPr>
              <a:t> art. 22, c. 7 d.P.R. 380/2001.</a:t>
            </a:r>
          </a:p>
          <a:p>
            <a:pPr marL="285750" indent="-285750">
              <a:buFontTx/>
              <a:buChar char="-"/>
            </a:pPr>
            <a:endParaRPr lang="it-IT" dirty="0"/>
          </a:p>
          <a:p>
            <a:pPr marL="285750" indent="-285750">
              <a:buFontTx/>
              <a:buChar char="-"/>
            </a:pPr>
            <a:endParaRPr lang="it-IT" dirty="0"/>
          </a:p>
          <a:p>
            <a:pPr marL="285750" indent="-285750">
              <a:buFontTx/>
              <a:buChar char="-"/>
            </a:pPr>
            <a:endParaRPr lang="it-IT" dirty="0"/>
          </a:p>
        </p:txBody>
      </p:sp>
    </p:spTree>
    <p:extLst>
      <p:ext uri="{BB962C8B-B14F-4D97-AF65-F5344CB8AC3E}">
        <p14:creationId xmlns="" xmlns:p14="http://schemas.microsoft.com/office/powerpoint/2010/main" val="3749821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 xmlns:a16="http://schemas.microsoft.com/office/drawing/2014/main" id="{8CB43918-21DE-E316-3DEF-846802C5F189}"/>
              </a:ext>
            </a:extLst>
          </p:cNvPr>
          <p:cNvSpPr txBox="1"/>
          <p:nvPr/>
        </p:nvSpPr>
        <p:spPr>
          <a:xfrm>
            <a:off x="1145219" y="1935333"/>
            <a:ext cx="10058400" cy="3924151"/>
          </a:xfrm>
          <a:prstGeom prst="rect">
            <a:avLst/>
          </a:prstGeom>
          <a:noFill/>
        </p:spPr>
        <p:txBody>
          <a:bodyPr wrap="square" rtlCol="0">
            <a:spAutoFit/>
          </a:bodyPr>
          <a:lstStyle/>
          <a:p>
            <a:pPr marL="0" marR="0" algn="just">
              <a:lnSpc>
                <a:spcPts val="2600"/>
              </a:lnSpc>
              <a:spcBef>
                <a:spcPts val="0"/>
              </a:spcBef>
              <a:spcAft>
                <a:spcPts val="0"/>
              </a:spcAft>
            </a:pPr>
            <a:r>
              <a:rPr lang="it-IT" dirty="0">
                <a:solidFill>
                  <a:srgbClr val="000000"/>
                </a:solidFill>
                <a:latin typeface="Calibri" panose="020F0502020204030204" pitchFamily="34" charset="0"/>
              </a:rPr>
              <a:t>«</a:t>
            </a:r>
            <a:r>
              <a:rPr lang="it-IT" i="1" dirty="0">
                <a:solidFill>
                  <a:srgbClr val="000000"/>
                </a:solidFill>
                <a:latin typeface="Calibri" panose="020F0502020204030204" pitchFamily="34" charset="0"/>
              </a:rPr>
              <a:t>ai fini dell'esonero dall'obbligo contributivo di cui all'art. 17, co. 3 lett. b), del d.P.R. n. 380/2001(T.U. Edilizia) - norma che stabilisce che il contributo di costruzione non è dovuto "per gli interventi di ristrutturazione e di ampliamento, in misura non superiore al 20%, di </a:t>
            </a:r>
            <a:r>
              <a:rPr lang="it-IT" i="1" u="sng" dirty="0">
                <a:solidFill>
                  <a:srgbClr val="000000"/>
                </a:solidFill>
                <a:latin typeface="Calibri" panose="020F0502020204030204" pitchFamily="34" charset="0"/>
              </a:rPr>
              <a:t>edifici unifamiliari</a:t>
            </a:r>
            <a:r>
              <a:rPr lang="it-IT" i="1" dirty="0">
                <a:solidFill>
                  <a:srgbClr val="000000"/>
                </a:solidFill>
                <a:latin typeface="Calibri" panose="020F0502020204030204" pitchFamily="34" charset="0"/>
              </a:rPr>
              <a:t>" - la destinazione ad esclusiva </a:t>
            </a:r>
            <a:r>
              <a:rPr lang="it-IT" i="1" u="sng" dirty="0">
                <a:solidFill>
                  <a:srgbClr val="000000"/>
                </a:solidFill>
                <a:latin typeface="Calibri" panose="020F0502020204030204" pitchFamily="34" charset="0"/>
              </a:rPr>
              <a:t>residenza abitativa</a:t>
            </a:r>
            <a:r>
              <a:rPr lang="it-IT" i="1" dirty="0">
                <a:solidFill>
                  <a:srgbClr val="000000"/>
                </a:solidFill>
                <a:latin typeface="Calibri" panose="020F0502020204030204" pitchFamily="34" charset="0"/>
              </a:rPr>
              <a:t> di un solo nucleo familiare </a:t>
            </a:r>
            <a:r>
              <a:rPr lang="it-IT" b="1" i="1" dirty="0">
                <a:solidFill>
                  <a:srgbClr val="000000"/>
                </a:solidFill>
                <a:latin typeface="Calibri" panose="020F0502020204030204" pitchFamily="34" charset="0"/>
              </a:rPr>
              <a:t>deve preesistere </a:t>
            </a:r>
            <a:r>
              <a:rPr lang="it-IT" i="1" dirty="0">
                <a:solidFill>
                  <a:srgbClr val="000000"/>
                </a:solidFill>
                <a:latin typeface="Calibri" panose="020F0502020204030204" pitchFamily="34" charset="0"/>
              </a:rPr>
              <a:t>rispetto all'intervento di ristrutturazione, e deve permanere anche dopo tale intervento: il manufatto oggetto dell'intervento deve essere, inoltre, </a:t>
            </a:r>
            <a:r>
              <a:rPr lang="it-IT" b="1" i="1" dirty="0">
                <a:solidFill>
                  <a:srgbClr val="000000"/>
                </a:solidFill>
                <a:latin typeface="Calibri" panose="020F0502020204030204" pitchFamily="34" charset="0"/>
              </a:rPr>
              <a:t>ante opera, unifamiliare</a:t>
            </a:r>
            <a:r>
              <a:rPr lang="it-IT" i="1" dirty="0">
                <a:solidFill>
                  <a:srgbClr val="000000"/>
                </a:solidFill>
                <a:latin typeface="Calibri" panose="020F0502020204030204" pitchFamily="34" charset="0"/>
              </a:rPr>
              <a:t>” (T.A.R. Lombardia Milano Sez. II Sent., 24/07/2012, n. 2070)</a:t>
            </a:r>
            <a:r>
              <a:rPr lang="it-IT" dirty="0">
                <a:solidFill>
                  <a:srgbClr val="000000"/>
                </a:solidFill>
                <a:latin typeface="Calibri" panose="020F0502020204030204" pitchFamily="34" charset="0"/>
              </a:rPr>
              <a:t>» (T.A.R. Piemonte, Torino, sez. II, 02.05.2022, n. 412: è stata esclusa la riduzione del contributo di costruzione nell’ipotesi di ristrutturazione edilizia con demo-ricostruzione e contestuale cambio d’uso da annesso rustico a residenza).</a:t>
            </a:r>
          </a:p>
          <a:p>
            <a:endParaRPr lang="it-IT" dirty="0"/>
          </a:p>
          <a:p>
            <a:pPr marL="285750" indent="-285750">
              <a:buFontTx/>
              <a:buChar char="-"/>
            </a:pPr>
            <a:endParaRPr lang="it-IT" dirty="0"/>
          </a:p>
          <a:p>
            <a:pPr marL="285750" indent="-285750">
              <a:buFontTx/>
              <a:buChar char="-"/>
            </a:pPr>
            <a:endParaRPr lang="it-IT" dirty="0"/>
          </a:p>
        </p:txBody>
      </p:sp>
      <p:sp>
        <p:nvSpPr>
          <p:cNvPr id="8" name="Titolo 1">
            <a:extLst>
              <a:ext uri="{FF2B5EF4-FFF2-40B4-BE49-F238E27FC236}">
                <a16:creationId xmlns="" xmlns:a16="http://schemas.microsoft.com/office/drawing/2014/main" id="{9B6E5B99-C688-5D36-88DC-866D742B0EC1}"/>
              </a:ext>
            </a:extLst>
          </p:cNvPr>
          <p:cNvSpPr>
            <a:spLocks noGrp="1"/>
          </p:cNvSpPr>
          <p:nvPr>
            <p:ph type="title"/>
          </p:nvPr>
        </p:nvSpPr>
        <p:spPr>
          <a:xfrm>
            <a:off x="1066800" y="488272"/>
            <a:ext cx="10058400" cy="734183"/>
          </a:xfrm>
        </p:spPr>
        <p:txBody>
          <a:bodyPr>
            <a:normAutofit/>
          </a:bodyPr>
          <a:lstStyle/>
          <a:p>
            <a:pPr algn="ctr"/>
            <a:r>
              <a:rPr lang="it-IT" sz="2000" b="1" dirty="0">
                <a:latin typeface="Calibri" panose="020F0502020204030204" pitchFamily="34" charset="0"/>
                <a:cs typeface="Calibri" panose="020F0502020204030204" pitchFamily="34" charset="0"/>
              </a:rPr>
              <a:t>ESENZIONE DAL CONTRIBUTO DI COSTRUZIONE</a:t>
            </a:r>
          </a:p>
        </p:txBody>
      </p:sp>
    </p:spTree>
    <p:extLst>
      <p:ext uri="{BB962C8B-B14F-4D97-AF65-F5344CB8AC3E}">
        <p14:creationId xmlns="" xmlns:p14="http://schemas.microsoft.com/office/powerpoint/2010/main" val="1318865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 xmlns:a16="http://schemas.microsoft.com/office/drawing/2014/main" id="{8CB43918-21DE-E316-3DEF-846802C5F189}"/>
              </a:ext>
            </a:extLst>
          </p:cNvPr>
          <p:cNvSpPr txBox="1"/>
          <p:nvPr/>
        </p:nvSpPr>
        <p:spPr>
          <a:xfrm>
            <a:off x="1053737" y="1855943"/>
            <a:ext cx="10058400" cy="4591000"/>
          </a:xfrm>
          <a:prstGeom prst="rect">
            <a:avLst/>
          </a:prstGeom>
          <a:noFill/>
        </p:spPr>
        <p:txBody>
          <a:bodyPr wrap="square" rtlCol="0">
            <a:spAutoFit/>
          </a:bodyPr>
          <a:lstStyle/>
          <a:p>
            <a:pPr marL="0" marR="0" algn="just">
              <a:lnSpc>
                <a:spcPts val="2600"/>
              </a:lnSpc>
              <a:spcBef>
                <a:spcPts val="0"/>
              </a:spcBef>
              <a:spcAft>
                <a:spcPts val="0"/>
              </a:spcAft>
            </a:pPr>
            <a:r>
              <a:rPr lang="it-IT" dirty="0">
                <a:solidFill>
                  <a:srgbClr val="000000"/>
                </a:solidFill>
                <a:latin typeface="Calibri" panose="020F0502020204030204" pitchFamily="34" charset="0"/>
              </a:rPr>
              <a:t>«</a:t>
            </a:r>
            <a:r>
              <a:rPr lang="it-IT" i="1" dirty="0">
                <a:solidFill>
                  <a:srgbClr val="000000"/>
                </a:solidFill>
                <a:latin typeface="Calibri" panose="020F0502020204030204" pitchFamily="34" charset="0"/>
              </a:rPr>
              <a:t>La nozione di “</a:t>
            </a:r>
            <a:r>
              <a:rPr lang="it-IT" i="1" u="sng" dirty="0">
                <a:solidFill>
                  <a:srgbClr val="000000"/>
                </a:solidFill>
                <a:latin typeface="Calibri" panose="020F0502020204030204" pitchFamily="34" charset="0"/>
              </a:rPr>
              <a:t>edificio unifamiliare</a:t>
            </a:r>
            <a:r>
              <a:rPr lang="it-IT" i="1" dirty="0">
                <a:solidFill>
                  <a:srgbClr val="000000"/>
                </a:solidFill>
                <a:latin typeface="Calibri" panose="020F0502020204030204" pitchFamily="34" charset="0"/>
              </a:rPr>
              <a:t>” richiamata dalla norma deve, pertanto, essere intesa nella sua </a:t>
            </a:r>
            <a:r>
              <a:rPr lang="it-IT" i="1" u="sng" dirty="0">
                <a:solidFill>
                  <a:srgbClr val="000000"/>
                </a:solidFill>
                <a:latin typeface="Calibri" panose="020F0502020204030204" pitchFamily="34" charset="0"/>
              </a:rPr>
              <a:t>accezione socio-economica</a:t>
            </a:r>
            <a:r>
              <a:rPr lang="it-IT" i="1" dirty="0">
                <a:solidFill>
                  <a:srgbClr val="000000"/>
                </a:solidFill>
                <a:latin typeface="Calibri" panose="020F0502020204030204" pitchFamily="34" charset="0"/>
              </a:rPr>
              <a:t> che coincide “</a:t>
            </a:r>
            <a:r>
              <a:rPr lang="it-IT" b="1" i="1" dirty="0">
                <a:solidFill>
                  <a:srgbClr val="000000"/>
                </a:solidFill>
                <a:latin typeface="Calibri" panose="020F0502020204030204" pitchFamily="34" charset="0"/>
              </a:rPr>
              <a:t>con la piccola proprietà immobiliare</a:t>
            </a:r>
            <a:r>
              <a:rPr lang="it-IT" i="1" dirty="0">
                <a:solidFill>
                  <a:srgbClr val="000000"/>
                </a:solidFill>
                <a:latin typeface="Calibri" panose="020F0502020204030204" pitchFamily="34" charset="0"/>
              </a:rPr>
              <a:t>” poiché soltanto ove presenti tali caratteri appare meritevole di un trattamento differenziato (T.A.R. sez. I, Brescia, 26/04/2018, n. 449 nel medesimo senso si cfr. anche T.A.R. Toscana, Sez. III, 26 aprile 2017 n. 616, T.A.R. Campania, Salerno, Sez. I, 22 giugno 2015 n. 1416, T.A.R. Lombardia, Brescia, Sez. I, 21 novembre 2014 n. 2180 e T.A.R. Lombardia, Milano, Sez. IV, 2 luglio 2014 n. 1707) … Pertanto, si giustifica la sottrazione all’imposizione dell’aumento di valore che la famiglia consegue per effetto della ristrutturazione solo per le finalità di ordine sociale sopra individuate che, nel caso di specie, tenuto conto delle dimensioni del fabbricato, del suo pregio storico-monumentale e della rilevanza dell’intervento, non ricorrono</a:t>
            </a:r>
            <a:r>
              <a:rPr lang="it-IT" dirty="0">
                <a:solidFill>
                  <a:srgbClr val="000000"/>
                </a:solidFill>
                <a:latin typeface="Calibri" panose="020F0502020204030204" pitchFamily="34" charset="0"/>
              </a:rPr>
              <a:t>» (T.A.R. Veneto, sez. II, 05.03.2019, n. 289: è stata </a:t>
            </a:r>
            <a:r>
              <a:rPr lang="it-IT" b="1" dirty="0">
                <a:solidFill>
                  <a:srgbClr val="000000"/>
                </a:solidFill>
                <a:latin typeface="Calibri" panose="020F0502020204030204" pitchFamily="34" charset="0"/>
              </a:rPr>
              <a:t>esclusa</a:t>
            </a:r>
            <a:r>
              <a:rPr lang="it-IT" dirty="0">
                <a:solidFill>
                  <a:srgbClr val="000000"/>
                </a:solidFill>
                <a:latin typeface="Calibri" panose="020F0502020204030204" pitchFamily="34" charset="0"/>
              </a:rPr>
              <a:t> la riduzione del contributo di costruzione nell’ipotesi di ristrutturazione di </a:t>
            </a:r>
            <a:r>
              <a:rPr lang="it-IT" b="1" dirty="0">
                <a:solidFill>
                  <a:srgbClr val="000000"/>
                </a:solidFill>
                <a:latin typeface="Calibri" panose="020F0502020204030204" pitchFamily="34" charset="0"/>
              </a:rPr>
              <a:t>Villa </a:t>
            </a:r>
            <a:r>
              <a:rPr lang="it-IT" dirty="0" err="1">
                <a:solidFill>
                  <a:srgbClr val="000000"/>
                </a:solidFill>
                <a:latin typeface="Calibri" panose="020F0502020204030204" pitchFamily="34" charset="0"/>
              </a:rPr>
              <a:t>Sampò</a:t>
            </a:r>
            <a:r>
              <a:rPr lang="it-IT" dirty="0">
                <a:solidFill>
                  <a:srgbClr val="000000"/>
                </a:solidFill>
                <a:latin typeface="Calibri" panose="020F0502020204030204" pitchFamily="34" charset="0"/>
              </a:rPr>
              <a:t> a Bussolengo (VR)).</a:t>
            </a:r>
          </a:p>
          <a:p>
            <a:endParaRPr lang="it-IT" dirty="0"/>
          </a:p>
          <a:p>
            <a:pPr marL="285750" indent="-285750">
              <a:buFontTx/>
              <a:buChar char="-"/>
            </a:pPr>
            <a:endParaRPr lang="it-IT" dirty="0"/>
          </a:p>
          <a:p>
            <a:pPr marL="285750" indent="-285750">
              <a:buFontTx/>
              <a:buChar char="-"/>
            </a:pPr>
            <a:endParaRPr lang="it-IT" dirty="0"/>
          </a:p>
        </p:txBody>
      </p:sp>
      <p:sp>
        <p:nvSpPr>
          <p:cNvPr id="8" name="Titolo 1">
            <a:extLst>
              <a:ext uri="{FF2B5EF4-FFF2-40B4-BE49-F238E27FC236}">
                <a16:creationId xmlns="" xmlns:a16="http://schemas.microsoft.com/office/drawing/2014/main" id="{9B6E5B99-C688-5D36-88DC-866D742B0EC1}"/>
              </a:ext>
            </a:extLst>
          </p:cNvPr>
          <p:cNvSpPr>
            <a:spLocks noGrp="1"/>
          </p:cNvSpPr>
          <p:nvPr>
            <p:ph type="title"/>
          </p:nvPr>
        </p:nvSpPr>
        <p:spPr>
          <a:xfrm>
            <a:off x="1066800" y="488272"/>
            <a:ext cx="10058400" cy="734183"/>
          </a:xfrm>
        </p:spPr>
        <p:txBody>
          <a:bodyPr>
            <a:normAutofit/>
          </a:bodyPr>
          <a:lstStyle/>
          <a:p>
            <a:pPr algn="ctr"/>
            <a:r>
              <a:rPr lang="it-IT" sz="2000" b="1" dirty="0">
                <a:latin typeface="Calibri" panose="020F0502020204030204" pitchFamily="34" charset="0"/>
                <a:cs typeface="Calibri" panose="020F0502020204030204" pitchFamily="34" charset="0"/>
              </a:rPr>
              <a:t>ESENZIONE DAL CONTRIBUTO DI COSTRUZIONE</a:t>
            </a:r>
          </a:p>
        </p:txBody>
      </p:sp>
    </p:spTree>
    <p:extLst>
      <p:ext uri="{BB962C8B-B14F-4D97-AF65-F5344CB8AC3E}">
        <p14:creationId xmlns="" xmlns:p14="http://schemas.microsoft.com/office/powerpoint/2010/main" val="1461241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 xmlns:a16="http://schemas.microsoft.com/office/drawing/2014/main" id="{E257A71D-54BC-91E8-2393-CECC8AD3C31C}"/>
              </a:ext>
            </a:extLst>
          </p:cNvPr>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3138" y="2071594"/>
            <a:ext cx="3688080" cy="2459990"/>
          </a:xfrm>
          <a:prstGeom prst="rect">
            <a:avLst/>
          </a:prstGeom>
          <a:noFill/>
          <a:ln>
            <a:noFill/>
          </a:ln>
        </p:spPr>
      </p:pic>
      <p:pic>
        <p:nvPicPr>
          <p:cNvPr id="6" name="Immagine 5">
            <a:extLst>
              <a:ext uri="{FF2B5EF4-FFF2-40B4-BE49-F238E27FC236}">
                <a16:creationId xmlns="" xmlns:a16="http://schemas.microsoft.com/office/drawing/2014/main" id="{C1838F4F-5443-2BAD-D9E8-BE3EB087146A}"/>
              </a:ext>
            </a:extLst>
          </p:cNvPr>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056795" y="2074265"/>
            <a:ext cx="3688079" cy="2457319"/>
          </a:xfrm>
          <a:prstGeom prst="rect">
            <a:avLst/>
          </a:prstGeom>
          <a:noFill/>
          <a:ln>
            <a:noFill/>
          </a:ln>
        </p:spPr>
      </p:pic>
      <p:pic>
        <p:nvPicPr>
          <p:cNvPr id="7" name="Immagine 6">
            <a:extLst>
              <a:ext uri="{FF2B5EF4-FFF2-40B4-BE49-F238E27FC236}">
                <a16:creationId xmlns="" xmlns:a16="http://schemas.microsoft.com/office/drawing/2014/main" id="{EBE0ABC5-5D73-DCB8-B359-7107086BE925}"/>
              </a:ext>
            </a:extLst>
          </p:cNvPr>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455867" y="3955418"/>
            <a:ext cx="3516279" cy="2252741"/>
          </a:xfrm>
          <a:prstGeom prst="rect">
            <a:avLst/>
          </a:prstGeom>
          <a:noFill/>
          <a:ln>
            <a:noFill/>
          </a:ln>
        </p:spPr>
      </p:pic>
      <p:sp>
        <p:nvSpPr>
          <p:cNvPr id="8" name="CasellaDiTesto 7">
            <a:extLst>
              <a:ext uri="{FF2B5EF4-FFF2-40B4-BE49-F238E27FC236}">
                <a16:creationId xmlns="" xmlns:a16="http://schemas.microsoft.com/office/drawing/2014/main" id="{D7047036-D1BF-E662-273B-66870C655A10}"/>
              </a:ext>
            </a:extLst>
          </p:cNvPr>
          <p:cNvSpPr txBox="1"/>
          <p:nvPr/>
        </p:nvSpPr>
        <p:spPr>
          <a:xfrm>
            <a:off x="3568823" y="1251751"/>
            <a:ext cx="4864963" cy="369332"/>
          </a:xfrm>
          <a:prstGeom prst="rect">
            <a:avLst/>
          </a:prstGeom>
          <a:noFill/>
        </p:spPr>
        <p:txBody>
          <a:bodyPr wrap="square" rtlCol="0">
            <a:spAutoFit/>
          </a:bodyPr>
          <a:lstStyle/>
          <a:p>
            <a:pPr algn="ctr"/>
            <a:r>
              <a:rPr lang="it-IT" dirty="0">
                <a:latin typeface="Calibri" panose="020F0502020204030204" pitchFamily="34" charset="0"/>
                <a:cs typeface="Calibri" panose="020F0502020204030204" pitchFamily="34" charset="0"/>
              </a:rPr>
              <a:t>Villa </a:t>
            </a:r>
            <a:r>
              <a:rPr lang="it-IT" dirty="0" err="1">
                <a:latin typeface="Calibri" panose="020F0502020204030204" pitchFamily="34" charset="0"/>
                <a:cs typeface="Calibri" panose="020F0502020204030204" pitchFamily="34" charset="0"/>
              </a:rPr>
              <a:t>Sampò</a:t>
            </a:r>
            <a:r>
              <a:rPr lang="it-IT" dirty="0">
                <a:latin typeface="Calibri" panose="020F0502020204030204" pitchFamily="34" charset="0"/>
                <a:cs typeface="Calibri" panose="020F0502020204030204" pitchFamily="34" charset="0"/>
              </a:rPr>
              <a:t> – Bussolengo</a:t>
            </a:r>
          </a:p>
        </p:txBody>
      </p:sp>
    </p:spTree>
    <p:extLst>
      <p:ext uri="{BB962C8B-B14F-4D97-AF65-F5344CB8AC3E}">
        <p14:creationId xmlns="" xmlns:p14="http://schemas.microsoft.com/office/powerpoint/2010/main" val="190549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 xmlns:a16="http://schemas.microsoft.com/office/drawing/2014/main" id="{314FE386-4A6F-8C37-4164-CD9E7920893D}"/>
              </a:ext>
            </a:extLst>
          </p:cNvPr>
          <p:cNvSpPr txBox="1"/>
          <p:nvPr/>
        </p:nvSpPr>
        <p:spPr>
          <a:xfrm>
            <a:off x="1066800" y="1868606"/>
            <a:ext cx="10136819" cy="5355312"/>
          </a:xfrm>
          <a:prstGeom prst="rect">
            <a:avLst/>
          </a:prstGeom>
          <a:noFill/>
        </p:spPr>
        <p:txBody>
          <a:bodyPr wrap="square" rtlCol="0">
            <a:spAutoFit/>
          </a:bodyPr>
          <a:lstStyle/>
          <a:p>
            <a:pPr algn="just"/>
            <a:r>
              <a:rPr lang="it-IT" dirty="0">
                <a:solidFill>
                  <a:srgbClr val="000000"/>
                </a:solidFill>
                <a:latin typeface="Calibri" panose="020F0502020204030204" pitchFamily="34" charset="0"/>
              </a:rPr>
              <a:t>«</a:t>
            </a:r>
            <a:r>
              <a:rPr lang="it-IT" i="1" dirty="0">
                <a:solidFill>
                  <a:srgbClr val="000000"/>
                </a:solidFill>
                <a:latin typeface="Calibri" panose="020F0502020204030204" pitchFamily="34" charset="0"/>
              </a:rPr>
              <a:t>ai fini dell'agevolazione prevista dall'art. 9, lett. d) della l. n. 10 del 1977 </a:t>
            </a:r>
            <a:r>
              <a:rPr lang="it-IT" dirty="0">
                <a:solidFill>
                  <a:srgbClr val="000000"/>
                </a:solidFill>
                <a:latin typeface="Calibri" panose="020F0502020204030204" pitchFamily="34" charset="0"/>
              </a:rPr>
              <a:t>(n.d.r. l’attuale art. 17, c. 3, lett. b) d.P.R. 380/2001)</a:t>
            </a:r>
            <a:r>
              <a:rPr lang="it-IT" i="1" dirty="0">
                <a:solidFill>
                  <a:srgbClr val="000000"/>
                </a:solidFill>
                <a:latin typeface="Calibri" panose="020F0502020204030204" pitchFamily="34" charset="0"/>
              </a:rPr>
              <a:t>, il concetto di "ristrutturazione" mal si presta a comprendere la fattispecie della demolizione accompagnata dalla ricostruzione dell'edificio sullo stesso suolo. La </a:t>
            </a:r>
            <a:r>
              <a:rPr lang="it-IT" b="1" i="1" dirty="0">
                <a:solidFill>
                  <a:srgbClr val="000000"/>
                </a:solidFill>
                <a:latin typeface="Calibri" panose="020F0502020204030204" pitchFamily="34" charset="0"/>
              </a:rPr>
              <a:t>demolizione</a:t>
            </a:r>
            <a:r>
              <a:rPr lang="it-IT" i="1" dirty="0">
                <a:solidFill>
                  <a:srgbClr val="000000"/>
                </a:solidFill>
                <a:latin typeface="Calibri" panose="020F0502020204030204" pitchFamily="34" charset="0"/>
              </a:rPr>
              <a:t>, poi, dell'edificio con la </a:t>
            </a:r>
            <a:r>
              <a:rPr lang="it-IT" b="1" i="1" dirty="0">
                <a:solidFill>
                  <a:srgbClr val="000000"/>
                </a:solidFill>
                <a:latin typeface="Calibri" panose="020F0502020204030204" pitchFamily="34" charset="0"/>
              </a:rPr>
              <a:t>ricostruzione su suolo contiguo </a:t>
            </a:r>
            <a:r>
              <a:rPr lang="it-IT" i="1" dirty="0">
                <a:solidFill>
                  <a:srgbClr val="000000"/>
                </a:solidFill>
                <a:latin typeface="Calibri" panose="020F0502020204030204" pitchFamily="34" charset="0"/>
              </a:rPr>
              <a:t>è sicuramente ipotesi normativa diversa dalla "ristrutturazione", essendo caratterizzata da elementi (territoriali e costruttivi) e da risultato che le conferiscono fisionomia autonoma e differenziata</a:t>
            </a:r>
            <a:r>
              <a:rPr lang="it-IT" dirty="0">
                <a:solidFill>
                  <a:srgbClr val="000000"/>
                </a:solidFill>
                <a:latin typeface="Calibri" panose="020F0502020204030204" pitchFamily="34" charset="0"/>
              </a:rPr>
              <a:t>» (Corte Costituzionale, 17.06.1991, n. 296).</a:t>
            </a:r>
          </a:p>
          <a:p>
            <a:pPr algn="just"/>
            <a:endParaRPr lang="it-IT" dirty="0">
              <a:solidFill>
                <a:srgbClr val="000000"/>
              </a:solidFill>
              <a:latin typeface="Calibri" panose="020F0502020204030204" pitchFamily="34" charset="0"/>
            </a:endParaRPr>
          </a:p>
          <a:p>
            <a:pPr algn="just"/>
            <a:r>
              <a:rPr lang="it-IT" b="1" dirty="0">
                <a:solidFill>
                  <a:srgbClr val="000000"/>
                </a:solidFill>
                <a:latin typeface="Calibri" panose="020F0502020204030204" pitchFamily="34" charset="0"/>
              </a:rPr>
              <a:t>N.B. </a:t>
            </a:r>
            <a:r>
              <a:rPr lang="it-IT" dirty="0">
                <a:solidFill>
                  <a:srgbClr val="000000"/>
                </a:solidFill>
                <a:latin typeface="Calibri" panose="020F0502020204030204" pitchFamily="34" charset="0"/>
              </a:rPr>
              <a:t>Si tratta di una pronuncia </a:t>
            </a:r>
            <a:r>
              <a:rPr lang="it-IT" u="sng" dirty="0">
                <a:solidFill>
                  <a:srgbClr val="000000"/>
                </a:solidFill>
                <a:latin typeface="Calibri" panose="020F0502020204030204" pitchFamily="34" charset="0"/>
              </a:rPr>
              <a:t>superata</a:t>
            </a:r>
            <a:r>
              <a:rPr lang="it-IT" dirty="0">
                <a:solidFill>
                  <a:srgbClr val="000000"/>
                </a:solidFill>
                <a:latin typeface="Calibri" panose="020F0502020204030204" pitchFamily="34" charset="0"/>
              </a:rPr>
              <a:t> dall’attuale formulazione del concetto di ristrutturazione edilizia, che comprende anche la demo-ricostruzione con differente sagoma, sedime e volume:</a:t>
            </a:r>
          </a:p>
          <a:p>
            <a:pPr algn="just"/>
            <a:endParaRPr lang="it-IT" dirty="0">
              <a:solidFill>
                <a:srgbClr val="000000"/>
              </a:solidFill>
              <a:latin typeface="Calibri" panose="020F0502020204030204" pitchFamily="34" charset="0"/>
            </a:endParaRPr>
          </a:p>
          <a:p>
            <a:pPr algn="just"/>
            <a:r>
              <a:rPr lang="it-IT" dirty="0">
                <a:solidFill>
                  <a:srgbClr val="000000"/>
                </a:solidFill>
                <a:latin typeface="Calibri" panose="020F0502020204030204" pitchFamily="34" charset="0"/>
              </a:rPr>
              <a:t>«</a:t>
            </a:r>
            <a:r>
              <a:rPr lang="it-IT" i="1" dirty="0">
                <a:solidFill>
                  <a:srgbClr val="000000"/>
                </a:solidFill>
                <a:latin typeface="Calibri" panose="020F0502020204030204" pitchFamily="34" charset="0"/>
              </a:rPr>
              <a:t>“è illegittimo il provvedimento che impone il pagamento degli oneri di urbanizzazione e di costruzione nel caso in cui il permesso di costruire ha ad oggetto una ristrutturazione edilizia consistente nella demolizione e ricostruzione di un preesistente edificio, che non ha comportato un aumento del carico urbanistico, a nulla rilevando, a tal fine, la modifica di sagoma e prospetti dell'immobile stesso” (T.A.R. Piemonte, sez. I, 13/12/2013, n.1346)</a:t>
            </a:r>
            <a:r>
              <a:rPr lang="it-IT" dirty="0">
                <a:solidFill>
                  <a:srgbClr val="000000"/>
                </a:solidFill>
                <a:latin typeface="Calibri" panose="020F0502020204030204" pitchFamily="34" charset="0"/>
              </a:rPr>
              <a:t>» (T.A.R. Piemonte, Torino, sez. II, 02.05.2022, n. 412).</a:t>
            </a:r>
          </a:p>
          <a:p>
            <a:pPr algn="just"/>
            <a:endParaRPr lang="it-IT" dirty="0">
              <a:solidFill>
                <a:srgbClr val="000000"/>
              </a:solidFill>
              <a:latin typeface="Calibri" panose="020F0502020204030204" pitchFamily="34" charset="0"/>
            </a:endParaRPr>
          </a:p>
          <a:p>
            <a:pPr algn="just"/>
            <a:endParaRPr lang="it-IT" dirty="0">
              <a:solidFill>
                <a:srgbClr val="000000"/>
              </a:solidFill>
              <a:latin typeface="Calibri" panose="020F0502020204030204" pitchFamily="34" charset="0"/>
            </a:endParaRPr>
          </a:p>
          <a:p>
            <a:pPr marL="285750" indent="-285750">
              <a:buFontTx/>
              <a:buChar char="-"/>
            </a:pPr>
            <a:endParaRPr lang="it-IT" dirty="0"/>
          </a:p>
          <a:p>
            <a:pPr marL="285750" indent="-285750">
              <a:buFontTx/>
              <a:buChar char="-"/>
            </a:pPr>
            <a:endParaRPr lang="it-IT" dirty="0"/>
          </a:p>
        </p:txBody>
      </p:sp>
      <p:sp>
        <p:nvSpPr>
          <p:cNvPr id="10" name="Titolo 1">
            <a:extLst>
              <a:ext uri="{FF2B5EF4-FFF2-40B4-BE49-F238E27FC236}">
                <a16:creationId xmlns="" xmlns:a16="http://schemas.microsoft.com/office/drawing/2014/main" id="{B663CBC4-AD21-AF4D-8143-4A147E09E294}"/>
              </a:ext>
            </a:extLst>
          </p:cNvPr>
          <p:cNvSpPr>
            <a:spLocks noGrp="1"/>
          </p:cNvSpPr>
          <p:nvPr>
            <p:ph type="title"/>
          </p:nvPr>
        </p:nvSpPr>
        <p:spPr>
          <a:xfrm>
            <a:off x="1066800" y="488272"/>
            <a:ext cx="10058400" cy="734183"/>
          </a:xfrm>
        </p:spPr>
        <p:txBody>
          <a:bodyPr>
            <a:normAutofit/>
          </a:bodyPr>
          <a:lstStyle/>
          <a:p>
            <a:pPr algn="ctr"/>
            <a:r>
              <a:rPr lang="it-IT" sz="2000" b="1" dirty="0">
                <a:latin typeface="Calibri" panose="020F0502020204030204" pitchFamily="34" charset="0"/>
                <a:cs typeface="Calibri" panose="020F0502020204030204" pitchFamily="34" charset="0"/>
              </a:rPr>
              <a:t>ESENZIONE DAL CONTRIBUTO DI COSTRUZIONE</a:t>
            </a:r>
          </a:p>
        </p:txBody>
      </p:sp>
    </p:spTree>
    <p:extLst>
      <p:ext uri="{BB962C8B-B14F-4D97-AF65-F5344CB8AC3E}">
        <p14:creationId xmlns="" xmlns:p14="http://schemas.microsoft.com/office/powerpoint/2010/main" val="2349094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 xmlns:a16="http://schemas.microsoft.com/office/drawing/2014/main" id="{68077EBA-C6F1-BD6A-083E-DBE76C7ED7B0}"/>
              </a:ext>
            </a:extLst>
          </p:cNvPr>
          <p:cNvSpPr>
            <a:spLocks noGrp="1"/>
          </p:cNvSpPr>
          <p:nvPr>
            <p:ph type="title"/>
          </p:nvPr>
        </p:nvSpPr>
        <p:spPr>
          <a:xfrm>
            <a:off x="1066800" y="488272"/>
            <a:ext cx="10058400" cy="734183"/>
          </a:xfrm>
        </p:spPr>
        <p:txBody>
          <a:bodyPr>
            <a:normAutofit/>
          </a:bodyPr>
          <a:lstStyle/>
          <a:p>
            <a:pPr algn="ctr"/>
            <a:r>
              <a:rPr lang="it-IT" sz="2000" b="1" dirty="0">
                <a:latin typeface="Calibri" panose="020F0502020204030204" pitchFamily="34" charset="0"/>
                <a:cs typeface="Calibri" panose="020F0502020204030204" pitchFamily="34" charset="0"/>
              </a:rPr>
              <a:t>RIDUZIONE DEL CONTRIBUTO DI COSTRUZIONE</a:t>
            </a:r>
          </a:p>
        </p:txBody>
      </p:sp>
      <p:sp>
        <p:nvSpPr>
          <p:cNvPr id="6" name="CasellaDiTesto 5">
            <a:extLst>
              <a:ext uri="{FF2B5EF4-FFF2-40B4-BE49-F238E27FC236}">
                <a16:creationId xmlns="" xmlns:a16="http://schemas.microsoft.com/office/drawing/2014/main" id="{7E54C124-B4EA-9DD4-6A7A-564F17C8DFBE}"/>
              </a:ext>
            </a:extLst>
          </p:cNvPr>
          <p:cNvSpPr txBox="1"/>
          <p:nvPr/>
        </p:nvSpPr>
        <p:spPr>
          <a:xfrm>
            <a:off x="1066800" y="1849487"/>
            <a:ext cx="10058400" cy="4801314"/>
          </a:xfrm>
          <a:prstGeom prst="rect">
            <a:avLst/>
          </a:prstGeom>
          <a:noFill/>
        </p:spPr>
        <p:txBody>
          <a:bodyPr wrap="square" rtlCol="0">
            <a:spAutoFit/>
          </a:bodyPr>
          <a:lstStyle/>
          <a:p>
            <a:pPr algn="just"/>
            <a:r>
              <a:rPr lang="it-IT" b="0" i="1" dirty="0">
                <a:solidFill>
                  <a:srgbClr val="000000"/>
                </a:solidFill>
                <a:effectLst/>
                <a:latin typeface="Calibri" panose="020F0502020204030204" pitchFamily="34" charset="0"/>
                <a:cs typeface="Calibri" panose="020F0502020204030204" pitchFamily="34" charset="0"/>
              </a:rPr>
              <a:t>Al fine di agevolare gli interventi di rigenerazione urbana, di decarbonizzazione, efficientamento energetico, messa in sicurezza sismica e contenimento del consumo di suolo, di </a:t>
            </a:r>
            <a:r>
              <a:rPr lang="it-IT" b="0" i="1" u="sng" dirty="0">
                <a:solidFill>
                  <a:srgbClr val="000000"/>
                </a:solidFill>
                <a:effectLst/>
                <a:latin typeface="Calibri" panose="020F0502020204030204" pitchFamily="34" charset="0"/>
                <a:cs typeface="Calibri" panose="020F0502020204030204" pitchFamily="34" charset="0"/>
              </a:rPr>
              <a:t>ristrutturazione</a:t>
            </a:r>
            <a:r>
              <a:rPr lang="it-IT" b="0" i="1" dirty="0">
                <a:solidFill>
                  <a:srgbClr val="000000"/>
                </a:solidFill>
                <a:effectLst/>
                <a:latin typeface="Calibri" panose="020F0502020204030204" pitchFamily="34" charset="0"/>
                <a:cs typeface="Calibri" panose="020F0502020204030204" pitchFamily="34" charset="0"/>
              </a:rPr>
              <a:t>, nonché di recupero e riuso degli immobili dismessi o in via di dismissione, il </a:t>
            </a:r>
            <a:r>
              <a:rPr lang="it-IT" b="1" i="1" dirty="0">
                <a:solidFill>
                  <a:srgbClr val="000000"/>
                </a:solidFill>
                <a:effectLst/>
                <a:latin typeface="Calibri" panose="020F0502020204030204" pitchFamily="34" charset="0"/>
                <a:cs typeface="Calibri" panose="020F0502020204030204" pitchFamily="34" charset="0"/>
              </a:rPr>
              <a:t>contributo di costruzione </a:t>
            </a:r>
            <a:r>
              <a:rPr lang="it-IT" b="0" i="1" dirty="0">
                <a:solidFill>
                  <a:srgbClr val="000000"/>
                </a:solidFill>
                <a:effectLst/>
                <a:latin typeface="Calibri" panose="020F0502020204030204" pitchFamily="34" charset="0"/>
                <a:cs typeface="Calibri" panose="020F0502020204030204" pitchFamily="34" charset="0"/>
              </a:rPr>
              <a:t>è ridotto in misura non inferiore del </a:t>
            </a:r>
            <a:r>
              <a:rPr lang="it-IT" b="1" i="1" dirty="0">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 per cento </a:t>
            </a:r>
            <a:r>
              <a:rPr lang="it-IT" b="0" i="1" dirty="0">
                <a:solidFill>
                  <a:srgbClr val="000000"/>
                </a:solidFill>
                <a:effectLst/>
                <a:latin typeface="Calibri" panose="020F0502020204030204" pitchFamily="34" charset="0"/>
                <a:cs typeface="Calibri" panose="020F0502020204030204" pitchFamily="34" charset="0"/>
              </a:rPr>
              <a:t>rispetto a quello previsto dalle tabelle parametriche regionali. I comuni hanno la facoltà di deliberare ulteriori riduzioni del contributo di costruzione, fino </a:t>
            </a:r>
            <a:r>
              <a:rPr lang="it-IT" i="1" dirty="0">
                <a:solidFill>
                  <a:srgbClr val="000000"/>
                </a:solidFill>
                <a:latin typeface="Calibri" panose="020F0502020204030204" pitchFamily="34" charset="0"/>
                <a:cs typeface="Calibri" panose="020F0502020204030204" pitchFamily="34" charset="0"/>
              </a:rPr>
              <a:t>alla completa esenzione dallo stesso</a:t>
            </a:r>
            <a:r>
              <a:rPr lang="it-IT" dirty="0">
                <a:solidFill>
                  <a:srgbClr val="000000"/>
                </a:solidFill>
                <a:latin typeface="Calibri" panose="020F0502020204030204" pitchFamily="34" charset="0"/>
                <a:cs typeface="Calibri" panose="020F0502020204030204" pitchFamily="34" charset="0"/>
              </a:rPr>
              <a:t> (art. 17, c. 4 </a:t>
            </a:r>
            <a:r>
              <a:rPr lang="it-IT" i="1" dirty="0">
                <a:solidFill>
                  <a:srgbClr val="000000"/>
                </a:solidFill>
                <a:latin typeface="Calibri" panose="020F0502020204030204" pitchFamily="34" charset="0"/>
                <a:cs typeface="Calibri" panose="020F0502020204030204" pitchFamily="34" charset="0"/>
              </a:rPr>
              <a:t>bis</a:t>
            </a:r>
            <a:r>
              <a:rPr lang="it-IT" dirty="0">
                <a:solidFill>
                  <a:srgbClr val="000000"/>
                </a:solidFill>
                <a:latin typeface="Calibri" panose="020F0502020204030204" pitchFamily="34" charset="0"/>
                <a:cs typeface="Calibri" panose="020F0502020204030204" pitchFamily="34" charset="0"/>
              </a:rPr>
              <a:t> d.P.R. 380/2001).</a:t>
            </a:r>
          </a:p>
          <a:p>
            <a:pPr algn="just"/>
            <a:endParaRPr lang="it-IT" dirty="0">
              <a:solidFill>
                <a:srgbClr val="000000"/>
              </a:solidFill>
              <a:latin typeface="Calibri" panose="020F0502020204030204" pitchFamily="34" charset="0"/>
              <a:cs typeface="Calibri" panose="020F0502020204030204" pitchFamily="34" charset="0"/>
            </a:endParaRPr>
          </a:p>
          <a:p>
            <a:pPr algn="just"/>
            <a:r>
              <a:rPr lang="it-IT" dirty="0">
                <a:solidFill>
                  <a:srgbClr val="000000"/>
                </a:solidFill>
                <a:latin typeface="Calibri" panose="020F0502020204030204" pitchFamily="34" charset="0"/>
                <a:cs typeface="Calibri" panose="020F0502020204030204" pitchFamily="34" charset="0"/>
              </a:rPr>
              <a:t>La norma si riferisce in modo indistinto al contributo di costruzione (sia oneri sia costo).</a:t>
            </a:r>
          </a:p>
          <a:p>
            <a:pPr marL="285750" indent="-285750" algn="just">
              <a:buFontTx/>
              <a:buChar char="-"/>
            </a:pPr>
            <a:endParaRPr lang="it-IT" dirty="0">
              <a:solidFill>
                <a:srgbClr val="000000"/>
              </a:solidFill>
              <a:latin typeface="Calibri" panose="020F0502020204030204" pitchFamily="34" charset="0"/>
              <a:cs typeface="Calibri" panose="020F0502020204030204" pitchFamily="34" charset="0"/>
            </a:endParaRPr>
          </a:p>
          <a:p>
            <a:pPr algn="just"/>
            <a:r>
              <a:rPr lang="it-IT" dirty="0">
                <a:solidFill>
                  <a:srgbClr val="000000"/>
                </a:solidFill>
                <a:latin typeface="Calibri" panose="020F0502020204030204" pitchFamily="34" charset="0"/>
                <a:cs typeface="Calibri" panose="020F0502020204030204" pitchFamily="34" charset="0"/>
              </a:rPr>
              <a:t>Rispetto al contributo di costruzione corrisposto per la nuova costruzione, quello connesso alla ristrutturazione è applicato all’80%, ma il Comune può ridurre ancora tale valore.</a:t>
            </a:r>
          </a:p>
          <a:p>
            <a:pPr marL="285750" indent="-285750" algn="just">
              <a:buFontTx/>
              <a:buChar char="-"/>
            </a:pPr>
            <a:endParaRPr lang="it-IT" dirty="0">
              <a:solidFill>
                <a:srgbClr val="000000"/>
              </a:solidFill>
              <a:latin typeface="Calibri" panose="020F0502020204030204" pitchFamily="34" charset="0"/>
              <a:cs typeface="Calibri" panose="020F0502020204030204" pitchFamily="34" charset="0"/>
            </a:endParaRPr>
          </a:p>
          <a:p>
            <a:pPr algn="just"/>
            <a:r>
              <a:rPr lang="it-IT" dirty="0">
                <a:solidFill>
                  <a:srgbClr val="000000"/>
                </a:solidFill>
                <a:latin typeface="Calibri" panose="020F0502020204030204" pitchFamily="34" charset="0"/>
                <a:cs typeface="Calibri" panose="020F0502020204030204" pitchFamily="34" charset="0"/>
              </a:rPr>
              <a:t>La cd. prima ipotesi di riduzione è automatica e vincolata (I periodo); la cd. seconda è eventuale, discrezionale e richiede una deliberazione del Consiglio comunale (II periodo).</a:t>
            </a:r>
          </a:p>
          <a:p>
            <a:endParaRPr lang="it-IT" dirty="0"/>
          </a:p>
          <a:p>
            <a:pPr marL="285750" indent="-285750">
              <a:buFontTx/>
              <a:buChar char="-"/>
            </a:pPr>
            <a:endParaRPr lang="it-IT" dirty="0"/>
          </a:p>
          <a:p>
            <a:pPr marL="285750" indent="-285750">
              <a:buFontTx/>
              <a:buChar char="-"/>
            </a:pPr>
            <a:endParaRPr lang="it-IT" dirty="0"/>
          </a:p>
        </p:txBody>
      </p:sp>
    </p:spTree>
    <p:extLst>
      <p:ext uri="{BB962C8B-B14F-4D97-AF65-F5344CB8AC3E}">
        <p14:creationId xmlns="" xmlns:p14="http://schemas.microsoft.com/office/powerpoint/2010/main" val="2252903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ttangolo 46">
            <a:extLst>
              <a:ext uri="{FF2B5EF4-FFF2-40B4-BE49-F238E27FC236}">
                <a16:creationId xmlns="" xmlns:a16="http://schemas.microsoft.com/office/drawing/2014/main" id="{FBDCECDC-EEE3-4128-AA5E-82A8C08796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49" name="Rettangolo 48">
            <a:extLst>
              <a:ext uri="{FF2B5EF4-FFF2-40B4-BE49-F238E27FC236}">
                <a16:creationId xmlns="" xmlns:a16="http://schemas.microsoft.com/office/drawing/2014/main" id="{4260EDE0-989C-4E16-AF94-F652294D828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CasellaDiTesto 8">
            <a:extLst>
              <a:ext uri="{FF2B5EF4-FFF2-40B4-BE49-F238E27FC236}">
                <a16:creationId xmlns="" xmlns:a16="http://schemas.microsoft.com/office/drawing/2014/main" id="{986878E9-2F33-00E1-7E94-DF58FF54D373}"/>
              </a:ext>
            </a:extLst>
          </p:cNvPr>
          <p:cNvSpPr txBox="1"/>
          <p:nvPr/>
        </p:nvSpPr>
        <p:spPr>
          <a:xfrm>
            <a:off x="0" y="2362254"/>
            <a:ext cx="12192000"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 sz="45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RIDUZIONE DEL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 sz="45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CONTRIBUTO DI COSTRUZIONE</a:t>
            </a:r>
            <a:endParaRPr kumimoji="0" lang="it-IT" sz="45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 xmlns:p14="http://schemas.microsoft.com/office/powerpoint/2010/main" val="2400482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 xmlns:a16="http://schemas.microsoft.com/office/drawing/2014/main" id="{A2B3B126-FB8D-9ED5-A1DD-853A6CAD00B0}"/>
              </a:ext>
            </a:extLst>
          </p:cNvPr>
          <p:cNvSpPr>
            <a:spLocks noGrp="1"/>
          </p:cNvSpPr>
          <p:nvPr>
            <p:ph type="title"/>
          </p:nvPr>
        </p:nvSpPr>
        <p:spPr>
          <a:xfrm>
            <a:off x="1066800" y="488272"/>
            <a:ext cx="10058400" cy="734183"/>
          </a:xfrm>
        </p:spPr>
        <p:txBody>
          <a:bodyPr>
            <a:normAutofit/>
          </a:bodyPr>
          <a:lstStyle/>
          <a:p>
            <a:pPr algn="ctr"/>
            <a:r>
              <a:rPr lang="it-IT" sz="2000" b="1" dirty="0">
                <a:latin typeface="Calibri" panose="020F0502020204030204" pitchFamily="34" charset="0"/>
                <a:cs typeface="Calibri" panose="020F0502020204030204" pitchFamily="34" charset="0"/>
              </a:rPr>
              <a:t>RIDUZIONE DEL CONTRIBUTO DI COSTRUZIONE</a:t>
            </a:r>
          </a:p>
        </p:txBody>
      </p:sp>
      <p:sp>
        <p:nvSpPr>
          <p:cNvPr id="6" name="CasellaDiTesto 5">
            <a:extLst>
              <a:ext uri="{FF2B5EF4-FFF2-40B4-BE49-F238E27FC236}">
                <a16:creationId xmlns="" xmlns:a16="http://schemas.microsoft.com/office/drawing/2014/main" id="{A1A58C46-DC43-4583-FC81-A7E40024400B}"/>
              </a:ext>
            </a:extLst>
          </p:cNvPr>
          <p:cNvSpPr txBox="1"/>
          <p:nvPr/>
        </p:nvSpPr>
        <p:spPr>
          <a:xfrm>
            <a:off x="1066800" y="1849487"/>
            <a:ext cx="10058400" cy="3693319"/>
          </a:xfrm>
          <a:prstGeom prst="rect">
            <a:avLst/>
          </a:prstGeom>
          <a:noFill/>
        </p:spPr>
        <p:txBody>
          <a:bodyPr wrap="square" rtlCol="0">
            <a:spAutoFit/>
          </a:bodyPr>
          <a:lstStyle/>
          <a:p>
            <a:pPr algn="just"/>
            <a:r>
              <a:rPr lang="it-IT" i="1" dirty="0">
                <a:latin typeface="Calibri" panose="020F0502020204030204" pitchFamily="34" charset="0"/>
                <a:cs typeface="Calibri" panose="020F0502020204030204" pitchFamily="34" charset="0"/>
              </a:rPr>
              <a:t>I</a:t>
            </a:r>
            <a:r>
              <a:rPr lang="it-IT" i="1" dirty="0">
                <a:solidFill>
                  <a:srgbClr val="000000"/>
                </a:solidFill>
                <a:latin typeface="Calibri" panose="020F0502020204030204" pitchFamily="34" charset="0"/>
                <a:cs typeface="Calibri" panose="020F0502020204030204" pitchFamily="34" charset="0"/>
              </a:rPr>
              <a:t>l </a:t>
            </a:r>
            <a:r>
              <a:rPr lang="it-IT" b="1" i="1" dirty="0">
                <a:solidFill>
                  <a:srgbClr val="000000"/>
                </a:solidFill>
                <a:latin typeface="Calibri" panose="020F0502020204030204" pitchFamily="34" charset="0"/>
                <a:cs typeface="Calibri" panose="020F0502020204030204" pitchFamily="34" charset="0"/>
              </a:rPr>
              <a:t>contributo</a:t>
            </a:r>
            <a:r>
              <a:rPr lang="it-IT" i="1" dirty="0">
                <a:solidFill>
                  <a:srgbClr val="000000"/>
                </a:solidFill>
                <a:latin typeface="Calibri" panose="020F0502020204030204" pitchFamily="34" charset="0"/>
                <a:cs typeface="Calibri" panose="020F0502020204030204" pitchFamily="34" charset="0"/>
              </a:rPr>
              <a:t> commisurato all’incidenza delle </a:t>
            </a:r>
            <a:r>
              <a:rPr lang="it-IT" b="1" i="1" dirty="0">
                <a:solidFill>
                  <a:srgbClr val="000000"/>
                </a:solidFill>
                <a:latin typeface="Calibri" panose="020F0502020204030204" pitchFamily="34" charset="0"/>
                <a:cs typeface="Calibri" panose="020F0502020204030204" pitchFamily="34" charset="0"/>
              </a:rPr>
              <a:t>spese di urbanizzazione </a:t>
            </a:r>
            <a:r>
              <a:rPr lang="it-IT" i="1" dirty="0">
                <a:solidFill>
                  <a:srgbClr val="000000"/>
                </a:solidFill>
                <a:latin typeface="Calibri" panose="020F0502020204030204" pitchFamily="34" charset="0"/>
                <a:cs typeface="Calibri" panose="020F0502020204030204" pitchFamily="34" charset="0"/>
              </a:rPr>
              <a:t>relativo a interventi di </a:t>
            </a:r>
            <a:r>
              <a:rPr lang="it-IT" i="1" u="sng" dirty="0">
                <a:solidFill>
                  <a:srgbClr val="000000"/>
                </a:solidFill>
                <a:latin typeface="Calibri" panose="020F0502020204030204" pitchFamily="34" charset="0"/>
                <a:cs typeface="Calibri" panose="020F0502020204030204" pitchFamily="34" charset="0"/>
              </a:rPr>
              <a:t>ristrutturazione</a:t>
            </a:r>
            <a:r>
              <a:rPr lang="it-IT" i="1" dirty="0">
                <a:solidFill>
                  <a:srgbClr val="000000"/>
                </a:solidFill>
                <a:latin typeface="Calibri" panose="020F0502020204030204" pitchFamily="34" charset="0"/>
                <a:cs typeface="Calibri" panose="020F0502020204030204" pitchFamily="34" charset="0"/>
              </a:rPr>
              <a:t>, ivi compresi gli ampliamenti che non comportino aumento della superficie utile da calpestio, è pari a quello calcolato per interventi di </a:t>
            </a:r>
            <a:r>
              <a:rPr lang="it-IT" i="1" u="sng" dirty="0">
                <a:solidFill>
                  <a:srgbClr val="000000"/>
                </a:solidFill>
                <a:latin typeface="Calibri" panose="020F0502020204030204" pitchFamily="34" charset="0"/>
                <a:cs typeface="Calibri" panose="020F0502020204030204" pitchFamily="34" charset="0"/>
              </a:rPr>
              <a:t>nuova edificazione</a:t>
            </a:r>
            <a:r>
              <a:rPr lang="it-IT" i="1" dirty="0">
                <a:solidFill>
                  <a:srgbClr val="000000"/>
                </a:solidFill>
                <a:latin typeface="Calibri" panose="020F0502020204030204" pitchFamily="34" charset="0"/>
                <a:cs typeface="Calibri" panose="020F0502020204030204" pitchFamily="34" charset="0"/>
              </a:rPr>
              <a:t> moltiplicato per </a:t>
            </a:r>
            <a:r>
              <a:rPr lang="it-IT" b="1" i="1" dirty="0">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0,20</a:t>
            </a:r>
            <a:r>
              <a:rPr lang="it-IT" i="1" dirty="0">
                <a:solidFill>
                  <a:srgbClr val="000000"/>
                </a:solidFill>
                <a:latin typeface="Calibri" panose="020F0502020204030204" pitchFamily="34" charset="0"/>
                <a:cs typeface="Calibri" panose="020F0502020204030204" pitchFamily="34" charset="0"/>
              </a:rPr>
              <a:t> </a:t>
            </a:r>
            <a:r>
              <a:rPr lang="it-IT" dirty="0">
                <a:solidFill>
                  <a:srgbClr val="000000"/>
                </a:solidFill>
                <a:latin typeface="Calibri" panose="020F0502020204030204" pitchFamily="34" charset="0"/>
                <a:cs typeface="Calibri" panose="020F0502020204030204" pitchFamily="34" charset="0"/>
              </a:rPr>
              <a:t>(</a:t>
            </a:r>
            <a:r>
              <a:rPr lang="it-IT" dirty="0">
                <a:latin typeface="Calibri" panose="020F0502020204030204" pitchFamily="34" charset="0"/>
                <a:cs typeface="Calibri" panose="020F0502020204030204" pitchFamily="34" charset="0"/>
              </a:rPr>
              <a:t>art. 82, </a:t>
            </a:r>
            <a:r>
              <a:rPr lang="it-IT" dirty="0" err="1">
                <a:latin typeface="Calibri" panose="020F0502020204030204" pitchFamily="34" charset="0"/>
                <a:cs typeface="Calibri" panose="020F0502020204030204" pitchFamily="34" charset="0"/>
              </a:rPr>
              <a:t>u.c.</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l.r</a:t>
            </a:r>
            <a:r>
              <a:rPr lang="it-IT" dirty="0">
                <a:latin typeface="Calibri" panose="020F0502020204030204" pitchFamily="34" charset="0"/>
                <a:cs typeface="Calibri" panose="020F0502020204030204" pitchFamily="34" charset="0"/>
              </a:rPr>
              <a:t>. Veneto n. 61/1985).</a:t>
            </a:r>
          </a:p>
          <a:p>
            <a:pPr marL="285750" indent="-285750" algn="just">
              <a:buFontTx/>
              <a:buChar char="-"/>
            </a:pPr>
            <a:endParaRPr lang="it-IT" dirty="0">
              <a:latin typeface="Calibri" panose="020F0502020204030204" pitchFamily="34" charset="0"/>
              <a:cs typeface="Calibri" panose="020F0502020204030204" pitchFamily="34" charset="0"/>
            </a:endParaRPr>
          </a:p>
          <a:p>
            <a:pPr algn="just"/>
            <a:r>
              <a:rPr lang="it-IT" dirty="0">
                <a:latin typeface="Calibri" panose="020F0502020204030204" pitchFamily="34" charset="0"/>
                <a:cs typeface="Calibri" panose="020F0502020204030204" pitchFamily="34" charset="0"/>
              </a:rPr>
              <a:t>La norma regionale si riferisce solo al contributo di costruzione connesso agli oneri di urbanizzazione, non anche al costo di costruzione.</a:t>
            </a:r>
          </a:p>
          <a:p>
            <a:pPr algn="just"/>
            <a:endParaRPr lang="it-IT" dirty="0">
              <a:latin typeface="Calibri" panose="020F0502020204030204" pitchFamily="34" charset="0"/>
              <a:cs typeface="Calibri" panose="020F0502020204030204" pitchFamily="34" charset="0"/>
            </a:endParaRPr>
          </a:p>
          <a:p>
            <a:pPr algn="just"/>
            <a:r>
              <a:rPr lang="it-IT" dirty="0">
                <a:latin typeface="Calibri" panose="020F0502020204030204" pitchFamily="34" charset="0"/>
                <a:cs typeface="Calibri" panose="020F0502020204030204" pitchFamily="34" charset="0"/>
              </a:rPr>
              <a:t>La norma, in sostanza, prevede di applicare il 20% degli oneri calcolati per intero con riferimento alla nuova costruzione.</a:t>
            </a:r>
          </a:p>
          <a:p>
            <a:pPr marL="285750" indent="-285750">
              <a:buFontTx/>
              <a:buChar char="-"/>
            </a:pPr>
            <a:endParaRPr lang="it-IT" dirty="0"/>
          </a:p>
          <a:p>
            <a:pPr marL="285750" indent="-285750">
              <a:buFontTx/>
              <a:buChar char="-"/>
            </a:pPr>
            <a:endParaRPr lang="it-IT" dirty="0"/>
          </a:p>
          <a:p>
            <a:pPr marL="285750" indent="-285750">
              <a:buFontTx/>
              <a:buChar char="-"/>
            </a:pPr>
            <a:endParaRPr lang="it-IT" dirty="0"/>
          </a:p>
        </p:txBody>
      </p:sp>
    </p:spTree>
    <p:extLst>
      <p:ext uri="{BB962C8B-B14F-4D97-AF65-F5344CB8AC3E}">
        <p14:creationId xmlns="" xmlns:p14="http://schemas.microsoft.com/office/powerpoint/2010/main" val="25863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 xmlns:a16="http://schemas.microsoft.com/office/drawing/2014/main" id="{970C08BB-E2C6-A78F-09ED-79E6A843B8A1}"/>
              </a:ext>
            </a:extLst>
          </p:cNvPr>
          <p:cNvSpPr>
            <a:spLocks noGrp="1"/>
          </p:cNvSpPr>
          <p:nvPr>
            <p:ph type="title"/>
          </p:nvPr>
        </p:nvSpPr>
        <p:spPr>
          <a:xfrm>
            <a:off x="1066800" y="488272"/>
            <a:ext cx="10058400" cy="734183"/>
          </a:xfrm>
        </p:spPr>
        <p:txBody>
          <a:bodyPr>
            <a:normAutofit/>
          </a:bodyPr>
          <a:lstStyle/>
          <a:p>
            <a:pPr algn="ctr"/>
            <a:r>
              <a:rPr lang="it-IT" sz="2000" b="1" dirty="0">
                <a:latin typeface="Calibri" panose="020F0502020204030204" pitchFamily="34" charset="0"/>
                <a:cs typeface="Calibri" panose="020F0502020204030204" pitchFamily="34" charset="0"/>
              </a:rPr>
              <a:t>RIDUZIONE DEL CONTRIBUTO DI COSTRUZIONE</a:t>
            </a:r>
          </a:p>
        </p:txBody>
      </p:sp>
      <p:sp>
        <p:nvSpPr>
          <p:cNvPr id="6" name="CasellaDiTesto 5">
            <a:extLst>
              <a:ext uri="{FF2B5EF4-FFF2-40B4-BE49-F238E27FC236}">
                <a16:creationId xmlns="" xmlns:a16="http://schemas.microsoft.com/office/drawing/2014/main" id="{10082096-98FC-93BA-81BE-21406E4479D8}"/>
              </a:ext>
            </a:extLst>
          </p:cNvPr>
          <p:cNvSpPr txBox="1"/>
          <p:nvPr/>
        </p:nvSpPr>
        <p:spPr>
          <a:xfrm>
            <a:off x="1146699" y="1908699"/>
            <a:ext cx="10058400" cy="4247317"/>
          </a:xfrm>
          <a:prstGeom prst="rect">
            <a:avLst/>
          </a:prstGeom>
          <a:noFill/>
        </p:spPr>
        <p:txBody>
          <a:bodyPr wrap="square" rtlCol="0">
            <a:spAutoFit/>
          </a:bodyPr>
          <a:lstStyle/>
          <a:p>
            <a:pPr algn="just"/>
            <a:r>
              <a:rPr lang="it-IT" dirty="0">
                <a:latin typeface="Calibri" panose="020F0502020204030204" pitchFamily="34" charset="0"/>
                <a:cs typeface="Calibri" panose="020F0502020204030204" pitchFamily="34" charset="0"/>
              </a:rPr>
              <a:t>Dal combinato disposto della normativa statale e regionale si desume che:</a:t>
            </a:r>
          </a:p>
          <a:p>
            <a:pPr marL="285750" indent="-285750" algn="just">
              <a:buFontTx/>
              <a:buChar char="-"/>
            </a:pPr>
            <a:r>
              <a:rPr lang="it-IT" dirty="0">
                <a:latin typeface="Calibri" panose="020F0502020204030204" pitchFamily="34" charset="0"/>
                <a:cs typeface="Calibri" panose="020F0502020204030204" pitchFamily="34" charset="0"/>
              </a:rPr>
              <a:t>il costo di costruzione </a:t>
            </a:r>
            <a:r>
              <a:rPr lang="it-IT" b="1" dirty="0">
                <a:latin typeface="Calibri" panose="020F0502020204030204" pitchFamily="34" charset="0"/>
                <a:cs typeface="Calibri" panose="020F0502020204030204" pitchFamily="34" charset="0"/>
              </a:rPr>
              <a:t>è applicato </a:t>
            </a:r>
            <a:r>
              <a:rPr lang="it-IT" b="0" i="0" dirty="0">
                <a:solidFill>
                  <a:srgbClr val="000000"/>
                </a:solidFill>
                <a:effectLst/>
                <a:latin typeface="Calibri" panose="020F0502020204030204" pitchFamily="34" charset="0"/>
                <a:cs typeface="Calibri" panose="020F0502020204030204" pitchFamily="34" charset="0"/>
              </a:rPr>
              <a:t>nella misura dell’</a:t>
            </a:r>
            <a:r>
              <a:rPr lang="it-IT" b="1" i="0" dirty="0">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80% </a:t>
            </a:r>
            <a:r>
              <a:rPr lang="it-IT" b="0" i="0" dirty="0">
                <a:solidFill>
                  <a:srgbClr val="000000"/>
                </a:solidFill>
                <a:effectLst/>
                <a:latin typeface="Calibri" panose="020F0502020204030204" pitchFamily="34" charset="0"/>
                <a:cs typeface="Calibri" panose="020F0502020204030204" pitchFamily="34" charset="0"/>
              </a:rPr>
              <a:t>rispetto a quello previsto dalle tabelle regionali per le nuove costruzioni, </a:t>
            </a:r>
            <a:r>
              <a:rPr lang="it-IT" b="0" i="1" dirty="0">
                <a:solidFill>
                  <a:srgbClr val="000000"/>
                </a:solidFill>
                <a:effectLst/>
                <a:latin typeface="Calibri" panose="020F0502020204030204" pitchFamily="34" charset="0"/>
                <a:cs typeface="Calibri" panose="020F0502020204030204" pitchFamily="34" charset="0"/>
              </a:rPr>
              <a:t>ex </a:t>
            </a:r>
            <a:r>
              <a:rPr lang="it-IT" b="0" i="0" dirty="0">
                <a:solidFill>
                  <a:srgbClr val="000000"/>
                </a:solidFill>
                <a:effectLst/>
                <a:latin typeface="Calibri" panose="020F0502020204030204" pitchFamily="34" charset="0"/>
                <a:cs typeface="Calibri" panose="020F0502020204030204" pitchFamily="34" charset="0"/>
              </a:rPr>
              <a:t>art. 111 </a:t>
            </a:r>
            <a:r>
              <a:rPr lang="it-IT" b="0" i="0" dirty="0" err="1">
                <a:solidFill>
                  <a:srgbClr val="000000"/>
                </a:solidFill>
                <a:effectLst/>
                <a:latin typeface="Calibri" panose="020F0502020204030204" pitchFamily="34" charset="0"/>
                <a:cs typeface="Calibri" panose="020F0502020204030204" pitchFamily="34" charset="0"/>
              </a:rPr>
              <a:t>l.r</a:t>
            </a:r>
            <a:r>
              <a:rPr lang="it-IT" b="0" i="0" dirty="0">
                <a:solidFill>
                  <a:srgbClr val="000000"/>
                </a:solidFill>
                <a:effectLst/>
                <a:latin typeface="Calibri" panose="020F0502020204030204" pitchFamily="34" charset="0"/>
                <a:cs typeface="Calibri" panose="020F0502020204030204" pitchFamily="34" charset="0"/>
              </a:rPr>
              <a:t>. Veneto n. 61/1985 (cfr. </a:t>
            </a:r>
            <a:r>
              <a:rPr lang="it-IT" b="0" i="0" dirty="0" err="1">
                <a:solidFill>
                  <a:srgbClr val="000000"/>
                </a:solidFill>
                <a:effectLst/>
                <a:latin typeface="Calibri" panose="020F0502020204030204" pitchFamily="34" charset="0"/>
                <a:cs typeface="Calibri" panose="020F0502020204030204" pitchFamily="34" charset="0"/>
              </a:rPr>
              <a:t>l.r</a:t>
            </a:r>
            <a:r>
              <a:rPr lang="it-IT" b="0" i="0" dirty="0">
                <a:solidFill>
                  <a:srgbClr val="000000"/>
                </a:solidFill>
                <a:effectLst/>
                <a:latin typeface="Calibri" panose="020F0502020204030204" pitchFamily="34" charset="0"/>
                <a:cs typeface="Calibri" panose="020F0502020204030204" pitchFamily="34" charset="0"/>
              </a:rPr>
              <a:t>. Veneto 4/2015 – allegato A.4 per le residenze e </a:t>
            </a:r>
            <a:r>
              <a:rPr lang="it-IT" b="0" i="0" dirty="0" err="1">
                <a:solidFill>
                  <a:srgbClr val="000000"/>
                </a:solidFill>
                <a:effectLst/>
                <a:latin typeface="Calibri" panose="020F0502020204030204" pitchFamily="34" charset="0"/>
                <a:cs typeface="Calibri" panose="020F0502020204030204" pitchFamily="34" charset="0"/>
              </a:rPr>
              <a:t>d.m.</a:t>
            </a:r>
            <a:r>
              <a:rPr lang="it-IT" b="0" i="0" dirty="0">
                <a:solidFill>
                  <a:srgbClr val="000000"/>
                </a:solidFill>
                <a:effectLst/>
                <a:latin typeface="Calibri" panose="020F0502020204030204" pitchFamily="34" charset="0"/>
                <a:cs typeface="Calibri" panose="020F0502020204030204" pitchFamily="34" charset="0"/>
              </a:rPr>
              <a:t> 801/1977 per i nuovi edifici in generale). Il Comune, poi, potrebbe recepire tali valori nelle proprie tabelle comunali, che possono introdurre ulteriori ipotesi di riduzione e/o esenzione.</a:t>
            </a:r>
            <a:endParaRPr lang="it-IT" dirty="0">
              <a:solidFill>
                <a:srgbClr val="000000"/>
              </a:solidFill>
              <a:latin typeface="Calibri" panose="020F0502020204030204" pitchFamily="34" charset="0"/>
              <a:cs typeface="Calibri" panose="020F0502020204030204" pitchFamily="34" charset="0"/>
            </a:endParaRPr>
          </a:p>
          <a:p>
            <a:pPr marL="285750" indent="-285750" algn="just">
              <a:buFontTx/>
              <a:buChar char="-"/>
            </a:pPr>
            <a:r>
              <a:rPr lang="it-IT" dirty="0">
                <a:solidFill>
                  <a:srgbClr val="000000"/>
                </a:solidFill>
                <a:latin typeface="Calibri" panose="020F0502020204030204" pitchFamily="34" charset="0"/>
                <a:cs typeface="Calibri" panose="020F0502020204030204" pitchFamily="34" charset="0"/>
              </a:rPr>
              <a:t>gli oneri di urbanizzazione</a:t>
            </a:r>
            <a:r>
              <a:rPr lang="it-IT" b="0" i="0" dirty="0">
                <a:solidFill>
                  <a:srgbClr val="000000"/>
                </a:solidFill>
                <a:effectLst/>
                <a:latin typeface="Calibri" panose="020F0502020204030204" pitchFamily="34" charset="0"/>
                <a:cs typeface="Calibri" panose="020F0502020204030204" pitchFamily="34" charset="0"/>
              </a:rPr>
              <a:t> </a:t>
            </a:r>
            <a:r>
              <a:rPr lang="it-IT" b="1" dirty="0">
                <a:solidFill>
                  <a:srgbClr val="000000"/>
                </a:solidFill>
                <a:latin typeface="Calibri" panose="020F0502020204030204" pitchFamily="34" charset="0"/>
                <a:cs typeface="Calibri" panose="020F0502020204030204" pitchFamily="34" charset="0"/>
              </a:rPr>
              <a:t>sono applicati </a:t>
            </a:r>
            <a:r>
              <a:rPr lang="it-IT" dirty="0">
                <a:solidFill>
                  <a:srgbClr val="000000"/>
                </a:solidFill>
                <a:latin typeface="Calibri" panose="020F0502020204030204" pitchFamily="34" charset="0"/>
                <a:cs typeface="Calibri" panose="020F0502020204030204" pitchFamily="34" charset="0"/>
              </a:rPr>
              <a:t>nella misura del </a:t>
            </a:r>
            <a:r>
              <a:rPr lang="it-IT" b="1" dirty="0">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 </a:t>
            </a:r>
            <a:r>
              <a:rPr lang="it-IT" dirty="0">
                <a:solidFill>
                  <a:srgbClr val="000000"/>
                </a:solidFill>
                <a:latin typeface="Calibri" panose="020F0502020204030204" pitchFamily="34" charset="0"/>
                <a:cs typeface="Calibri" panose="020F0502020204030204" pitchFamily="34" charset="0"/>
              </a:rPr>
              <a:t>rispetto alle tabelle regionali per le nuove costruzioni, </a:t>
            </a:r>
            <a:r>
              <a:rPr lang="it-IT" i="1" dirty="0">
                <a:solidFill>
                  <a:srgbClr val="000000"/>
                </a:solidFill>
                <a:latin typeface="Calibri" panose="020F0502020204030204" pitchFamily="34" charset="0"/>
                <a:cs typeface="Calibri" panose="020F0502020204030204" pitchFamily="34" charset="0"/>
              </a:rPr>
              <a:t>ex</a:t>
            </a:r>
            <a:r>
              <a:rPr lang="it-IT" dirty="0">
                <a:solidFill>
                  <a:srgbClr val="000000"/>
                </a:solidFill>
                <a:latin typeface="Calibri" panose="020F0502020204030204" pitchFamily="34" charset="0"/>
                <a:cs typeface="Calibri" panose="020F0502020204030204" pitchFamily="34" charset="0"/>
              </a:rPr>
              <a:t> art. 110 della </a:t>
            </a:r>
            <a:r>
              <a:rPr lang="it-IT" dirty="0" err="1">
                <a:solidFill>
                  <a:srgbClr val="000000"/>
                </a:solidFill>
                <a:latin typeface="Calibri" panose="020F0502020204030204" pitchFamily="34" charset="0"/>
                <a:cs typeface="Calibri" panose="020F0502020204030204" pitchFamily="34" charset="0"/>
              </a:rPr>
              <a:t>l.r</a:t>
            </a:r>
            <a:r>
              <a:rPr lang="it-IT" dirty="0">
                <a:solidFill>
                  <a:srgbClr val="000000"/>
                </a:solidFill>
                <a:latin typeface="Calibri" panose="020F0502020204030204" pitchFamily="34" charset="0"/>
                <a:cs typeface="Calibri" panose="020F0502020204030204" pitchFamily="34" charset="0"/>
              </a:rPr>
              <a:t>. Veneto 61/1985 (cfr. </a:t>
            </a:r>
            <a:r>
              <a:rPr lang="it-IT" dirty="0" err="1">
                <a:solidFill>
                  <a:srgbClr val="000000"/>
                </a:solidFill>
                <a:latin typeface="Calibri" panose="020F0502020204030204" pitchFamily="34" charset="0"/>
                <a:cs typeface="Calibri" panose="020F0502020204030204" pitchFamily="34" charset="0"/>
              </a:rPr>
              <a:t>l.r</a:t>
            </a:r>
            <a:r>
              <a:rPr lang="it-IT" dirty="0">
                <a:solidFill>
                  <a:srgbClr val="000000"/>
                </a:solidFill>
                <a:latin typeface="Calibri" panose="020F0502020204030204" pitchFamily="34" charset="0"/>
                <a:cs typeface="Calibri" panose="020F0502020204030204" pitchFamily="34" charset="0"/>
              </a:rPr>
              <a:t>. Veneto 61/1985 – allegati A.1 – A.2 – A.3), come poi recepiti dalle tabelle comunali, ex art. 82, c. 2 l. r. Veneto 61/1985, </a:t>
            </a:r>
            <a:r>
              <a:rPr lang="it-IT" b="0" i="0" dirty="0">
                <a:solidFill>
                  <a:srgbClr val="000000"/>
                </a:solidFill>
                <a:effectLst/>
                <a:latin typeface="Calibri" panose="020F0502020204030204" pitchFamily="34" charset="0"/>
                <a:cs typeface="Calibri" panose="020F0502020204030204" pitchFamily="34" charset="0"/>
              </a:rPr>
              <a:t>che possono introdurre ulteriori ipotesi di riduzione e/o esenzione.</a:t>
            </a:r>
            <a:endParaRPr lang="it-IT" dirty="0">
              <a:latin typeface="Calibri" panose="020F0502020204030204" pitchFamily="34" charset="0"/>
              <a:cs typeface="Calibri" panose="020F0502020204030204" pitchFamily="34" charset="0"/>
            </a:endParaRPr>
          </a:p>
          <a:p>
            <a:endParaRPr lang="it-IT" dirty="0"/>
          </a:p>
          <a:p>
            <a:pPr algn="just"/>
            <a:r>
              <a:rPr lang="it-IT" dirty="0">
                <a:latin typeface="Calibri" panose="020F0502020204030204" pitchFamily="34" charset="0"/>
                <a:cs typeface="Calibri" panose="020F0502020204030204" pitchFamily="34" charset="0"/>
              </a:rPr>
              <a:t>Per quanto concerne gli oneri, sarebbe corretto applicare anche l’ulteriore riduzione del 20% (ovvero pago l’80% del 20%) prevista dall’art. 17, c. 4 </a:t>
            </a:r>
            <a:r>
              <a:rPr lang="it-IT" i="1" dirty="0">
                <a:latin typeface="Calibri" panose="020F0502020204030204" pitchFamily="34" charset="0"/>
                <a:cs typeface="Calibri" panose="020F0502020204030204" pitchFamily="34" charset="0"/>
              </a:rPr>
              <a:t>bis</a:t>
            </a:r>
            <a:r>
              <a:rPr lang="it-IT" dirty="0">
                <a:latin typeface="Calibri" panose="020F0502020204030204" pitchFamily="34" charset="0"/>
                <a:cs typeface="Calibri" panose="020F0502020204030204" pitchFamily="34" charset="0"/>
              </a:rPr>
              <a:t> del d.P.R. 380/2001 al 20% già calcolato a livello regionale ai sensi dell’art. 82, </a:t>
            </a:r>
            <a:r>
              <a:rPr lang="it-IT" dirty="0" err="1">
                <a:latin typeface="Calibri" panose="020F0502020204030204" pitchFamily="34" charset="0"/>
                <a:cs typeface="Calibri" panose="020F0502020204030204" pitchFamily="34" charset="0"/>
              </a:rPr>
              <a:t>u.c.</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l.r</a:t>
            </a:r>
            <a:r>
              <a:rPr lang="it-IT" dirty="0">
                <a:latin typeface="Calibri" panose="020F0502020204030204" pitchFamily="34" charset="0"/>
                <a:cs typeface="Calibri" panose="020F0502020204030204" pitchFamily="34" charset="0"/>
              </a:rPr>
              <a:t>. Veneto 61/1985? In tal modo si pagherebbe solo il 16% del contributo costruzione previsto per la nuova costruzione.</a:t>
            </a:r>
          </a:p>
          <a:p>
            <a:pPr marL="285750" indent="-285750">
              <a:buFontTx/>
              <a:buChar char="-"/>
            </a:pPr>
            <a:endParaRPr lang="it-IT" dirty="0"/>
          </a:p>
        </p:txBody>
      </p:sp>
    </p:spTree>
    <p:extLst>
      <p:ext uri="{BB962C8B-B14F-4D97-AF65-F5344CB8AC3E}">
        <p14:creationId xmlns="" xmlns:p14="http://schemas.microsoft.com/office/powerpoint/2010/main" val="323105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 xmlns:a16="http://schemas.microsoft.com/office/drawing/2014/main" id="{DE7917A8-9EA9-FAD1-5CBE-F01FDB776AFE}"/>
              </a:ext>
            </a:extLst>
          </p:cNvPr>
          <p:cNvSpPr>
            <a:spLocks noGrp="1"/>
          </p:cNvSpPr>
          <p:nvPr>
            <p:ph type="title"/>
          </p:nvPr>
        </p:nvSpPr>
        <p:spPr>
          <a:xfrm>
            <a:off x="1066800" y="488272"/>
            <a:ext cx="10058400" cy="734183"/>
          </a:xfrm>
        </p:spPr>
        <p:txBody>
          <a:bodyPr>
            <a:normAutofit/>
          </a:bodyPr>
          <a:lstStyle/>
          <a:p>
            <a:pPr algn="ctr"/>
            <a:r>
              <a:rPr lang="it-IT" sz="2000" b="1" dirty="0">
                <a:latin typeface="Calibri" panose="020F0502020204030204" pitchFamily="34" charset="0"/>
                <a:cs typeface="Calibri" panose="020F0502020204030204" pitchFamily="34" charset="0"/>
              </a:rPr>
              <a:t>RIDUZIONE DEL CONTRIBUTO DI COSTRUZIONE</a:t>
            </a:r>
          </a:p>
        </p:txBody>
      </p:sp>
      <p:sp>
        <p:nvSpPr>
          <p:cNvPr id="6" name="CasellaDiTesto 5">
            <a:extLst>
              <a:ext uri="{FF2B5EF4-FFF2-40B4-BE49-F238E27FC236}">
                <a16:creationId xmlns="" xmlns:a16="http://schemas.microsoft.com/office/drawing/2014/main" id="{6067D69F-6326-A993-9F6E-5DD3886993AC}"/>
              </a:ext>
            </a:extLst>
          </p:cNvPr>
          <p:cNvSpPr txBox="1"/>
          <p:nvPr/>
        </p:nvSpPr>
        <p:spPr>
          <a:xfrm>
            <a:off x="1066800" y="1899822"/>
            <a:ext cx="10058400" cy="1477328"/>
          </a:xfrm>
          <a:prstGeom prst="rect">
            <a:avLst/>
          </a:prstGeom>
          <a:noFill/>
        </p:spPr>
        <p:txBody>
          <a:bodyPr wrap="square" rtlCol="0">
            <a:spAutoFit/>
          </a:bodyPr>
          <a:lstStyle/>
          <a:p>
            <a:pPr algn="just"/>
            <a:r>
              <a:rPr lang="it-IT" i="1" dirty="0">
                <a:solidFill>
                  <a:srgbClr val="000000"/>
                </a:solidFill>
                <a:latin typeface="Calibri" panose="020F0502020204030204" pitchFamily="34" charset="0"/>
                <a:cs typeface="Calibri" panose="020F0502020204030204" pitchFamily="34" charset="0"/>
              </a:rPr>
              <a:t>Il PI può prevedere il riconoscimento di crediti edilizi per il recupero di potenzialità edificatoria negli ambiti di urbanizzazione consolidata, premialità in termini volumetrici o di superficie e la </a:t>
            </a:r>
            <a:r>
              <a:rPr lang="it-IT" i="1" u="sng" dirty="0">
                <a:solidFill>
                  <a:srgbClr val="000000"/>
                </a:solidFill>
                <a:latin typeface="Calibri" panose="020F0502020204030204" pitchFamily="34" charset="0"/>
                <a:cs typeface="Calibri" panose="020F0502020204030204" pitchFamily="34" charset="0"/>
              </a:rPr>
              <a:t>riduzione del contributo di costruzione</a:t>
            </a:r>
            <a:r>
              <a:rPr lang="it-IT" i="1" dirty="0">
                <a:solidFill>
                  <a:srgbClr val="000000"/>
                </a:solidFill>
                <a:latin typeface="Calibri" panose="020F0502020204030204" pitchFamily="34" charset="0"/>
                <a:cs typeface="Calibri" panose="020F0502020204030204" pitchFamily="34" charset="0"/>
              </a:rPr>
              <a:t> </a:t>
            </a:r>
            <a:r>
              <a:rPr lang="it-IT" dirty="0">
                <a:solidFill>
                  <a:srgbClr val="000000"/>
                </a:solidFill>
                <a:latin typeface="Calibri" panose="020F0502020204030204" pitchFamily="34" charset="0"/>
                <a:cs typeface="Calibri" panose="020F0502020204030204" pitchFamily="34" charset="0"/>
              </a:rPr>
              <a:t>(art. 6, c. 3 </a:t>
            </a:r>
            <a:r>
              <a:rPr lang="it-IT" dirty="0" err="1">
                <a:solidFill>
                  <a:srgbClr val="000000"/>
                </a:solidFill>
                <a:latin typeface="Calibri" panose="020F0502020204030204" pitchFamily="34" charset="0"/>
                <a:cs typeface="Calibri" panose="020F0502020204030204" pitchFamily="34" charset="0"/>
              </a:rPr>
              <a:t>l.r</a:t>
            </a:r>
            <a:r>
              <a:rPr lang="it-IT" dirty="0">
                <a:solidFill>
                  <a:srgbClr val="000000"/>
                </a:solidFill>
                <a:latin typeface="Calibri" panose="020F0502020204030204" pitchFamily="34" charset="0"/>
                <a:cs typeface="Calibri" panose="020F0502020204030204" pitchFamily="34" charset="0"/>
              </a:rPr>
              <a:t>. Veneto 14/2017).</a:t>
            </a:r>
            <a:endParaRPr lang="it-IT" dirty="0">
              <a:latin typeface="Calibri" panose="020F0502020204030204" pitchFamily="34" charset="0"/>
              <a:cs typeface="Calibri" panose="020F0502020204030204" pitchFamily="34" charset="0"/>
            </a:endParaRPr>
          </a:p>
          <a:p>
            <a:pPr marL="285750" indent="-285750">
              <a:buFontTx/>
              <a:buChar char="-"/>
            </a:pPr>
            <a:endParaRPr lang="it-IT" dirty="0"/>
          </a:p>
          <a:p>
            <a:pPr marL="285750" indent="-285750">
              <a:buFontTx/>
              <a:buChar char="-"/>
            </a:pPr>
            <a:endParaRPr lang="it-IT" dirty="0"/>
          </a:p>
        </p:txBody>
      </p:sp>
    </p:spTree>
    <p:extLst>
      <p:ext uri="{BB962C8B-B14F-4D97-AF65-F5344CB8AC3E}">
        <p14:creationId xmlns="" xmlns:p14="http://schemas.microsoft.com/office/powerpoint/2010/main" val="3366598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ttangolo 46">
            <a:extLst>
              <a:ext uri="{FF2B5EF4-FFF2-40B4-BE49-F238E27FC236}">
                <a16:creationId xmlns="" xmlns:a16="http://schemas.microsoft.com/office/drawing/2014/main" id="{FBDCECDC-EEE3-4128-AA5E-82A8C08796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9" name="Rettangolo 48">
            <a:extLst>
              <a:ext uri="{FF2B5EF4-FFF2-40B4-BE49-F238E27FC236}">
                <a16:creationId xmlns="" xmlns:a16="http://schemas.microsoft.com/office/drawing/2014/main" id="{4260EDE0-989C-4E16-AF94-F652294D828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CasellaDiTesto 8">
            <a:extLst>
              <a:ext uri="{FF2B5EF4-FFF2-40B4-BE49-F238E27FC236}">
                <a16:creationId xmlns="" xmlns:a16="http://schemas.microsoft.com/office/drawing/2014/main" id="{986878E9-2F33-00E1-7E94-DF58FF54D373}"/>
              </a:ext>
            </a:extLst>
          </p:cNvPr>
          <p:cNvSpPr txBox="1"/>
          <p:nvPr/>
        </p:nvSpPr>
        <p:spPr>
          <a:xfrm>
            <a:off x="0" y="2362254"/>
            <a:ext cx="12192000" cy="784830"/>
          </a:xfrm>
          <a:prstGeom prst="rect">
            <a:avLst/>
          </a:prstGeom>
          <a:noFill/>
        </p:spPr>
        <p:txBody>
          <a:bodyPr wrap="square" rtlCol="0">
            <a:spAutoFit/>
          </a:bodyPr>
          <a:lstStyle/>
          <a:p>
            <a:pPr algn="ctr"/>
            <a:r>
              <a:rPr lang="it" sz="45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CONTRIBUTO DI COSTRUZIONE</a:t>
            </a:r>
            <a:endParaRPr lang="it-IT" sz="45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191714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ttangolo 46">
            <a:extLst>
              <a:ext uri="{FF2B5EF4-FFF2-40B4-BE49-F238E27FC236}">
                <a16:creationId xmlns="" xmlns:a16="http://schemas.microsoft.com/office/drawing/2014/main" id="{FBDCECDC-EEE3-4128-AA5E-82A8C08796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49" name="Rettangolo 48">
            <a:extLst>
              <a:ext uri="{FF2B5EF4-FFF2-40B4-BE49-F238E27FC236}">
                <a16:creationId xmlns="" xmlns:a16="http://schemas.microsoft.com/office/drawing/2014/main" id="{4260EDE0-989C-4E16-AF94-F652294D828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CasellaDiTesto 8">
            <a:extLst>
              <a:ext uri="{FF2B5EF4-FFF2-40B4-BE49-F238E27FC236}">
                <a16:creationId xmlns="" xmlns:a16="http://schemas.microsoft.com/office/drawing/2014/main" id="{986878E9-2F33-00E1-7E94-DF58FF54D373}"/>
              </a:ext>
            </a:extLst>
          </p:cNvPr>
          <p:cNvSpPr txBox="1"/>
          <p:nvPr/>
        </p:nvSpPr>
        <p:spPr>
          <a:xfrm>
            <a:off x="0" y="2362254"/>
            <a:ext cx="1219200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 sz="45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COSTO DI COSTRUZIONE</a:t>
            </a:r>
            <a:endParaRPr kumimoji="0" lang="it-IT" sz="45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 xmlns:p14="http://schemas.microsoft.com/office/powerpoint/2010/main" val="1435965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 xmlns:a16="http://schemas.microsoft.com/office/drawing/2014/main" id="{FD8FF32A-1CC7-27A6-00DB-4D9D2A114714}"/>
              </a:ext>
            </a:extLst>
          </p:cNvPr>
          <p:cNvSpPr>
            <a:spLocks noGrp="1"/>
          </p:cNvSpPr>
          <p:nvPr>
            <p:ph type="title"/>
          </p:nvPr>
        </p:nvSpPr>
        <p:spPr>
          <a:xfrm>
            <a:off x="1066800" y="488272"/>
            <a:ext cx="10058400" cy="734183"/>
          </a:xfrm>
        </p:spPr>
        <p:txBody>
          <a:bodyPr>
            <a:normAutofit/>
          </a:bodyPr>
          <a:lstStyle/>
          <a:p>
            <a:pPr algn="ctr"/>
            <a:r>
              <a:rPr lang="it-IT" sz="2000" b="1" dirty="0">
                <a:latin typeface="Calibri" panose="020F0502020204030204" pitchFamily="34" charset="0"/>
                <a:cs typeface="Calibri" panose="020F0502020204030204" pitchFamily="34" charset="0"/>
              </a:rPr>
              <a:t>COSTO DI COSTRUZIONE</a:t>
            </a:r>
          </a:p>
        </p:txBody>
      </p:sp>
      <p:sp>
        <p:nvSpPr>
          <p:cNvPr id="6" name="CasellaDiTesto 5">
            <a:extLst>
              <a:ext uri="{FF2B5EF4-FFF2-40B4-BE49-F238E27FC236}">
                <a16:creationId xmlns="" xmlns:a16="http://schemas.microsoft.com/office/drawing/2014/main" id="{3DE457AA-6A67-2DAB-2626-34FC0A7E534D}"/>
              </a:ext>
            </a:extLst>
          </p:cNvPr>
          <p:cNvSpPr txBox="1"/>
          <p:nvPr/>
        </p:nvSpPr>
        <p:spPr>
          <a:xfrm>
            <a:off x="1066800" y="1849487"/>
            <a:ext cx="10058400" cy="5062924"/>
          </a:xfrm>
          <a:prstGeom prst="rect">
            <a:avLst/>
          </a:prstGeom>
          <a:noFill/>
        </p:spPr>
        <p:txBody>
          <a:bodyPr wrap="square" rtlCol="0">
            <a:spAutoFit/>
          </a:bodyPr>
          <a:lstStyle/>
          <a:p>
            <a:pPr algn="just"/>
            <a:r>
              <a:rPr lang="it-IT" sz="1700" b="0" i="1" dirty="0">
                <a:effectLst/>
                <a:latin typeface="Calibri" panose="020F0502020204030204" pitchFamily="34" charset="0"/>
              </a:rPr>
              <a:t>Il costo di costruzione per i </a:t>
            </a:r>
            <a:r>
              <a:rPr lang="it-IT" sz="1700" b="0" i="1" u="sng" dirty="0">
                <a:effectLst/>
                <a:latin typeface="Calibri" panose="020F0502020204030204" pitchFamily="34" charset="0"/>
              </a:rPr>
              <a:t>nuovi edifici</a:t>
            </a:r>
            <a:r>
              <a:rPr lang="it-IT" sz="1700" b="0" i="1" dirty="0">
                <a:effectLst/>
                <a:latin typeface="Calibri" panose="020F0502020204030204" pitchFamily="34" charset="0"/>
              </a:rPr>
              <a:t> è determinato periodicamente dalle regioni con riferimento ai costi massimi ammissibili per l'edilizia agevolata, definiti dalle stesse regioni a norma della lettera g) del primo comma dell'art. 4 della legge 5 agosto 1978, n. 457. Con lo stesso provvedimento le regioni identificano classi di edifici con caratteristiche superiori a quelle considerate nelle vigenti disposizioni di legge per l'edilizia agevolata, per le quali sono determinate maggiorazioni del detto costo di costruzione in misura non superiore al 50 per cento. Nei periodi intercorrenti tra le determinazioni regionali, ovvero in eventuale assenza di tali determinazioni, il costo di costruzione è adeguato annualmente, ed autonomamente, in ragione dell'intervenuta variazione dei costi di costruzione accertata dall'Istituto nazionale di statistica (ISTAT). Il contributo afferente al permesso di costruire comprende una quota di detto costo, variabile dal 5 per cento al 20 per cento, che viene determinata dalle regioni in funzione delle caratteristiche e delle tipologie delle costruzioni e della loro destinazione ed ubicazione </a:t>
            </a:r>
            <a:r>
              <a:rPr lang="it-IT" sz="1700" b="0" i="0" dirty="0">
                <a:effectLst/>
                <a:latin typeface="Calibri" panose="020F0502020204030204" pitchFamily="34" charset="0"/>
              </a:rPr>
              <a:t>(art. 16, c. 9, d.P.R. </a:t>
            </a:r>
            <a:r>
              <a:rPr lang="it-IT" sz="1700" dirty="0">
                <a:latin typeface="Calibri" panose="020F0502020204030204" pitchFamily="34" charset="0"/>
              </a:rPr>
              <a:t>380/2001 e, prima dell’abrogazione, art. 6, </a:t>
            </a:r>
            <a:r>
              <a:rPr lang="it-IT" sz="1700" dirty="0" err="1">
                <a:latin typeface="Calibri" panose="020F0502020204030204" pitchFamily="34" charset="0"/>
              </a:rPr>
              <a:t>u.c.</a:t>
            </a:r>
            <a:r>
              <a:rPr lang="it-IT" sz="1700" dirty="0">
                <a:latin typeface="Calibri" panose="020F0502020204030204" pitchFamily="34" charset="0"/>
              </a:rPr>
              <a:t>, l. 10/1977).</a:t>
            </a:r>
          </a:p>
          <a:p>
            <a:pPr algn="just"/>
            <a:endParaRPr lang="it-IT" sz="1700" dirty="0">
              <a:latin typeface="Calibri" panose="020F0502020204030204" pitchFamily="34" charset="0"/>
            </a:endParaRPr>
          </a:p>
          <a:p>
            <a:pPr algn="just"/>
            <a:r>
              <a:rPr lang="it-IT" sz="1700" b="0" i="1" dirty="0">
                <a:effectLst/>
                <a:latin typeface="Calibri" panose="020F0502020204030204" pitchFamily="34" charset="0"/>
              </a:rPr>
              <a:t>Nel caso di interventi su </a:t>
            </a:r>
            <a:r>
              <a:rPr lang="it-IT" sz="1700" b="0" i="1" u="sng" dirty="0">
                <a:effectLst/>
                <a:latin typeface="Calibri" panose="020F0502020204030204" pitchFamily="34" charset="0"/>
              </a:rPr>
              <a:t>edifici esistenti</a:t>
            </a:r>
            <a:r>
              <a:rPr lang="it-IT" sz="1700" b="0" i="1" dirty="0">
                <a:effectLst/>
                <a:latin typeface="Calibri" panose="020F0502020204030204" pitchFamily="34" charset="0"/>
              </a:rPr>
              <a:t> il costo di costruzione è determinato in relazione al costo degli interventi stessi, così come individuati dal comune in base ai progetti presentati per ottenere il permesso di costruire. Al fine di </a:t>
            </a:r>
            <a:r>
              <a:rPr lang="it-IT" sz="1700" i="1" dirty="0">
                <a:latin typeface="Calibri" panose="020F0502020204030204" pitchFamily="34" charset="0"/>
              </a:rPr>
              <a:t>incentivare il recupero del patrimonio edilizio esistente, per gli interventi di </a:t>
            </a:r>
            <a:r>
              <a:rPr lang="it-IT" sz="1700" i="1" u="sng" dirty="0">
                <a:latin typeface="Calibri" panose="020F0502020204030204" pitchFamily="34" charset="0"/>
              </a:rPr>
              <a:t>ristrutturazione edilizia</a:t>
            </a:r>
            <a:r>
              <a:rPr lang="it-IT" sz="1700" i="1" dirty="0">
                <a:latin typeface="Calibri" panose="020F0502020204030204" pitchFamily="34" charset="0"/>
              </a:rPr>
              <a:t> di cui all</a:t>
            </a:r>
            <a:r>
              <a:rPr lang="it-IT" sz="1700" i="1" dirty="0">
                <a:latin typeface="Calibri" panose="020F0502020204030204" pitchFamily="34" charset="0"/>
                <a:hlinkClick r:id="rId2">
                  <a:extLst>
                    <a:ext uri="{A12FA001-AC4F-418D-AE19-62706E023703}">
                      <ahyp:hlinkClr xmlns="" xmlns:ahyp="http://schemas.microsoft.com/office/drawing/2018/hyperlinkcolor" val="tx"/>
                    </a:ext>
                  </a:extLst>
                </a:hlinkClick>
              </a:rPr>
              <a:t>’</a:t>
            </a:r>
            <a:r>
              <a:rPr lang="it-IT" sz="1700" i="1" dirty="0">
                <a:latin typeface="Calibri" panose="020F0502020204030204" pitchFamily="34" charset="0"/>
              </a:rPr>
              <a:t>articolo 3, comma 1, lettera d), i comuni hanno comunque la facoltà di deliberare che i costi di costruzione ad essi relativi siano inferiori ai valori determinati per le nuove costruzioni</a:t>
            </a:r>
            <a:r>
              <a:rPr lang="it-IT" sz="1700" dirty="0">
                <a:latin typeface="Calibri" panose="020F0502020204030204" pitchFamily="34" charset="0"/>
              </a:rPr>
              <a:t> (art. 16, c. 10 d.P.R. 380/2001</a:t>
            </a:r>
            <a:r>
              <a:rPr lang="it-IT" sz="1600" dirty="0">
                <a:latin typeface="Calibri" panose="020F0502020204030204" pitchFamily="34" charset="0"/>
              </a:rPr>
              <a:t>).</a:t>
            </a:r>
          </a:p>
          <a:p>
            <a:pPr marL="285750" indent="-285750">
              <a:buFontTx/>
              <a:buChar char="-"/>
            </a:pPr>
            <a:endParaRPr lang="it-IT" sz="1600" dirty="0">
              <a:solidFill>
                <a:srgbClr val="000000"/>
              </a:solidFill>
              <a:latin typeface="Calibri" panose="020F0502020204030204" pitchFamily="34" charset="0"/>
            </a:endParaRPr>
          </a:p>
          <a:p>
            <a:pPr marL="285750" indent="-285750">
              <a:buFontTx/>
              <a:buChar char="-"/>
            </a:pPr>
            <a:endParaRPr lang="it-IT" dirty="0"/>
          </a:p>
        </p:txBody>
      </p:sp>
    </p:spTree>
    <p:extLst>
      <p:ext uri="{BB962C8B-B14F-4D97-AF65-F5344CB8AC3E}">
        <p14:creationId xmlns="" xmlns:p14="http://schemas.microsoft.com/office/powerpoint/2010/main" val="1662137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 xmlns:a16="http://schemas.microsoft.com/office/drawing/2014/main" id="{8803F094-A098-170E-4CFB-E6C6BC843709}"/>
              </a:ext>
            </a:extLst>
          </p:cNvPr>
          <p:cNvSpPr>
            <a:spLocks noGrp="1"/>
          </p:cNvSpPr>
          <p:nvPr>
            <p:ph type="title"/>
          </p:nvPr>
        </p:nvSpPr>
        <p:spPr>
          <a:xfrm>
            <a:off x="1066800" y="488272"/>
            <a:ext cx="10058400" cy="734183"/>
          </a:xfrm>
        </p:spPr>
        <p:txBody>
          <a:bodyPr>
            <a:normAutofit/>
          </a:bodyPr>
          <a:lstStyle/>
          <a:p>
            <a:pPr algn="ctr"/>
            <a:r>
              <a:rPr lang="it-IT" sz="2000" b="1" dirty="0">
                <a:latin typeface="Calibri" panose="020F0502020204030204" pitchFamily="34" charset="0"/>
                <a:cs typeface="Calibri" panose="020F0502020204030204" pitchFamily="34" charset="0"/>
              </a:rPr>
              <a:t>COSTO DI COSTRUZIONE</a:t>
            </a:r>
          </a:p>
        </p:txBody>
      </p:sp>
      <p:sp>
        <p:nvSpPr>
          <p:cNvPr id="6" name="CasellaDiTesto 5">
            <a:extLst>
              <a:ext uri="{FF2B5EF4-FFF2-40B4-BE49-F238E27FC236}">
                <a16:creationId xmlns="" xmlns:a16="http://schemas.microsoft.com/office/drawing/2014/main" id="{37B707A1-D3DE-D4AA-3C83-20D33C8AE5DB}"/>
              </a:ext>
            </a:extLst>
          </p:cNvPr>
          <p:cNvSpPr txBox="1"/>
          <p:nvPr/>
        </p:nvSpPr>
        <p:spPr>
          <a:xfrm>
            <a:off x="1066800" y="1849487"/>
            <a:ext cx="10058400" cy="3749744"/>
          </a:xfrm>
          <a:prstGeom prst="rect">
            <a:avLst/>
          </a:prstGeom>
          <a:noFill/>
        </p:spPr>
        <p:txBody>
          <a:bodyPr wrap="square" rtlCol="0">
            <a:spAutoFit/>
          </a:bodyPr>
          <a:lstStyle/>
          <a:p>
            <a:pPr algn="just"/>
            <a:r>
              <a:rPr lang="it-IT" b="0" i="1" dirty="0">
                <a:effectLst/>
                <a:latin typeface="Calibri" panose="020F0502020204030204" pitchFamily="34" charset="0"/>
                <a:cs typeface="Calibri" panose="020F0502020204030204" pitchFamily="34" charset="0"/>
              </a:rPr>
              <a:t>Nel caso di interventi di </a:t>
            </a:r>
            <a:r>
              <a:rPr lang="it-IT" b="0" i="1" u="sng" dirty="0">
                <a:effectLst/>
                <a:latin typeface="Calibri" panose="020F0502020204030204" pitchFamily="34" charset="0"/>
                <a:cs typeface="Calibri" panose="020F0502020204030204" pitchFamily="34" charset="0"/>
              </a:rPr>
              <a:t>ristrutturazione edilizia</a:t>
            </a:r>
            <a:r>
              <a:rPr lang="it-IT" b="0" i="1" dirty="0">
                <a:effectLst/>
                <a:latin typeface="Calibri" panose="020F0502020204030204" pitchFamily="34" charset="0"/>
                <a:cs typeface="Calibri" panose="020F0502020204030204" pitchFamily="34" charset="0"/>
              </a:rPr>
              <a:t> su edifici esistenti o di costruzioni o impianti destinati ad attività turistiche, il costo di costruzione, calcolato sulla base di una stima analitica, dei lavori rispettivamente, ai sensi dell’ultimo comma dell’art. 6 o del secondo comma dell’art. 10 della L. 28 gennaio 1977, n. 10, non può superare quello stabilito annualmente con decreto del Ministero dei Lavori Pubblici, ai sensi del primo comma dell’art. 6 di detta legge </a:t>
            </a:r>
            <a:r>
              <a:rPr lang="it-IT" dirty="0">
                <a:latin typeface="Calibri" panose="020F0502020204030204" pitchFamily="34" charset="0"/>
                <a:cs typeface="Calibri" panose="020F0502020204030204" pitchFamily="34" charset="0"/>
              </a:rPr>
              <a:t>(art. 83, </a:t>
            </a:r>
            <a:r>
              <a:rPr lang="it-IT" dirty="0" err="1">
                <a:latin typeface="Calibri" panose="020F0502020204030204" pitchFamily="34" charset="0"/>
                <a:cs typeface="Calibri" panose="020F0502020204030204" pitchFamily="34" charset="0"/>
              </a:rPr>
              <a:t>u.c.</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l.r</a:t>
            </a:r>
            <a:r>
              <a:rPr lang="it-IT" dirty="0">
                <a:latin typeface="Calibri" panose="020F0502020204030204" pitchFamily="34" charset="0"/>
                <a:cs typeface="Calibri" panose="020F0502020204030204" pitchFamily="34" charset="0"/>
              </a:rPr>
              <a:t>. Veneto 61/1985).</a:t>
            </a:r>
          </a:p>
          <a:p>
            <a:pPr algn="just"/>
            <a:endParaRPr lang="it-IT" dirty="0">
              <a:latin typeface="Calibri" panose="020F0502020204030204" pitchFamily="34" charset="0"/>
              <a:cs typeface="Calibri" panose="020F0502020204030204" pitchFamily="34" charset="0"/>
            </a:endParaRPr>
          </a:p>
          <a:p>
            <a:pPr algn="just"/>
            <a:r>
              <a:rPr lang="it-IT" b="1" dirty="0">
                <a:latin typeface="Calibri" panose="020F0502020204030204" pitchFamily="34" charset="0"/>
                <a:cs typeface="Calibri" panose="020F0502020204030204" pitchFamily="34" charset="0"/>
              </a:rPr>
              <a:t>N.B. </a:t>
            </a:r>
            <a:r>
              <a:rPr lang="it-IT" dirty="0">
                <a:latin typeface="Calibri" panose="020F0502020204030204" pitchFamily="34" charset="0"/>
                <a:cs typeface="Calibri" panose="020F0502020204030204" pitchFamily="34" charset="0"/>
              </a:rPr>
              <a:t>Trattasi di un norma con portata generale: il costo di costruzione va applicato prendendo il valore inferiore tra quello relativo al costo effettivo dei lavori e quello previsto dai valori tabellari.</a:t>
            </a:r>
          </a:p>
          <a:p>
            <a:pPr algn="just"/>
            <a:endParaRPr lang="it-IT" dirty="0">
              <a:latin typeface="Calibri" panose="020F0502020204030204" pitchFamily="34" charset="0"/>
              <a:cs typeface="Calibri" panose="020F0502020204030204" pitchFamily="34" charset="0"/>
            </a:endParaRPr>
          </a:p>
          <a:p>
            <a:pPr algn="just"/>
            <a:r>
              <a:rPr lang="it-IT" b="1" dirty="0">
                <a:latin typeface="Calibri" panose="020F0502020204030204" pitchFamily="34" charset="0"/>
                <a:cs typeface="Calibri" panose="020F0502020204030204" pitchFamily="34" charset="0"/>
              </a:rPr>
              <a:t>N.B. </a:t>
            </a:r>
            <a:r>
              <a:rPr lang="it-IT" dirty="0">
                <a:latin typeface="Calibri" panose="020F0502020204030204" pitchFamily="34" charset="0"/>
                <a:cs typeface="Calibri" panose="020F0502020204030204" pitchFamily="34" charset="0"/>
              </a:rPr>
              <a:t>Ogni Comune, in attesa dell’adeguamento annuale della Regione del costo di costruzione, dovrebbe adeguare ai valori ISTAT il costo di costruzione così calcolato.</a:t>
            </a:r>
            <a:endParaRPr lang="it-IT" sz="1600" dirty="0">
              <a:latin typeface="Calibri" panose="020F0502020204030204" pitchFamily="34" charset="0"/>
            </a:endParaRPr>
          </a:p>
          <a:p>
            <a:pPr marL="0" marR="0" algn="just">
              <a:lnSpc>
                <a:spcPts val="2600"/>
              </a:lnSpc>
              <a:spcBef>
                <a:spcPts val="0"/>
              </a:spcBef>
              <a:spcAft>
                <a:spcPts val="0"/>
              </a:spcAft>
            </a:pPr>
            <a:endParaRPr lang="it-IT" sz="1600" dirty="0">
              <a:solidFill>
                <a:srgbClr val="000000"/>
              </a:solidFill>
              <a:latin typeface="Calibri" panose="020F0502020204030204" pitchFamily="34" charset="0"/>
            </a:endParaRPr>
          </a:p>
          <a:p>
            <a:pPr marL="285750" indent="-285750">
              <a:buFontTx/>
              <a:buChar char="-"/>
            </a:pPr>
            <a:endParaRPr lang="it-IT" dirty="0"/>
          </a:p>
        </p:txBody>
      </p:sp>
    </p:spTree>
    <p:extLst>
      <p:ext uri="{BB962C8B-B14F-4D97-AF65-F5344CB8AC3E}">
        <p14:creationId xmlns="" xmlns:p14="http://schemas.microsoft.com/office/powerpoint/2010/main" val="3009782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 xmlns:a16="http://schemas.microsoft.com/office/drawing/2014/main" id="{41D6124E-D896-BF89-A883-EBCEF3E3A118}"/>
              </a:ext>
            </a:extLst>
          </p:cNvPr>
          <p:cNvSpPr>
            <a:spLocks noGrp="1"/>
          </p:cNvSpPr>
          <p:nvPr>
            <p:ph type="title"/>
          </p:nvPr>
        </p:nvSpPr>
        <p:spPr>
          <a:xfrm>
            <a:off x="1066800" y="488272"/>
            <a:ext cx="10058400" cy="734183"/>
          </a:xfrm>
        </p:spPr>
        <p:txBody>
          <a:bodyPr>
            <a:normAutofit/>
          </a:bodyPr>
          <a:lstStyle/>
          <a:p>
            <a:pPr algn="ctr"/>
            <a:r>
              <a:rPr lang="it-IT" sz="2000" b="1" dirty="0">
                <a:latin typeface="Calibri" panose="020F0502020204030204" pitchFamily="34" charset="0"/>
                <a:cs typeface="Calibri" panose="020F0502020204030204" pitchFamily="34" charset="0"/>
              </a:rPr>
              <a:t>COSTO DI COSTRUZIONE</a:t>
            </a:r>
          </a:p>
        </p:txBody>
      </p:sp>
      <p:sp>
        <p:nvSpPr>
          <p:cNvPr id="8" name="CasellaDiTesto 7">
            <a:extLst>
              <a:ext uri="{FF2B5EF4-FFF2-40B4-BE49-F238E27FC236}">
                <a16:creationId xmlns="" xmlns:a16="http://schemas.microsoft.com/office/drawing/2014/main" id="{627182CA-37CD-5CE8-342F-44072DDEBFF5}"/>
              </a:ext>
            </a:extLst>
          </p:cNvPr>
          <p:cNvSpPr txBox="1"/>
          <p:nvPr/>
        </p:nvSpPr>
        <p:spPr>
          <a:xfrm>
            <a:off x="1066800" y="1805098"/>
            <a:ext cx="10058400" cy="4801314"/>
          </a:xfrm>
          <a:prstGeom prst="rect">
            <a:avLst/>
          </a:prstGeom>
          <a:noFill/>
        </p:spPr>
        <p:txBody>
          <a:bodyPr wrap="square" rtlCol="0">
            <a:spAutoFit/>
          </a:bodyPr>
          <a:lstStyle/>
          <a:p>
            <a:pPr algn="just"/>
            <a:r>
              <a:rPr lang="it-IT" dirty="0">
                <a:latin typeface="Calibri" panose="020F0502020204030204" pitchFamily="34" charset="0"/>
                <a:cs typeface="Calibri" panose="020F0502020204030204" pitchFamily="34" charset="0"/>
              </a:rPr>
              <a:t>«</a:t>
            </a:r>
            <a:r>
              <a:rPr lang="it-IT" i="1" dirty="0">
                <a:latin typeface="Calibri" panose="020F0502020204030204" pitchFamily="34" charset="0"/>
                <a:cs typeface="Calibri" panose="020F0502020204030204" pitchFamily="34" charset="0"/>
              </a:rPr>
              <a:t>Tale disposizione al fine di favorire il recupero del patrimonio edilizio esistente e non penalizzare gli interventi di ristrutturazione edilizia, pone un tetto all’importo del costo di costruzione parametrato al solo costo dei lavori, che spesso per tale tipologia di interventi edilizi è di rilevante entità, e nel perseguire tale finalità, come risulta dal suo stesso tenore letterale, trova applicazione per </a:t>
            </a:r>
            <a:r>
              <a:rPr lang="it-IT" i="1" u="sng" dirty="0">
                <a:latin typeface="Calibri" panose="020F0502020204030204" pitchFamily="34" charset="0"/>
                <a:cs typeface="Calibri" panose="020F0502020204030204" pitchFamily="34" charset="0"/>
              </a:rPr>
              <a:t>tutti gli interventi di ristrutturazione edilizia</a:t>
            </a:r>
            <a:r>
              <a:rPr lang="it-IT" i="1" dirty="0">
                <a:latin typeface="Calibri" panose="020F0502020204030204" pitchFamily="34" charset="0"/>
                <a:cs typeface="Calibri" panose="020F0502020204030204" pitchFamily="34" charset="0"/>
              </a:rPr>
              <a:t>, indipendentemente dal tipo di destinazione degli edifici oggetto dell’intervento, e deve ritenersi tutt’ora vigente, in quanto non è abrogata in modo espresso, né può ritenersi abrogata in modo implicito, dato che non si pone in una relazione di incompatibilità rispetto alla normativa regionale e statale di principio successivamente intervenuta … Ne discende l’applicabilità nella fattispecie dell’</a:t>
            </a:r>
            <a:r>
              <a:rPr lang="it-IT" i="1" u="sng" dirty="0">
                <a:latin typeface="Calibri" panose="020F0502020204030204" pitchFamily="34" charset="0"/>
                <a:cs typeface="Calibri" panose="020F0502020204030204" pitchFamily="34" charset="0"/>
              </a:rPr>
              <a:t>art. 83, ultimo comma, della legge regionale 27 giugno 1985, n. 61</a:t>
            </a:r>
            <a:r>
              <a:rPr lang="it-IT" i="1" dirty="0">
                <a:latin typeface="Calibri" panose="020F0502020204030204" pitchFamily="34" charset="0"/>
                <a:cs typeface="Calibri" panose="020F0502020204030204" pitchFamily="34" charset="0"/>
              </a:rPr>
              <a:t>, con la conseguenza che resta fermo il principio per il quale il costo di costruzione relativo agli interventi relativi alla ristrutturazione, </a:t>
            </a:r>
            <a:r>
              <a:rPr lang="it-IT" i="1" u="sng" dirty="0">
                <a:latin typeface="Calibri" panose="020F0502020204030204" pitchFamily="34" charset="0"/>
                <a:cs typeface="Calibri" panose="020F0502020204030204" pitchFamily="34" charset="0"/>
              </a:rPr>
              <a:t>indipendentemente dalla destinazione degli edifici</a:t>
            </a:r>
            <a:r>
              <a:rPr lang="it-IT" i="1" dirty="0">
                <a:latin typeface="Calibri" panose="020F0502020204030204" pitchFamily="34" charset="0"/>
                <a:cs typeface="Calibri" panose="020F0502020204030204" pitchFamily="34" charset="0"/>
              </a:rPr>
              <a:t>, si deve calcolare in misura percentuale sul costo di costruzione risultante da computo metrico estimativo, ma nella maggior parte dei casi il contributo deve essere calcolato in base all’importo relativo agli interventi di nuova costruzione, in quanto l’importo del computo metrico in genere è di entità superiore</a:t>
            </a:r>
            <a:r>
              <a:rPr lang="it-IT" dirty="0">
                <a:latin typeface="Calibri" panose="020F0502020204030204" pitchFamily="34" charset="0"/>
                <a:cs typeface="Calibri" panose="020F0502020204030204" pitchFamily="34" charset="0"/>
              </a:rPr>
              <a:t>» (T.A.R. Veneto, sez. II, 27.02.2015, n. 267 relativa ad una caso di ristrutturazione di Villa Trissino (VI) per fini residenziali e direzionali). </a:t>
            </a:r>
          </a:p>
          <a:p>
            <a:pPr algn="just"/>
            <a:r>
              <a:rPr lang="it-IT" u="sng" dirty="0">
                <a:latin typeface="Calibri" panose="020F0502020204030204" pitchFamily="34" charset="0"/>
                <a:cs typeface="Calibri" panose="020F0502020204030204" pitchFamily="34" charset="0"/>
              </a:rPr>
              <a:t>Importo relativo agli interventi di nuova costruzione = tabelle.</a:t>
            </a:r>
          </a:p>
          <a:p>
            <a:pPr marL="285750" indent="-285750">
              <a:buFontTx/>
              <a:buChar char="-"/>
            </a:pPr>
            <a:endParaRPr lang="it-IT" dirty="0"/>
          </a:p>
        </p:txBody>
      </p:sp>
    </p:spTree>
    <p:extLst>
      <p:ext uri="{BB962C8B-B14F-4D97-AF65-F5344CB8AC3E}">
        <p14:creationId xmlns="" xmlns:p14="http://schemas.microsoft.com/office/powerpoint/2010/main" val="1104007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Villa Trissino (Cricoli) - Wikipedia">
            <a:extLst>
              <a:ext uri="{FF2B5EF4-FFF2-40B4-BE49-F238E27FC236}">
                <a16:creationId xmlns="" xmlns:a16="http://schemas.microsoft.com/office/drawing/2014/main" id="{3EED19BA-29CC-900D-99B3-257EFD9CB7D5}"/>
              </a:ext>
            </a:extLst>
          </p:cNvPr>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923712" y="2060285"/>
            <a:ext cx="6096000" cy="4069080"/>
          </a:xfrm>
          <a:prstGeom prst="rect">
            <a:avLst/>
          </a:prstGeom>
          <a:noFill/>
          <a:ln>
            <a:noFill/>
          </a:ln>
        </p:spPr>
      </p:pic>
      <p:sp>
        <p:nvSpPr>
          <p:cNvPr id="6" name="CasellaDiTesto 5">
            <a:extLst>
              <a:ext uri="{FF2B5EF4-FFF2-40B4-BE49-F238E27FC236}">
                <a16:creationId xmlns="" xmlns:a16="http://schemas.microsoft.com/office/drawing/2014/main" id="{A68E5964-7E27-94C2-0BFF-844E4592E1E2}"/>
              </a:ext>
            </a:extLst>
          </p:cNvPr>
          <p:cNvSpPr txBox="1"/>
          <p:nvPr/>
        </p:nvSpPr>
        <p:spPr>
          <a:xfrm>
            <a:off x="3568823" y="1251751"/>
            <a:ext cx="4864963" cy="369332"/>
          </a:xfrm>
          <a:prstGeom prst="rect">
            <a:avLst/>
          </a:prstGeom>
          <a:noFill/>
        </p:spPr>
        <p:txBody>
          <a:bodyPr wrap="square" rtlCol="0">
            <a:spAutoFit/>
          </a:bodyPr>
          <a:lstStyle/>
          <a:p>
            <a:pPr algn="ctr"/>
            <a:r>
              <a:rPr lang="it-IT" dirty="0">
                <a:latin typeface="Calibri" panose="020F0502020204030204" pitchFamily="34" charset="0"/>
                <a:cs typeface="Calibri" panose="020F0502020204030204" pitchFamily="34" charset="0"/>
              </a:rPr>
              <a:t>Villa Trissino a Vicenza – località </a:t>
            </a:r>
            <a:r>
              <a:rPr lang="it-IT" dirty="0" err="1">
                <a:latin typeface="Calibri" panose="020F0502020204030204" pitchFamily="34" charset="0"/>
                <a:cs typeface="Calibri" panose="020F0502020204030204" pitchFamily="34" charset="0"/>
              </a:rPr>
              <a:t>Cricoli</a:t>
            </a:r>
            <a:endParaRPr lang="it-IT"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3822280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ttangolo 46">
            <a:extLst>
              <a:ext uri="{FF2B5EF4-FFF2-40B4-BE49-F238E27FC236}">
                <a16:creationId xmlns="" xmlns:a16="http://schemas.microsoft.com/office/drawing/2014/main" id="{FBDCECDC-EEE3-4128-AA5E-82A8C08796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F0502020204030204"/>
              <a:ea typeface="+mn-ea"/>
              <a:cs typeface="+mn-cs"/>
            </a:endParaRPr>
          </a:p>
        </p:txBody>
      </p:sp>
      <p:sp>
        <p:nvSpPr>
          <p:cNvPr id="49" name="Rettangolo 48">
            <a:extLst>
              <a:ext uri="{FF2B5EF4-FFF2-40B4-BE49-F238E27FC236}">
                <a16:creationId xmlns="" xmlns:a16="http://schemas.microsoft.com/office/drawing/2014/main" id="{4260EDE0-989C-4E16-AF94-F652294D828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CasellaDiTesto 1">
            <a:extLst>
              <a:ext uri="{FF2B5EF4-FFF2-40B4-BE49-F238E27FC236}">
                <a16:creationId xmlns="" xmlns:a16="http://schemas.microsoft.com/office/drawing/2014/main" id="{DDD9B971-21F2-16D8-50B4-DEA4E2FEC170}"/>
              </a:ext>
            </a:extLst>
          </p:cNvPr>
          <p:cNvSpPr txBox="1"/>
          <p:nvPr/>
        </p:nvSpPr>
        <p:spPr>
          <a:xfrm>
            <a:off x="0" y="2362254"/>
            <a:ext cx="12192000" cy="784830"/>
          </a:xfrm>
          <a:prstGeom prst="rect">
            <a:avLst/>
          </a:prstGeom>
          <a:noFill/>
        </p:spPr>
        <p:txBody>
          <a:bodyPr wrap="square" rtlCol="0">
            <a:spAutoFit/>
          </a:bodyPr>
          <a:lstStyle/>
          <a:p>
            <a:pPr algn="ctr"/>
            <a:r>
              <a:rPr lang="it" sz="45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CARICO URBANISTICO</a:t>
            </a:r>
            <a:endParaRPr lang="it-IT" sz="45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1622153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 xmlns:a16="http://schemas.microsoft.com/office/drawing/2014/main" id="{877A4C78-422A-7079-4C03-59793E0BC26F}"/>
              </a:ext>
            </a:extLst>
          </p:cNvPr>
          <p:cNvSpPr>
            <a:spLocks noGrp="1"/>
          </p:cNvSpPr>
          <p:nvPr>
            <p:ph type="title"/>
          </p:nvPr>
        </p:nvSpPr>
        <p:spPr>
          <a:xfrm>
            <a:off x="1066800" y="488272"/>
            <a:ext cx="10058400" cy="734183"/>
          </a:xfrm>
        </p:spPr>
        <p:txBody>
          <a:bodyPr>
            <a:normAutofit/>
          </a:bodyPr>
          <a:lstStyle/>
          <a:p>
            <a:pPr algn="ctr"/>
            <a:r>
              <a:rPr lang="it-IT" sz="2000" b="1" dirty="0">
                <a:latin typeface="Calibri" panose="020F0502020204030204" pitchFamily="34" charset="0"/>
                <a:cs typeface="Calibri" panose="020F0502020204030204" pitchFamily="34" charset="0"/>
              </a:rPr>
              <a:t>RISTRUTTURAZIONE CARICO URBANISTICO</a:t>
            </a:r>
          </a:p>
        </p:txBody>
      </p:sp>
      <p:sp>
        <p:nvSpPr>
          <p:cNvPr id="6" name="CasellaDiTesto 5">
            <a:extLst>
              <a:ext uri="{FF2B5EF4-FFF2-40B4-BE49-F238E27FC236}">
                <a16:creationId xmlns="" xmlns:a16="http://schemas.microsoft.com/office/drawing/2014/main" id="{EC64828A-6970-6DF2-B21C-B20FF2FC1759}"/>
              </a:ext>
            </a:extLst>
          </p:cNvPr>
          <p:cNvSpPr txBox="1"/>
          <p:nvPr/>
        </p:nvSpPr>
        <p:spPr>
          <a:xfrm>
            <a:off x="1066799" y="1849487"/>
            <a:ext cx="10136819" cy="2308324"/>
          </a:xfrm>
          <a:prstGeom prst="rect">
            <a:avLst/>
          </a:prstGeom>
          <a:noFill/>
        </p:spPr>
        <p:txBody>
          <a:bodyPr wrap="square" rtlCol="0">
            <a:spAutoFit/>
          </a:bodyPr>
          <a:lstStyle/>
          <a:p>
            <a:pPr algn="just"/>
            <a:r>
              <a:rPr lang="it-IT" dirty="0">
                <a:latin typeface="Calibri" panose="020F0502020204030204" pitchFamily="34" charset="0"/>
                <a:cs typeface="Calibri" panose="020F0502020204030204" pitchFamily="34" charset="0"/>
              </a:rPr>
              <a:t>Come abbiamo visto, le sentenze affermano che il contributo di costruzione debba essere commisurato all’incremento del carico urbanistico. </a:t>
            </a:r>
          </a:p>
          <a:p>
            <a:pPr algn="just"/>
            <a:endParaRPr lang="it-IT" dirty="0">
              <a:latin typeface="Calibri" panose="020F0502020204030204" pitchFamily="34" charset="0"/>
              <a:cs typeface="Calibri" panose="020F0502020204030204" pitchFamily="34" charset="0"/>
            </a:endParaRPr>
          </a:p>
          <a:p>
            <a:pPr algn="just"/>
            <a:r>
              <a:rPr lang="it-IT" dirty="0">
                <a:latin typeface="Calibri" panose="020F0502020204030204" pitchFamily="34" charset="0"/>
                <a:cs typeface="Calibri" panose="020F0502020204030204" pitchFamily="34" charset="0"/>
              </a:rPr>
              <a:t>Vediamo, quindi, cos'è il carico urbanistico e come lo stesso influisce sul calcolo del contributo di costruzione in relazione ad un intervento di ristrutturazione edilizia.</a:t>
            </a:r>
          </a:p>
          <a:p>
            <a:pPr marL="285750" indent="-285750">
              <a:buFontTx/>
              <a:buChar char="-"/>
            </a:pPr>
            <a:endParaRPr lang="it-IT" dirty="0">
              <a:latin typeface="Calibri" panose="020F0502020204030204" pitchFamily="34" charset="0"/>
              <a:cs typeface="Calibri" panose="020F0502020204030204" pitchFamily="34" charset="0"/>
            </a:endParaRPr>
          </a:p>
          <a:p>
            <a:pPr marL="285750" indent="-285750">
              <a:buFontTx/>
              <a:buChar char="-"/>
            </a:pPr>
            <a:endParaRPr lang="it-IT" dirty="0">
              <a:latin typeface="Calibri" panose="020F0502020204030204" pitchFamily="34" charset="0"/>
              <a:cs typeface="Calibri" panose="020F0502020204030204" pitchFamily="34" charset="0"/>
            </a:endParaRPr>
          </a:p>
          <a:p>
            <a:pPr marL="285750" indent="-285750">
              <a:buFontTx/>
              <a:buChar char="-"/>
            </a:pPr>
            <a:endParaRPr lang="it-IT" dirty="0"/>
          </a:p>
        </p:txBody>
      </p:sp>
    </p:spTree>
    <p:extLst>
      <p:ext uri="{BB962C8B-B14F-4D97-AF65-F5344CB8AC3E}">
        <p14:creationId xmlns="" xmlns:p14="http://schemas.microsoft.com/office/powerpoint/2010/main" val="1654512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 xmlns:a16="http://schemas.microsoft.com/office/drawing/2014/main" id="{FBDFCCD1-8174-FBD4-A6B2-C191D029C89E}"/>
              </a:ext>
            </a:extLst>
          </p:cNvPr>
          <p:cNvSpPr>
            <a:spLocks noGrp="1"/>
          </p:cNvSpPr>
          <p:nvPr>
            <p:ph type="title"/>
          </p:nvPr>
        </p:nvSpPr>
        <p:spPr>
          <a:xfrm>
            <a:off x="1066800" y="488272"/>
            <a:ext cx="10058400" cy="734183"/>
          </a:xfrm>
        </p:spPr>
        <p:txBody>
          <a:bodyPr>
            <a:normAutofit/>
          </a:bodyPr>
          <a:lstStyle/>
          <a:p>
            <a:pPr algn="ctr"/>
            <a:r>
              <a:rPr lang="it-IT" sz="2000" b="1" dirty="0">
                <a:latin typeface="Calibri" panose="020F0502020204030204" pitchFamily="34" charset="0"/>
                <a:cs typeface="Calibri" panose="020F0502020204030204" pitchFamily="34" charset="0"/>
              </a:rPr>
              <a:t>COS’E’ IL CARICO URBANISTICO?</a:t>
            </a:r>
          </a:p>
        </p:txBody>
      </p:sp>
      <p:sp>
        <p:nvSpPr>
          <p:cNvPr id="6" name="CasellaDiTesto 5">
            <a:extLst>
              <a:ext uri="{FF2B5EF4-FFF2-40B4-BE49-F238E27FC236}">
                <a16:creationId xmlns="" xmlns:a16="http://schemas.microsoft.com/office/drawing/2014/main" id="{EF700E28-C270-D7A7-36E0-683B55548879}"/>
              </a:ext>
            </a:extLst>
          </p:cNvPr>
          <p:cNvSpPr txBox="1"/>
          <p:nvPr/>
        </p:nvSpPr>
        <p:spPr>
          <a:xfrm>
            <a:off x="1066799" y="1849487"/>
            <a:ext cx="10136819" cy="4801314"/>
          </a:xfrm>
          <a:prstGeom prst="rect">
            <a:avLst/>
          </a:prstGeom>
          <a:noFill/>
        </p:spPr>
        <p:txBody>
          <a:bodyPr wrap="square" rtlCol="0">
            <a:spAutoFit/>
          </a:bodyPr>
          <a:lstStyle/>
          <a:p>
            <a:pPr algn="just"/>
            <a:r>
              <a:rPr lang="it-IT" dirty="0">
                <a:latin typeface="Calibri" panose="020F0502020204030204" pitchFamily="34" charset="0"/>
                <a:cs typeface="Calibri" panose="020F0502020204030204" pitchFamily="34" charset="0"/>
              </a:rPr>
              <a:t>«</a:t>
            </a:r>
            <a:r>
              <a:rPr lang="it-IT" i="1" dirty="0">
                <a:latin typeface="Calibri" panose="020F0502020204030204" pitchFamily="34" charset="0"/>
                <a:cs typeface="Calibri" panose="020F0502020204030204" pitchFamily="34" charset="0"/>
              </a:rPr>
              <a:t>il </a:t>
            </a:r>
            <a:r>
              <a:rPr lang="it-IT" b="1"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carico urbanistico </a:t>
            </a:r>
            <a:r>
              <a:rPr lang="it-IT" i="1" dirty="0">
                <a:latin typeface="Calibri" panose="020F0502020204030204" pitchFamily="34" charset="0"/>
                <a:cs typeface="Calibri" panose="020F0502020204030204" pitchFamily="34" charset="0"/>
              </a:rPr>
              <a:t>è l’</a:t>
            </a:r>
            <a:r>
              <a:rPr lang="it-IT" i="1" u="sng" dirty="0">
                <a:latin typeface="Calibri" panose="020F0502020204030204" pitchFamily="34" charset="0"/>
                <a:cs typeface="Calibri" panose="020F0502020204030204" pitchFamily="34" charset="0"/>
              </a:rPr>
              <a:t>effetto</a:t>
            </a:r>
            <a:r>
              <a:rPr lang="it-IT" i="1" dirty="0">
                <a:latin typeface="Calibri" panose="020F0502020204030204" pitchFamily="34" charset="0"/>
                <a:cs typeface="Calibri" panose="020F0502020204030204" pitchFamily="34" charset="0"/>
              </a:rPr>
              <a:t> che viene prodotto dall’insediamento primario come domanda di strutture ed opere collettive, in dipendenza del numero delle persone insediate su di un determinato territorio. Si tratta di un concetto, non definito dalla vigente legislazione, ma che è in concreto preso in considerazione in vari </a:t>
            </a:r>
            <a:r>
              <a:rPr lang="it-IT" i="1" dirty="0" err="1">
                <a:latin typeface="Calibri" panose="020F0502020204030204" pitchFamily="34" charset="0"/>
                <a:cs typeface="Calibri" panose="020F0502020204030204" pitchFamily="34" charset="0"/>
              </a:rPr>
              <a:t>standars</a:t>
            </a:r>
            <a:r>
              <a:rPr lang="it-IT" i="1" dirty="0">
                <a:latin typeface="Calibri" panose="020F0502020204030204" pitchFamily="34" charset="0"/>
                <a:cs typeface="Calibri" panose="020F0502020204030204" pitchFamily="34" charset="0"/>
              </a:rPr>
              <a:t> urbanistici di cui al decreto ministeriale 1444/68 che richiedono l’inclusione, nella formazione degli strumenti urbanistici, di dotazioni minime di spazi pubblici per abitante a seconda delle varie zone; b) nella sottoposizione a concessione e, quindi, a contributo sia di urbanizzazione che sul costo di produzione, delle superfici utili degli edifici, in quanto comportino la costituzione di nuovi vani capaci di produrre nuovo insediamento; c) nel parallelo esonero da contributo di quelle opere che non comportano nuovo insediamento, come le opere di urbanizzazione o le opere soggette ad autorizzazione; d) nell’esonero da ogni autorizzazione e perciò da ogni contributo per le opere interne (articolo 22 legge 47/1985 e articolo 4 comma 7 legge 493/1993) che non comportano la creazione di nuove superficie utili, ferma restando la destinazione dell’immobile; e) nell’esonero da sanzioni penali delle opere che non costituiscono nuovo o diverso carico urbanistico (articolo 10 legge 47/1985 e articolo 4 legge </a:t>
            </a:r>
            <a:r>
              <a:rPr lang="it-IT" i="1">
                <a:latin typeface="Calibri" panose="020F0502020204030204" pitchFamily="34" charset="0"/>
                <a:cs typeface="Calibri" panose="020F0502020204030204" pitchFamily="34" charset="0"/>
              </a:rPr>
              <a:t>493/1993)</a:t>
            </a:r>
            <a:r>
              <a:rPr lang="it-IT">
                <a:latin typeface="Calibri" panose="020F0502020204030204" pitchFamily="34" charset="0"/>
                <a:cs typeface="Calibri" panose="020F0502020204030204" pitchFamily="34" charset="0"/>
              </a:rPr>
              <a:t>» </a:t>
            </a:r>
            <a:r>
              <a:rPr lang="it-IT" dirty="0">
                <a:latin typeface="Calibri" panose="020F0502020204030204" pitchFamily="34" charset="0"/>
                <a:cs typeface="Calibri" panose="020F0502020204030204" pitchFamily="34" charset="0"/>
              </a:rPr>
              <a:t>(SS.UU. Cass. </a:t>
            </a:r>
            <a:r>
              <a:rPr lang="it-IT" dirty="0" err="1">
                <a:latin typeface="Calibri" panose="020F0502020204030204" pitchFamily="34" charset="0"/>
                <a:cs typeface="Calibri" panose="020F0502020204030204" pitchFamily="34" charset="0"/>
              </a:rPr>
              <a:t>pen</a:t>
            </a:r>
            <a:r>
              <a:rPr lang="it-IT" dirty="0">
                <a:latin typeface="Calibri" panose="020F0502020204030204" pitchFamily="34" charset="0"/>
                <a:cs typeface="Calibri" panose="020F0502020204030204" pitchFamily="34" charset="0"/>
              </a:rPr>
              <a:t>., 20.03.2003, n. 12878).</a:t>
            </a:r>
          </a:p>
          <a:p>
            <a:pPr marL="285750" indent="-285750">
              <a:buFontTx/>
              <a:buChar char="-"/>
            </a:pPr>
            <a:endParaRPr lang="it-IT" dirty="0">
              <a:latin typeface="Calibri" panose="020F0502020204030204" pitchFamily="34" charset="0"/>
              <a:cs typeface="Calibri" panose="020F0502020204030204" pitchFamily="34" charset="0"/>
            </a:endParaRPr>
          </a:p>
          <a:p>
            <a:pPr marL="285750" indent="-285750">
              <a:buFontTx/>
              <a:buChar char="-"/>
            </a:pPr>
            <a:endParaRPr lang="it-IT" dirty="0">
              <a:latin typeface="Calibri" panose="020F0502020204030204" pitchFamily="34" charset="0"/>
              <a:cs typeface="Calibri" panose="020F0502020204030204" pitchFamily="34" charset="0"/>
            </a:endParaRPr>
          </a:p>
          <a:p>
            <a:pPr marL="285750" indent="-285750">
              <a:buFontTx/>
              <a:buChar char="-"/>
            </a:pPr>
            <a:endParaRPr lang="it-IT" dirty="0"/>
          </a:p>
        </p:txBody>
      </p:sp>
    </p:spTree>
    <p:extLst>
      <p:ext uri="{BB962C8B-B14F-4D97-AF65-F5344CB8AC3E}">
        <p14:creationId xmlns="" xmlns:p14="http://schemas.microsoft.com/office/powerpoint/2010/main" val="2212637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 xmlns:a16="http://schemas.microsoft.com/office/drawing/2014/main" id="{63533408-46E7-920C-E0D2-8794B1E985D0}"/>
              </a:ext>
            </a:extLst>
          </p:cNvPr>
          <p:cNvSpPr>
            <a:spLocks noGrp="1"/>
          </p:cNvSpPr>
          <p:nvPr>
            <p:ph idx="1"/>
          </p:nvPr>
        </p:nvSpPr>
        <p:spPr>
          <a:xfrm>
            <a:off x="1132790" y="1877382"/>
            <a:ext cx="10159605" cy="4492346"/>
          </a:xfrm>
        </p:spPr>
        <p:txBody>
          <a:bodyPr>
            <a:normAutofit fontScale="85000" lnSpcReduction="10000"/>
          </a:bodyPr>
          <a:lstStyle/>
          <a:p>
            <a:pPr marL="0" marR="0" indent="0" algn="just">
              <a:lnSpc>
                <a:spcPts val="2600"/>
              </a:lnSpc>
              <a:spcBef>
                <a:spcPts val="0"/>
              </a:spcBef>
              <a:spcAft>
                <a:spcPts val="0"/>
              </a:spcAft>
              <a:buNone/>
            </a:pPr>
            <a:r>
              <a:rPr lang="it-IT" sz="2100" dirty="0">
                <a:solidFill>
                  <a:srgbClr val="000000"/>
                </a:solidFill>
                <a:latin typeface="Calibri" panose="020F0502020204030204" pitchFamily="34" charset="0"/>
                <a:cs typeface="Calibri" panose="020F0502020204030204" pitchFamily="34" charset="0"/>
              </a:rPr>
              <a:t>«</a:t>
            </a:r>
            <a:r>
              <a:rPr lang="it-IT" sz="2100" i="1" dirty="0">
                <a:solidFill>
                  <a:srgbClr val="000000"/>
                </a:solidFill>
                <a:latin typeface="Calibri" panose="020F0502020204030204" pitchFamily="34" charset="0"/>
                <a:cs typeface="Calibri" panose="020F0502020204030204" pitchFamily="34" charset="0"/>
              </a:rPr>
              <a:t>in base al generale principio di correlare gli oneri di urbanizzazione al </a:t>
            </a:r>
            <a:r>
              <a:rPr lang="it-IT" sz="2100" i="1" u="sng" dirty="0">
                <a:solidFill>
                  <a:srgbClr val="000000"/>
                </a:solidFill>
                <a:latin typeface="Calibri" panose="020F0502020204030204" pitchFamily="34" charset="0"/>
                <a:cs typeface="Calibri" panose="020F0502020204030204" pitchFamily="34" charset="0"/>
              </a:rPr>
              <a:t>carico urbanistico</a:t>
            </a:r>
            <a:r>
              <a:rPr lang="it-IT" sz="2100" i="1" dirty="0">
                <a:solidFill>
                  <a:srgbClr val="000000"/>
                </a:solidFill>
                <a:latin typeface="Calibri" panose="020F0502020204030204" pitchFamily="34" charset="0"/>
                <a:cs typeface="Calibri" panose="020F0502020204030204" pitchFamily="34" charset="0"/>
              </a:rPr>
              <a:t>, tale carico sussiste anche in caso di </a:t>
            </a:r>
            <a:r>
              <a:rPr lang="it-IT" sz="2100" i="1" u="sng" dirty="0">
                <a:solidFill>
                  <a:srgbClr val="000000"/>
                </a:solidFill>
                <a:latin typeface="Calibri" panose="020F0502020204030204" pitchFamily="34" charset="0"/>
                <a:cs typeface="Calibri" panose="020F0502020204030204" pitchFamily="34" charset="0"/>
              </a:rPr>
              <a:t>divisione e frazionamento di immobile</a:t>
            </a:r>
            <a:r>
              <a:rPr lang="it-IT" sz="2100" i="1" dirty="0">
                <a:solidFill>
                  <a:srgbClr val="000000"/>
                </a:solidFill>
                <a:latin typeface="Calibri" panose="020F0502020204030204" pitchFamily="34" charset="0"/>
                <a:cs typeface="Calibri" panose="020F0502020204030204" pitchFamily="34" charset="0"/>
              </a:rPr>
              <a:t> che da uno si trasforma in due unità. Pertanto è rilevante il verificarsi di un maggior carico urbanistico quale effetto dell’intervento edilizio, sicché è sufficiente che risulti comunque mutata la realtà strutturale e la fruibilità urbanistica, con oneri riferiti all’oggettiva rivalutazione dell’immobile e funzionali a sopportare l’aggiuntivo carico socio-economico che l’attività edilizia comporta, anche quando l’incremento dell’impatto sul territorio consegua solo a lavori dovuti a una divisione dell’immobile in due unità o fra due o più proprietari” (Cons. Stato, Sez. IV, 17 maggio 2012, n. 2838)</a:t>
            </a:r>
            <a:r>
              <a:rPr lang="it-IT" sz="2100" dirty="0">
                <a:solidFill>
                  <a:srgbClr val="000000"/>
                </a:solidFill>
                <a:latin typeface="Calibri" panose="020F0502020204030204" pitchFamily="34" charset="0"/>
                <a:cs typeface="Calibri" panose="020F0502020204030204" pitchFamily="34" charset="0"/>
              </a:rPr>
              <a:t>» (Consiglio di Stato, sez. II, 21.07.2021, n. 5494 relativa ad una fattispecie sorta nel 2014). </a:t>
            </a:r>
          </a:p>
          <a:p>
            <a:pPr marL="0" marR="0" indent="0" algn="just">
              <a:lnSpc>
                <a:spcPts val="2600"/>
              </a:lnSpc>
              <a:spcBef>
                <a:spcPts val="0"/>
              </a:spcBef>
              <a:spcAft>
                <a:spcPts val="0"/>
              </a:spcAft>
              <a:buNone/>
            </a:pPr>
            <a:endParaRPr lang="it-IT" sz="2100" dirty="0">
              <a:solidFill>
                <a:srgbClr val="000000"/>
              </a:solidFill>
              <a:latin typeface="Calibri" panose="020F0502020204030204" pitchFamily="34" charset="0"/>
              <a:cs typeface="Calibri" panose="020F0502020204030204" pitchFamily="34" charset="0"/>
            </a:endParaRPr>
          </a:p>
          <a:p>
            <a:pPr marL="0" indent="0" algn="just">
              <a:lnSpc>
                <a:spcPts val="2600"/>
              </a:lnSpc>
              <a:spcBef>
                <a:spcPts val="0"/>
              </a:spcBef>
              <a:spcAft>
                <a:spcPts val="0"/>
              </a:spcAft>
              <a:buNone/>
            </a:pPr>
            <a:r>
              <a:rPr lang="it-IT" sz="2100" dirty="0">
                <a:solidFill>
                  <a:srgbClr val="000000"/>
                </a:solidFill>
                <a:latin typeface="Calibri" panose="020F0502020204030204" pitchFamily="34" charset="0"/>
                <a:cs typeface="Calibri" panose="020F0502020204030204" pitchFamily="34" charset="0"/>
              </a:rPr>
              <a:t>La giurisprudenza tende(va) ad affermare che, laddove la ristrutturazione edilizia (</a:t>
            </a:r>
            <a:r>
              <a:rPr lang="it-IT" sz="2100" i="1" dirty="0" err="1">
                <a:solidFill>
                  <a:srgbClr val="000000"/>
                </a:solidFill>
                <a:latin typeface="Calibri" panose="020F0502020204030204" pitchFamily="34" charset="0"/>
                <a:cs typeface="Calibri" panose="020F0502020204030204" pitchFamily="34" charset="0"/>
              </a:rPr>
              <a:t>rectius</a:t>
            </a:r>
            <a:r>
              <a:rPr lang="it-IT" sz="2100" dirty="0">
                <a:solidFill>
                  <a:srgbClr val="000000"/>
                </a:solidFill>
                <a:latin typeface="Calibri" panose="020F0502020204030204" pitchFamily="34" charset="0"/>
                <a:cs typeface="Calibri" panose="020F0502020204030204" pitchFamily="34" charset="0"/>
              </a:rPr>
              <a:t>: il frazionamento di unità immobiliari) comporta(va) un incremento del carico urbanistico, nasce(va) l’obbligo di corrispondere per intero gli oneri di urbanizzazione (T.A.R. Milano n. 1561/2016; T.A.R. Brescia n. 75/2020; T.A.R. Veneto n. 331/2020 e 254/2021; Consiglio di Stato n. 1590/2021).</a:t>
            </a:r>
          </a:p>
          <a:p>
            <a:pPr marL="0" marR="0" indent="0" algn="just">
              <a:lnSpc>
                <a:spcPts val="2600"/>
              </a:lnSpc>
              <a:spcBef>
                <a:spcPts val="0"/>
              </a:spcBef>
              <a:spcAft>
                <a:spcPts val="0"/>
              </a:spcAft>
              <a:buNone/>
            </a:pPr>
            <a:endParaRPr lang="it-IT" sz="1800" dirty="0">
              <a:solidFill>
                <a:srgbClr val="000000"/>
              </a:solidFill>
              <a:latin typeface="Calibri" panose="020F0502020204030204" pitchFamily="34" charset="0"/>
            </a:endParaRPr>
          </a:p>
          <a:p>
            <a:pPr marL="0" marR="0" indent="0" algn="just">
              <a:lnSpc>
                <a:spcPts val="2600"/>
              </a:lnSpc>
              <a:spcBef>
                <a:spcPts val="0"/>
              </a:spcBef>
              <a:spcAft>
                <a:spcPts val="0"/>
              </a:spcAft>
              <a:buNone/>
            </a:pPr>
            <a:endParaRPr lang="it-IT" sz="1800" dirty="0">
              <a:solidFill>
                <a:srgbClr val="000000"/>
              </a:solidFill>
              <a:latin typeface="Calibri" panose="020F0502020204030204" pitchFamily="34" charset="0"/>
            </a:endParaRPr>
          </a:p>
          <a:p>
            <a:pPr marL="0" marR="0" indent="0" algn="just">
              <a:lnSpc>
                <a:spcPts val="2600"/>
              </a:lnSpc>
              <a:spcBef>
                <a:spcPts val="0"/>
              </a:spcBef>
              <a:spcAft>
                <a:spcPts val="0"/>
              </a:spcAft>
              <a:buNone/>
            </a:pPr>
            <a:endParaRPr lang="it-IT" sz="1800" dirty="0">
              <a:solidFill>
                <a:srgbClr val="000000"/>
              </a:solidFill>
              <a:latin typeface="Calibri" panose="020F0502020204030204" pitchFamily="34" charset="0"/>
            </a:endParaRPr>
          </a:p>
        </p:txBody>
      </p:sp>
      <p:sp>
        <p:nvSpPr>
          <p:cNvPr id="5" name="Titolo 1">
            <a:extLst>
              <a:ext uri="{FF2B5EF4-FFF2-40B4-BE49-F238E27FC236}">
                <a16:creationId xmlns="" xmlns:a16="http://schemas.microsoft.com/office/drawing/2014/main" id="{D8310AFA-08B2-084C-BC84-8CED642565FC}"/>
              </a:ext>
            </a:extLst>
          </p:cNvPr>
          <p:cNvSpPr>
            <a:spLocks noGrp="1"/>
          </p:cNvSpPr>
          <p:nvPr>
            <p:ph type="title"/>
          </p:nvPr>
        </p:nvSpPr>
        <p:spPr>
          <a:xfrm>
            <a:off x="1066800" y="488272"/>
            <a:ext cx="10058400" cy="734183"/>
          </a:xfrm>
        </p:spPr>
        <p:txBody>
          <a:bodyPr>
            <a:normAutofit/>
          </a:bodyPr>
          <a:lstStyle/>
          <a:p>
            <a:pPr algn="ctr"/>
            <a:r>
              <a:rPr lang="it-IT" sz="2000" b="1" dirty="0">
                <a:latin typeface="Calibri" panose="020F0502020204030204" pitchFamily="34" charset="0"/>
                <a:cs typeface="Calibri" panose="020F0502020204030204" pitchFamily="34" charset="0"/>
              </a:rPr>
              <a:t>CARICO URBANISTICO E FRAZIONAMENTO UNITÀ IMMOBILIARI</a:t>
            </a:r>
          </a:p>
        </p:txBody>
      </p:sp>
    </p:spTree>
    <p:extLst>
      <p:ext uri="{BB962C8B-B14F-4D97-AF65-F5344CB8AC3E}">
        <p14:creationId xmlns="" xmlns:p14="http://schemas.microsoft.com/office/powerpoint/2010/main" val="2236313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 xmlns:a16="http://schemas.microsoft.com/office/drawing/2014/main" id="{F4B68F4D-43F3-0255-302E-B720A1BFF9AB}"/>
              </a:ext>
            </a:extLst>
          </p:cNvPr>
          <p:cNvSpPr>
            <a:spLocks noGrp="1"/>
          </p:cNvSpPr>
          <p:nvPr>
            <p:ph type="title"/>
          </p:nvPr>
        </p:nvSpPr>
        <p:spPr>
          <a:xfrm>
            <a:off x="1066800" y="488272"/>
            <a:ext cx="10058400" cy="734183"/>
          </a:xfrm>
        </p:spPr>
        <p:txBody>
          <a:bodyPr>
            <a:normAutofit/>
          </a:bodyPr>
          <a:lstStyle/>
          <a:p>
            <a:pPr algn="ctr"/>
            <a:r>
              <a:rPr lang="it-IT" sz="2000" b="1" dirty="0">
                <a:latin typeface="Calibri" panose="020F0502020204030204" pitchFamily="34" charset="0"/>
                <a:cs typeface="Calibri" panose="020F0502020204030204" pitchFamily="34" charset="0"/>
              </a:rPr>
              <a:t>CARICO URBANISTICO E FRAZIONAMENTO UNITÀ IMMOBILIARI</a:t>
            </a:r>
          </a:p>
        </p:txBody>
      </p:sp>
      <p:sp>
        <p:nvSpPr>
          <p:cNvPr id="9" name="CasellaDiTesto 8">
            <a:extLst>
              <a:ext uri="{FF2B5EF4-FFF2-40B4-BE49-F238E27FC236}">
                <a16:creationId xmlns="" xmlns:a16="http://schemas.microsoft.com/office/drawing/2014/main" id="{FF87BAA2-69C5-102B-A71A-EA600DAF2B42}"/>
              </a:ext>
            </a:extLst>
          </p:cNvPr>
          <p:cNvSpPr txBox="1"/>
          <p:nvPr/>
        </p:nvSpPr>
        <p:spPr>
          <a:xfrm>
            <a:off x="1066799" y="1849487"/>
            <a:ext cx="10136819" cy="5078313"/>
          </a:xfrm>
          <a:prstGeom prst="rect">
            <a:avLst/>
          </a:prstGeom>
          <a:noFill/>
        </p:spPr>
        <p:txBody>
          <a:bodyPr wrap="square" rtlCol="0">
            <a:spAutoFit/>
          </a:bodyPr>
          <a:lstStyle/>
          <a:p>
            <a:pPr algn="just"/>
            <a:r>
              <a:rPr lang="it-IT" dirty="0">
                <a:latin typeface="Calibri" panose="020F0502020204030204" pitchFamily="34" charset="0"/>
                <a:cs typeface="Calibri" panose="020F0502020204030204" pitchFamily="34" charset="0"/>
              </a:rPr>
              <a:t>Ad oggi, l’art. 3, c. 1 lett. b) d.P.R. 380/2001 qualifica </a:t>
            </a:r>
            <a:r>
              <a:rPr lang="it-IT" u="sng" dirty="0">
                <a:latin typeface="Calibri" panose="020F0502020204030204" pitchFamily="34" charset="0"/>
                <a:cs typeface="Calibri" panose="020F0502020204030204" pitchFamily="34" charset="0"/>
              </a:rPr>
              <a:t>l’accorpamento e/o la divisione di unità immobiliari</a:t>
            </a:r>
            <a:r>
              <a:rPr lang="it-IT" dirty="0">
                <a:latin typeface="Calibri" panose="020F0502020204030204" pitchFamily="34" charset="0"/>
                <a:cs typeface="Calibri" panose="020F0502020204030204" pitchFamily="34" charset="0"/>
              </a:rPr>
              <a:t> nel genere della manutenzione ordinaria e non della ristrutturazione edilizia, anche se vi è aumento del carico urbanistico e/o modifica delle superfici, purché non vi siano incrementi di volume e/o alterazione della destinazione d’uso dell’immobile: </a:t>
            </a:r>
          </a:p>
          <a:p>
            <a:pPr algn="just"/>
            <a:r>
              <a:rPr lang="it-IT" dirty="0">
                <a:latin typeface="Calibri" panose="020F0502020204030204" pitchFamily="34" charset="0"/>
                <a:cs typeface="Calibri" panose="020F0502020204030204" pitchFamily="34" charset="0"/>
              </a:rPr>
              <a:t>«</a:t>
            </a:r>
            <a:r>
              <a:rPr lang="it-IT" i="1" dirty="0">
                <a:latin typeface="Calibri" panose="020F0502020204030204" pitchFamily="34" charset="0"/>
                <a:cs typeface="Calibri" panose="020F0502020204030204" pitchFamily="34" charset="0"/>
              </a:rPr>
              <a:t>Ai fini del presente testo unico si intendono per:</a:t>
            </a:r>
          </a:p>
          <a:p>
            <a:pPr algn="just"/>
            <a:endParaRPr lang="it-IT" i="1" dirty="0">
              <a:latin typeface="Calibri" panose="020F0502020204030204" pitchFamily="34" charset="0"/>
              <a:cs typeface="Calibri" panose="020F0502020204030204" pitchFamily="34" charset="0"/>
            </a:endParaRPr>
          </a:p>
          <a:p>
            <a:pPr algn="just"/>
            <a:r>
              <a:rPr lang="it-IT" i="1" dirty="0">
                <a:latin typeface="Calibri" panose="020F0502020204030204" pitchFamily="34" charset="0"/>
                <a:cs typeface="Calibri" panose="020F0502020204030204" pitchFamily="34" charset="0"/>
              </a:rPr>
              <a:t>b) "interventi di manutenzione straordinaria", le opere e le modifiche necessarie per rinnovare e sostituire parti anche strutturali degli edifici, nonché per realizzare ed integrare i servizi igienico-sanitari e tecnologici, sempre che non alterino la volumetria complessiva degli edifici e non comportino mutamenti urbanisticamente rilevanti delle destinazioni d’uso implicanti incremento del carico urbanistico. </a:t>
            </a:r>
          </a:p>
          <a:p>
            <a:pPr algn="just"/>
            <a:endParaRPr lang="it-IT" i="1" dirty="0">
              <a:latin typeface="Calibri" panose="020F0502020204030204" pitchFamily="34" charset="0"/>
              <a:cs typeface="Calibri" panose="020F0502020204030204" pitchFamily="34" charset="0"/>
            </a:endParaRPr>
          </a:p>
          <a:p>
            <a:pPr algn="just"/>
            <a:r>
              <a:rPr lang="it-IT" i="1" dirty="0">
                <a:latin typeface="Calibri" panose="020F0502020204030204" pitchFamily="34" charset="0"/>
                <a:cs typeface="Calibri" panose="020F0502020204030204" pitchFamily="34" charset="0"/>
              </a:rPr>
              <a:t>Nell'ambito degli interventi di manutenzione straordinaria sono ricompresi anche quelli consistenti nel frazionamento o accorpamento delle unità immobiliari con esecuzione di opere anche se comportanti la variazione delle superfici delle singole unità immobiliari nonché del carico urbanistico purché non sia modificata la volumetria complessiva degli edifici e si mantenga l'originaria destinazione d’uso</a:t>
            </a:r>
            <a:r>
              <a:rPr lang="it-IT" dirty="0">
                <a:latin typeface="Calibri" panose="020F0502020204030204" pitchFamily="34" charset="0"/>
                <a:cs typeface="Calibri" panose="020F0502020204030204" pitchFamily="34" charset="0"/>
              </a:rPr>
              <a:t>».</a:t>
            </a:r>
          </a:p>
          <a:p>
            <a:pPr marL="285750" indent="-285750">
              <a:buFontTx/>
              <a:buChar char="-"/>
            </a:pPr>
            <a:endParaRPr lang="it-IT" dirty="0"/>
          </a:p>
          <a:p>
            <a:pPr marL="285750" indent="-285750">
              <a:buFontTx/>
              <a:buChar char="-"/>
            </a:pPr>
            <a:endParaRPr lang="it-IT" dirty="0"/>
          </a:p>
          <a:p>
            <a:pPr marL="285750" indent="-285750">
              <a:buFontTx/>
              <a:buChar char="-"/>
            </a:pPr>
            <a:endParaRPr lang="it-IT" dirty="0"/>
          </a:p>
        </p:txBody>
      </p:sp>
    </p:spTree>
    <p:extLst>
      <p:ext uri="{BB962C8B-B14F-4D97-AF65-F5344CB8AC3E}">
        <p14:creationId xmlns="" xmlns:p14="http://schemas.microsoft.com/office/powerpoint/2010/main" val="4275461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19AFD8EF-2700-A535-E1F8-6153B9098A5A}"/>
              </a:ext>
            </a:extLst>
          </p:cNvPr>
          <p:cNvSpPr>
            <a:spLocks noGrp="1"/>
          </p:cNvSpPr>
          <p:nvPr>
            <p:ph type="title"/>
          </p:nvPr>
        </p:nvSpPr>
        <p:spPr>
          <a:xfrm>
            <a:off x="1066800" y="488272"/>
            <a:ext cx="10058400" cy="734183"/>
          </a:xfrm>
        </p:spPr>
        <p:txBody>
          <a:bodyPr>
            <a:normAutofit/>
          </a:bodyPr>
          <a:lstStyle/>
          <a:p>
            <a:pPr algn="ctr"/>
            <a:r>
              <a:rPr lang="it-IT" sz="2000" b="1" dirty="0">
                <a:latin typeface="Calibri" panose="020F0502020204030204" pitchFamily="34" charset="0"/>
                <a:cs typeface="Calibri" panose="020F0502020204030204" pitchFamily="34" charset="0"/>
              </a:rPr>
              <a:t>CONTRIBUTO DI COSTRUZIONE</a:t>
            </a:r>
          </a:p>
        </p:txBody>
      </p:sp>
      <p:sp>
        <p:nvSpPr>
          <p:cNvPr id="5" name="CasellaDiTesto 4">
            <a:extLst>
              <a:ext uri="{FF2B5EF4-FFF2-40B4-BE49-F238E27FC236}">
                <a16:creationId xmlns="" xmlns:a16="http://schemas.microsoft.com/office/drawing/2014/main" id="{478B3298-5AD6-245C-F6AF-CD92042EBB6D}"/>
              </a:ext>
            </a:extLst>
          </p:cNvPr>
          <p:cNvSpPr txBox="1"/>
          <p:nvPr/>
        </p:nvSpPr>
        <p:spPr>
          <a:xfrm>
            <a:off x="1066800" y="1890944"/>
            <a:ext cx="10058400" cy="4247317"/>
          </a:xfrm>
          <a:prstGeom prst="rect">
            <a:avLst/>
          </a:prstGeom>
          <a:noFill/>
        </p:spPr>
        <p:txBody>
          <a:bodyPr wrap="square" rtlCol="0">
            <a:spAutoFit/>
          </a:bodyPr>
          <a:lstStyle/>
          <a:p>
            <a:pPr algn="just"/>
            <a:r>
              <a:rPr lang="it-IT" dirty="0">
                <a:latin typeface="Calibri" panose="020F0502020204030204" pitchFamily="34" charset="0"/>
                <a:cs typeface="Calibri" panose="020F0502020204030204" pitchFamily="34" charset="0"/>
              </a:rPr>
              <a:t>Il </a:t>
            </a:r>
            <a:r>
              <a:rPr lang="it-IT"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contributo di costruzione </a:t>
            </a:r>
            <a:r>
              <a:rPr lang="it-IT" dirty="0">
                <a:latin typeface="Calibri" panose="020F0502020204030204" pitchFamily="34" charset="0"/>
                <a:cs typeface="Calibri" panose="020F0502020204030204" pitchFamily="34" charset="0"/>
              </a:rPr>
              <a:t>è composto da: </a:t>
            </a:r>
          </a:p>
          <a:p>
            <a:pPr marL="285750" indent="-285750" algn="just">
              <a:buFontTx/>
              <a:buChar char="-"/>
            </a:pPr>
            <a:r>
              <a:rPr lang="it-IT" b="1" u="sng" dirty="0">
                <a:latin typeface="Calibri" panose="020F0502020204030204" pitchFamily="34" charset="0"/>
                <a:cs typeface="Calibri" panose="020F0502020204030204" pitchFamily="34" charset="0"/>
              </a:rPr>
              <a:t>oneri</a:t>
            </a:r>
            <a:r>
              <a:rPr lang="it-IT" dirty="0">
                <a:latin typeface="Calibri" panose="020F0502020204030204" pitchFamily="34" charset="0"/>
                <a:cs typeface="Calibri" panose="020F0502020204030204" pitchFamily="34" charset="0"/>
              </a:rPr>
              <a:t> di urbanizzazione primaria e secondaria (art. 16 d.P.R. n. 380/2001 e artt. 81 e 82 </a:t>
            </a:r>
            <a:r>
              <a:rPr lang="it-IT" dirty="0" err="1">
                <a:latin typeface="Calibri" panose="020F0502020204030204" pitchFamily="34" charset="0"/>
                <a:cs typeface="Calibri" panose="020F0502020204030204" pitchFamily="34" charset="0"/>
              </a:rPr>
              <a:t>l.r</a:t>
            </a:r>
            <a:r>
              <a:rPr lang="it-IT" dirty="0">
                <a:latin typeface="Calibri" panose="020F0502020204030204" pitchFamily="34" charset="0"/>
                <a:cs typeface="Calibri" panose="020F0502020204030204" pitchFamily="34" charset="0"/>
              </a:rPr>
              <a:t>. Veneto n. 61/1985);</a:t>
            </a:r>
          </a:p>
          <a:p>
            <a:pPr marL="285750" indent="-285750" algn="just">
              <a:buFontTx/>
              <a:buChar char="-"/>
            </a:pPr>
            <a:r>
              <a:rPr lang="it-IT" b="1" u="sng" dirty="0">
                <a:latin typeface="Calibri" panose="020F0502020204030204" pitchFamily="34" charset="0"/>
                <a:cs typeface="Calibri" panose="020F0502020204030204" pitchFamily="34" charset="0"/>
              </a:rPr>
              <a:t>costo</a:t>
            </a:r>
            <a:r>
              <a:rPr lang="it-IT" dirty="0">
                <a:latin typeface="Calibri" panose="020F0502020204030204" pitchFamily="34" charset="0"/>
                <a:cs typeface="Calibri" panose="020F0502020204030204" pitchFamily="34" charset="0"/>
              </a:rPr>
              <a:t> di costruzione (art. 16 d.P.R. n. 380/2001 e artt. 81 e 83 </a:t>
            </a:r>
            <a:r>
              <a:rPr lang="it-IT" dirty="0" err="1">
                <a:latin typeface="Calibri" panose="020F0502020204030204" pitchFamily="34" charset="0"/>
                <a:cs typeface="Calibri" panose="020F0502020204030204" pitchFamily="34" charset="0"/>
              </a:rPr>
              <a:t>l.r</a:t>
            </a:r>
            <a:r>
              <a:rPr lang="it-IT" dirty="0">
                <a:latin typeface="Calibri" panose="020F0502020204030204" pitchFamily="34" charset="0"/>
                <a:cs typeface="Calibri" panose="020F0502020204030204" pitchFamily="34" charset="0"/>
              </a:rPr>
              <a:t>. Veneto n. 61/1985).</a:t>
            </a:r>
          </a:p>
          <a:p>
            <a:pPr marL="285750" indent="-285750" algn="just">
              <a:buFontTx/>
              <a:buChar char="-"/>
            </a:pPr>
            <a:endParaRPr lang="it-IT" dirty="0">
              <a:latin typeface="Calibri" panose="020F0502020204030204" pitchFamily="34" charset="0"/>
              <a:cs typeface="Calibri" panose="020F0502020204030204" pitchFamily="34" charset="0"/>
            </a:endParaRPr>
          </a:p>
          <a:p>
            <a:pPr algn="just"/>
            <a:r>
              <a:rPr lang="it-IT" dirty="0">
                <a:latin typeface="Calibri" panose="020F0502020204030204" pitchFamily="34" charset="0"/>
                <a:cs typeface="Calibri" panose="020F0502020204030204" pitchFamily="34" charset="0"/>
              </a:rPr>
              <a:t>Ai sensi dell’art. 13 della </a:t>
            </a:r>
            <a:r>
              <a:rPr lang="it-IT" dirty="0" err="1">
                <a:latin typeface="Calibri" panose="020F0502020204030204" pitchFamily="34" charset="0"/>
                <a:cs typeface="Calibri" panose="020F0502020204030204" pitchFamily="34" charset="0"/>
              </a:rPr>
              <a:t>l.r</a:t>
            </a:r>
            <a:r>
              <a:rPr lang="it-IT" dirty="0">
                <a:latin typeface="Calibri" panose="020F0502020204030204" pitchFamily="34" charset="0"/>
                <a:cs typeface="Calibri" panose="020F0502020204030204" pitchFamily="34" charset="0"/>
              </a:rPr>
              <a:t>. Veneto n. 16/2003, continuano ad applicarsi le disposizioni della </a:t>
            </a:r>
            <a:r>
              <a:rPr lang="it-IT" dirty="0" err="1">
                <a:latin typeface="Calibri" panose="020F0502020204030204" pitchFamily="34" charset="0"/>
                <a:cs typeface="Calibri" panose="020F0502020204030204" pitchFamily="34" charset="0"/>
              </a:rPr>
              <a:t>l.r</a:t>
            </a:r>
            <a:r>
              <a:rPr lang="it-IT" dirty="0">
                <a:latin typeface="Calibri" panose="020F0502020204030204" pitchFamily="34" charset="0"/>
                <a:cs typeface="Calibri" panose="020F0502020204030204" pitchFamily="34" charset="0"/>
              </a:rPr>
              <a:t>. Veneto n. 61/1985 </a:t>
            </a:r>
            <a:r>
              <a:rPr lang="it-IT" i="1" dirty="0">
                <a:latin typeface="Calibri" panose="020F0502020204030204" pitchFamily="34" charset="0"/>
                <a:cs typeface="Calibri" panose="020F0502020204030204" pitchFamily="34" charset="0"/>
              </a:rPr>
              <a:t>«che regolano la materia dell’edilizia in maniera differente dal testo unico e non siano in contrasto con i principi fondamentali desumibili dal testo unico medesimo» </a:t>
            </a:r>
            <a:r>
              <a:rPr lang="it-IT" dirty="0">
                <a:latin typeface="Calibri" panose="020F0502020204030204" pitchFamily="34" charset="0"/>
                <a:cs typeface="Calibri" panose="020F0502020204030204" pitchFamily="34" charset="0"/>
              </a:rPr>
              <a:t>(T.A.R. Veneto n. 66/2020; Consiglio di Stato n. 3685/2019; Id., n. 166/2016; Id., n. 2040/2012).</a:t>
            </a:r>
          </a:p>
          <a:p>
            <a:pPr algn="just"/>
            <a:endParaRPr lang="it-IT" i="1" dirty="0">
              <a:latin typeface="Calibri" panose="020F0502020204030204" pitchFamily="34" charset="0"/>
              <a:cs typeface="Calibri" panose="020F0502020204030204" pitchFamily="34" charset="0"/>
            </a:endParaRPr>
          </a:p>
          <a:p>
            <a:pPr algn="just"/>
            <a:r>
              <a:rPr lang="it-IT" b="1" dirty="0">
                <a:latin typeface="Calibri" panose="020F0502020204030204" pitchFamily="34" charset="0"/>
                <a:cs typeface="Calibri" panose="020F0502020204030204" pitchFamily="34" charset="0"/>
              </a:rPr>
              <a:t>Riserva di legge relativa</a:t>
            </a:r>
            <a:r>
              <a:rPr lang="it-IT" dirty="0">
                <a:latin typeface="Calibri" panose="020F0502020204030204" pitchFamily="34" charset="0"/>
                <a:cs typeface="Calibri" panose="020F0502020204030204" pitchFamily="34" charset="0"/>
              </a:rPr>
              <a:t>, ai sensi dell’articolo 23 della Costituzione: prevalenza della legge statale su quella regionale in caso di contrasto.</a:t>
            </a:r>
          </a:p>
          <a:p>
            <a:pPr marL="285750" indent="-285750">
              <a:buFontTx/>
              <a:buChar char="-"/>
            </a:pPr>
            <a:endParaRPr lang="it-IT" dirty="0"/>
          </a:p>
          <a:p>
            <a:pPr marL="285750" indent="-285750">
              <a:buFontTx/>
              <a:buChar char="-"/>
            </a:pPr>
            <a:endParaRPr lang="it-IT" dirty="0"/>
          </a:p>
          <a:p>
            <a:pPr marL="285750" indent="-285750">
              <a:buFontTx/>
              <a:buChar char="-"/>
            </a:pPr>
            <a:endParaRPr lang="it-IT" dirty="0"/>
          </a:p>
        </p:txBody>
      </p:sp>
    </p:spTree>
    <p:extLst>
      <p:ext uri="{BB962C8B-B14F-4D97-AF65-F5344CB8AC3E}">
        <p14:creationId xmlns="" xmlns:p14="http://schemas.microsoft.com/office/powerpoint/2010/main" val="32097186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 xmlns:a16="http://schemas.microsoft.com/office/drawing/2014/main" id="{F4B68F4D-43F3-0255-302E-B720A1BFF9AB}"/>
              </a:ext>
            </a:extLst>
          </p:cNvPr>
          <p:cNvSpPr>
            <a:spLocks noGrp="1"/>
          </p:cNvSpPr>
          <p:nvPr>
            <p:ph type="title"/>
          </p:nvPr>
        </p:nvSpPr>
        <p:spPr>
          <a:xfrm>
            <a:off x="1066800" y="488272"/>
            <a:ext cx="10058400" cy="734183"/>
          </a:xfrm>
        </p:spPr>
        <p:txBody>
          <a:bodyPr>
            <a:normAutofit/>
          </a:bodyPr>
          <a:lstStyle/>
          <a:p>
            <a:pPr algn="ctr"/>
            <a:r>
              <a:rPr lang="it-IT" sz="2000" b="1" dirty="0">
                <a:latin typeface="Calibri" panose="020F0502020204030204" pitchFamily="34" charset="0"/>
                <a:cs typeface="Calibri" panose="020F0502020204030204" pitchFamily="34" charset="0"/>
              </a:rPr>
              <a:t>CARICO URBANISTICO E FRAZIONAMENTO UNITÀ IMMOBILIARI</a:t>
            </a:r>
          </a:p>
        </p:txBody>
      </p:sp>
      <p:sp>
        <p:nvSpPr>
          <p:cNvPr id="9" name="CasellaDiTesto 8">
            <a:extLst>
              <a:ext uri="{FF2B5EF4-FFF2-40B4-BE49-F238E27FC236}">
                <a16:creationId xmlns="" xmlns:a16="http://schemas.microsoft.com/office/drawing/2014/main" id="{FF87BAA2-69C5-102B-A71A-EA600DAF2B42}"/>
              </a:ext>
            </a:extLst>
          </p:cNvPr>
          <p:cNvSpPr txBox="1"/>
          <p:nvPr/>
        </p:nvSpPr>
        <p:spPr>
          <a:xfrm>
            <a:off x="1066800" y="1849487"/>
            <a:ext cx="10058400" cy="3693319"/>
          </a:xfrm>
          <a:prstGeom prst="rect">
            <a:avLst/>
          </a:prstGeom>
          <a:noFill/>
        </p:spPr>
        <p:txBody>
          <a:bodyPr wrap="square" rtlCol="0">
            <a:spAutoFit/>
          </a:bodyPr>
          <a:lstStyle/>
          <a:p>
            <a:pPr algn="just"/>
            <a:r>
              <a:rPr lang="it-IT"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Riassumendo</a:t>
            </a:r>
            <a:r>
              <a:rPr lang="it-IT" dirty="0">
                <a:latin typeface="Calibri" panose="020F0502020204030204" pitchFamily="34" charset="0"/>
                <a:cs typeface="Calibri" panose="020F0502020204030204" pitchFamily="34" charset="0"/>
              </a:rPr>
              <a:t>, in base all’attuale definizione di manutenzione straordinaria: </a:t>
            </a:r>
          </a:p>
          <a:p>
            <a:pPr algn="just"/>
            <a:r>
              <a:rPr lang="it-IT" dirty="0">
                <a:latin typeface="Calibri" panose="020F0502020204030204" pitchFamily="34" charset="0"/>
                <a:cs typeface="Calibri" panose="020F0502020204030204" pitchFamily="34" charset="0"/>
              </a:rPr>
              <a:t>- di regola, il </a:t>
            </a:r>
            <a:r>
              <a:rPr lang="it-IT" u="sng" dirty="0">
                <a:latin typeface="Calibri" panose="020F0502020204030204" pitchFamily="34" charset="0"/>
                <a:cs typeface="Calibri" panose="020F0502020204030204" pitchFamily="34" charset="0"/>
              </a:rPr>
              <a:t>frazionamento/accorpamento</a:t>
            </a:r>
            <a:r>
              <a:rPr lang="it-IT" dirty="0">
                <a:latin typeface="Calibri" panose="020F0502020204030204" pitchFamily="34" charset="0"/>
                <a:cs typeface="Calibri" panose="020F0502020204030204" pitchFamily="34" charset="0"/>
              </a:rPr>
              <a:t> di più unità immobiliari, anche se aumenta il carico urbanistico, integra un intervento di manutenzione straordinaria a titolo non oneroso, ovvero non richiede il pagamento del contributo di costruzione;</a:t>
            </a:r>
          </a:p>
          <a:p>
            <a:pPr algn="just"/>
            <a:r>
              <a:rPr lang="it-IT" dirty="0">
                <a:latin typeface="Calibri" panose="020F0502020204030204" pitchFamily="34" charset="0"/>
                <a:cs typeface="Calibri" panose="020F0502020204030204" pitchFamily="34" charset="0"/>
              </a:rPr>
              <a:t>- qualora il </a:t>
            </a:r>
            <a:r>
              <a:rPr lang="it-IT" u="sng" dirty="0">
                <a:latin typeface="Calibri" panose="020F0502020204030204" pitchFamily="34" charset="0"/>
                <a:cs typeface="Calibri" panose="020F0502020204030204" pitchFamily="34" charset="0"/>
              </a:rPr>
              <a:t>frazionamento/accorpamento</a:t>
            </a:r>
            <a:r>
              <a:rPr lang="it-IT" dirty="0">
                <a:latin typeface="Calibri" panose="020F0502020204030204" pitchFamily="34" charset="0"/>
                <a:cs typeface="Calibri" panose="020F0502020204030204" pitchFamily="34" charset="0"/>
              </a:rPr>
              <a:t> di più unità immobiliari determina un rilevante ed impattante incremento del carico urbanistico, forse, il contributo di costruzione va applicato con riferimento ad ogni singola unità abitativa creata.</a:t>
            </a:r>
          </a:p>
          <a:p>
            <a:endParaRPr lang="it-IT" dirty="0"/>
          </a:p>
          <a:p>
            <a:pPr algn="just"/>
            <a:r>
              <a:rPr lang="it-IT"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generale</a:t>
            </a:r>
            <a:r>
              <a:rPr lang="it-IT" dirty="0">
                <a:latin typeface="Calibri" panose="020F0502020204030204" pitchFamily="34" charset="0"/>
                <a:cs typeface="Calibri" panose="020F0502020204030204" pitchFamily="34" charset="0"/>
              </a:rPr>
              <a:t>, tranne l’ipotesi di frazionamento/accorpamento di più unità immobiliari, se l’intervento di ristrutturazione edilizia comporta un incremento del carico urbanistico, il contributo di costruzione va commisurato a quello previsto per le nuove costruzioni.</a:t>
            </a:r>
          </a:p>
          <a:p>
            <a:pPr marL="285750" indent="-285750" algn="just">
              <a:buFontTx/>
              <a:buChar char="-"/>
            </a:pPr>
            <a:endParaRPr lang="it-IT" dirty="0">
              <a:latin typeface="Calibri" panose="020F0502020204030204" pitchFamily="34" charset="0"/>
              <a:cs typeface="Calibri" panose="020F0502020204030204" pitchFamily="34" charset="0"/>
            </a:endParaRPr>
          </a:p>
          <a:p>
            <a:pPr marL="285750" indent="-285750">
              <a:buFontTx/>
              <a:buChar char="-"/>
            </a:pPr>
            <a:endParaRPr lang="it-IT" dirty="0"/>
          </a:p>
        </p:txBody>
      </p:sp>
    </p:spTree>
    <p:extLst>
      <p:ext uri="{BB962C8B-B14F-4D97-AF65-F5344CB8AC3E}">
        <p14:creationId xmlns="" xmlns:p14="http://schemas.microsoft.com/office/powerpoint/2010/main" val="10397635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ttangolo 46">
            <a:extLst>
              <a:ext uri="{FF2B5EF4-FFF2-40B4-BE49-F238E27FC236}">
                <a16:creationId xmlns="" xmlns:a16="http://schemas.microsoft.com/office/drawing/2014/main" id="{FBDCECDC-EEE3-4128-AA5E-82A8C08796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F0502020204030204"/>
              <a:ea typeface="+mn-ea"/>
              <a:cs typeface="+mn-cs"/>
            </a:endParaRPr>
          </a:p>
        </p:txBody>
      </p:sp>
      <p:sp>
        <p:nvSpPr>
          <p:cNvPr id="49" name="Rettangolo 48">
            <a:extLst>
              <a:ext uri="{FF2B5EF4-FFF2-40B4-BE49-F238E27FC236}">
                <a16:creationId xmlns="" xmlns:a16="http://schemas.microsoft.com/office/drawing/2014/main" id="{4260EDE0-989C-4E16-AF94-F652294D828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CasellaDiTesto 1">
            <a:extLst>
              <a:ext uri="{FF2B5EF4-FFF2-40B4-BE49-F238E27FC236}">
                <a16:creationId xmlns="" xmlns:a16="http://schemas.microsoft.com/office/drawing/2014/main" id="{241607F8-6938-82D7-45CF-190A503CFBAC}"/>
              </a:ext>
            </a:extLst>
          </p:cNvPr>
          <p:cNvSpPr txBox="1"/>
          <p:nvPr/>
        </p:nvSpPr>
        <p:spPr>
          <a:xfrm>
            <a:off x="0" y="2362254"/>
            <a:ext cx="12192000" cy="784830"/>
          </a:xfrm>
          <a:prstGeom prst="rect">
            <a:avLst/>
          </a:prstGeom>
          <a:noFill/>
        </p:spPr>
        <p:txBody>
          <a:bodyPr wrap="square" rtlCol="0">
            <a:spAutoFit/>
          </a:bodyPr>
          <a:lstStyle/>
          <a:p>
            <a:pPr algn="ctr"/>
            <a:r>
              <a:rPr lang="it" sz="45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CASI PRATICI</a:t>
            </a:r>
            <a:endParaRPr lang="it-IT" sz="45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3708994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 xmlns:a16="http://schemas.microsoft.com/office/drawing/2014/main" id="{06352952-EB2C-1666-B807-5C1DFDEF3162}"/>
              </a:ext>
            </a:extLst>
          </p:cNvPr>
          <p:cNvSpPr>
            <a:spLocks noGrp="1"/>
          </p:cNvSpPr>
          <p:nvPr>
            <p:ph type="title"/>
          </p:nvPr>
        </p:nvSpPr>
        <p:spPr>
          <a:xfrm>
            <a:off x="1066800" y="488272"/>
            <a:ext cx="10058400" cy="734183"/>
          </a:xfrm>
        </p:spPr>
        <p:txBody>
          <a:bodyPr>
            <a:normAutofit/>
          </a:bodyPr>
          <a:lstStyle/>
          <a:p>
            <a:pPr algn="ctr"/>
            <a:r>
              <a:rPr lang="it-IT" sz="2000" b="1" dirty="0">
                <a:latin typeface="Calibri" panose="020F0502020204030204" pitchFamily="34" charset="0"/>
                <a:cs typeface="Calibri" panose="020F0502020204030204" pitchFamily="34" charset="0"/>
              </a:rPr>
              <a:t>CONTRIBUTO DI COSTRUZIONE E NUOVA COSTRUZIONE</a:t>
            </a:r>
          </a:p>
        </p:txBody>
      </p:sp>
      <p:sp>
        <p:nvSpPr>
          <p:cNvPr id="6" name="CasellaDiTesto 5">
            <a:extLst>
              <a:ext uri="{FF2B5EF4-FFF2-40B4-BE49-F238E27FC236}">
                <a16:creationId xmlns="" xmlns:a16="http://schemas.microsoft.com/office/drawing/2014/main" id="{7710AE7B-CCE1-7A83-1B02-1C737F6D50F6}"/>
              </a:ext>
            </a:extLst>
          </p:cNvPr>
          <p:cNvSpPr txBox="1"/>
          <p:nvPr/>
        </p:nvSpPr>
        <p:spPr>
          <a:xfrm>
            <a:off x="1154096" y="1879402"/>
            <a:ext cx="10145697" cy="5586145"/>
          </a:xfrm>
          <a:prstGeom prst="rect">
            <a:avLst/>
          </a:prstGeom>
          <a:noFill/>
        </p:spPr>
        <p:txBody>
          <a:bodyPr wrap="square" rtlCol="0">
            <a:spAutoFit/>
          </a:bodyPr>
          <a:lstStyle/>
          <a:p>
            <a:pPr algn="just"/>
            <a:r>
              <a:rPr lang="it-IT" kern="100" dirty="0">
                <a:latin typeface="Calibri" panose="020F0502020204030204" pitchFamily="34" charset="0"/>
                <a:ea typeface="SimSun" panose="02010600030101010101" pitchFamily="2" charset="-122"/>
                <a:cs typeface="Calibri" panose="020F0502020204030204" pitchFamily="34" charset="0"/>
              </a:rPr>
              <a:t>L’art. 3 l. 10/977 recitava: «</a:t>
            </a:r>
            <a:r>
              <a:rPr lang="it-IT" i="1" kern="100" dirty="0">
                <a:latin typeface="Calibri" panose="020F0502020204030204" pitchFamily="34" charset="0"/>
                <a:ea typeface="SimSun" panose="02010600030101010101" pitchFamily="2" charset="-122"/>
                <a:cs typeface="Calibri" panose="020F0502020204030204" pitchFamily="34" charset="0"/>
              </a:rPr>
              <a:t>La concessione comporta la corresponsione di un contributo commisurato all'incidenza delle spese di urbanizzazione nonché al costo di costruzione</a:t>
            </a:r>
            <a:r>
              <a:rPr lang="it-IT" kern="100" dirty="0">
                <a:latin typeface="Calibri" panose="020F0502020204030204" pitchFamily="34" charset="0"/>
                <a:ea typeface="SimSun" panose="02010600030101010101" pitchFamily="2" charset="-122"/>
                <a:cs typeface="Calibri" panose="020F0502020204030204" pitchFamily="34" charset="0"/>
              </a:rPr>
              <a:t>» (cfr. art. 16 d.P.R. 380/2001). La norma, come noto, ha introdotto l’onerosità del titolo edilizio per ogni nuova costruzione sul territorio comunale.</a:t>
            </a:r>
          </a:p>
          <a:p>
            <a:pPr algn="just"/>
            <a:endParaRPr lang="it-IT" kern="100" dirty="0">
              <a:latin typeface="Calibri" panose="020F0502020204030204" pitchFamily="34" charset="0"/>
              <a:ea typeface="SimSun" panose="02010600030101010101" pitchFamily="2" charset="-122"/>
              <a:cs typeface="Calibri" panose="020F0502020204030204" pitchFamily="34" charset="0"/>
            </a:endParaRPr>
          </a:p>
          <a:p>
            <a:pPr marL="0" marR="0" algn="just">
              <a:lnSpc>
                <a:spcPts val="2600"/>
              </a:lnSpc>
              <a:spcBef>
                <a:spcPts val="0"/>
              </a:spcBef>
              <a:spcAft>
                <a:spcPts val="0"/>
              </a:spcAft>
            </a:pPr>
            <a:r>
              <a:rPr lang="it-IT" dirty="0">
                <a:solidFill>
                  <a:srgbClr val="000000"/>
                </a:solidFill>
                <a:latin typeface="Calibri" panose="020F0502020204030204" pitchFamily="34" charset="0"/>
                <a:cs typeface="Calibri" panose="020F0502020204030204" pitchFamily="34" charset="0"/>
              </a:rPr>
              <a:t>«</a:t>
            </a:r>
            <a:r>
              <a:rPr lang="it-IT" i="1" dirty="0">
                <a:solidFill>
                  <a:srgbClr val="000000"/>
                </a:solidFill>
                <a:latin typeface="Calibri" panose="020F0502020204030204" pitchFamily="34" charset="0"/>
                <a:cs typeface="Calibri" panose="020F0502020204030204" pitchFamily="34" charset="0"/>
              </a:rPr>
              <a:t>Tale </a:t>
            </a:r>
            <a:r>
              <a:rPr lang="it-IT" i="1" u="sng" dirty="0">
                <a:solidFill>
                  <a:srgbClr val="000000"/>
                </a:solidFill>
                <a:latin typeface="Calibri" panose="020F0502020204030204" pitchFamily="34" charset="0"/>
                <a:cs typeface="Calibri" panose="020F0502020204030204" pitchFamily="34" charset="0"/>
              </a:rPr>
              <a:t>natura tributaria</a:t>
            </a:r>
            <a:r>
              <a:rPr lang="it-IT" i="1" dirty="0">
                <a:solidFill>
                  <a:srgbClr val="000000"/>
                </a:solidFill>
                <a:latin typeface="Calibri" panose="020F0502020204030204" pitchFamily="34" charset="0"/>
                <a:cs typeface="Calibri" panose="020F0502020204030204" pitchFamily="34" charset="0"/>
              </a:rPr>
              <a:t> dell'imposizione in parola contenuta nella norma in esame, per la quale opera la </a:t>
            </a:r>
            <a:r>
              <a:rPr lang="it-IT" i="1" u="sng" dirty="0">
                <a:solidFill>
                  <a:srgbClr val="000000"/>
                </a:solidFill>
                <a:latin typeface="Calibri" panose="020F0502020204030204" pitchFamily="34" charset="0"/>
                <a:cs typeface="Calibri" panose="020F0502020204030204" pitchFamily="34" charset="0"/>
              </a:rPr>
              <a:t>riserva di legge di cui all'art. 23 Cost.</a:t>
            </a:r>
            <a:r>
              <a:rPr lang="it-IT" i="1" dirty="0">
                <a:solidFill>
                  <a:srgbClr val="000000"/>
                </a:solidFill>
                <a:latin typeface="Calibri" panose="020F0502020204030204" pitchFamily="34" charset="0"/>
                <a:cs typeface="Calibri" panose="020F0502020204030204" pitchFamily="34" charset="0"/>
              </a:rPr>
              <a:t>, è rinvenibile dall'esame dei lavori preparatori della legge 10 del 1977 (cfr. Cons. Stato, Comm. Spec., parere n. 1 dell'8 aprile 1981). Più in particolare, si può distinguere la quota commisurata alle spese di urbanizzazione, che avrebbe le caratteristiche della tassa in quanto corrispettivo di una prestazione resa o da rendere dall'amministrazione, dalla quota relativa al costo di costruzione, da considerare un’imposta, in quanto non collegata ad una prestazione. Si tratta in ogni caso di prestazione di natura tributaria per la quale opera una riserva a favore della legge dello Stato, idonea a paralizzare ogni eventuale iniziativa legislativa regionale in senso diverso dalla norma statale</a:t>
            </a:r>
            <a:r>
              <a:rPr lang="it-IT" dirty="0">
                <a:solidFill>
                  <a:srgbClr val="000000"/>
                </a:solidFill>
                <a:latin typeface="Calibri" panose="020F0502020204030204" pitchFamily="34" charset="0"/>
                <a:cs typeface="Calibri" panose="020F0502020204030204" pitchFamily="34" charset="0"/>
              </a:rPr>
              <a:t>» (Consiglio di Stato, sez. IV, 23.12.2019, n. 8703).</a:t>
            </a:r>
          </a:p>
          <a:p>
            <a:pPr algn="just"/>
            <a:endParaRPr lang="it-IT" kern="100" dirty="0">
              <a:latin typeface="Calibri" panose="020F0502020204030204" pitchFamily="34" charset="0"/>
              <a:ea typeface="SimSun" panose="02010600030101010101" pitchFamily="2" charset="-122"/>
              <a:cs typeface="Calibri" panose="020F0502020204030204" pitchFamily="34" charset="0"/>
            </a:endParaRPr>
          </a:p>
          <a:p>
            <a:pPr algn="just"/>
            <a:endParaRPr lang="it-IT" kern="100" dirty="0">
              <a:latin typeface="Calibri" panose="020F0502020204030204" pitchFamily="34" charset="0"/>
              <a:ea typeface="SimSun" panose="02010600030101010101" pitchFamily="2" charset="-122"/>
              <a:cs typeface="Calibri" panose="020F0502020204030204" pitchFamily="34" charset="0"/>
            </a:endParaRPr>
          </a:p>
          <a:p>
            <a:pPr algn="just"/>
            <a:endParaRPr lang="it-IT" kern="100" dirty="0">
              <a:latin typeface="Calibri" panose="020F0502020204030204" pitchFamily="34" charset="0"/>
              <a:ea typeface="SimSun" panose="02010600030101010101" pitchFamily="2" charset="-122"/>
              <a:cs typeface="Calibri" panose="020F0502020204030204" pitchFamily="34" charset="0"/>
            </a:endParaRPr>
          </a:p>
          <a:p>
            <a:pPr marL="285750" indent="-285750">
              <a:buFontTx/>
              <a:buChar char="-"/>
            </a:pPr>
            <a:endParaRPr lang="it-IT" dirty="0"/>
          </a:p>
        </p:txBody>
      </p:sp>
    </p:spTree>
    <p:extLst>
      <p:ext uri="{BB962C8B-B14F-4D97-AF65-F5344CB8AC3E}">
        <p14:creationId xmlns="" xmlns:p14="http://schemas.microsoft.com/office/powerpoint/2010/main" val="34536066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 xmlns:a16="http://schemas.microsoft.com/office/drawing/2014/main" id="{8327317D-6FCE-687D-9E5D-D4425F1E8DAF}"/>
              </a:ext>
            </a:extLst>
          </p:cNvPr>
          <p:cNvSpPr txBox="1"/>
          <p:nvPr/>
        </p:nvSpPr>
        <p:spPr>
          <a:xfrm>
            <a:off x="1066800" y="1657461"/>
            <a:ext cx="10145697" cy="3749744"/>
          </a:xfrm>
          <a:prstGeom prst="rect">
            <a:avLst/>
          </a:prstGeom>
          <a:noFill/>
        </p:spPr>
        <p:txBody>
          <a:bodyPr wrap="square" rtlCol="0">
            <a:spAutoFit/>
          </a:bodyPr>
          <a:lstStyle/>
          <a:p>
            <a:pPr algn="just"/>
            <a:endParaRPr lang="it-IT" kern="100" dirty="0">
              <a:latin typeface="Calibri" panose="020F0502020204030204" pitchFamily="34" charset="0"/>
              <a:ea typeface="SimSun" panose="02010600030101010101" pitchFamily="2" charset="-122"/>
              <a:cs typeface="Calibri" panose="020F0502020204030204" pitchFamily="34" charset="0"/>
            </a:endParaRPr>
          </a:p>
          <a:p>
            <a:pPr algn="just"/>
            <a:r>
              <a:rPr lang="it-IT" kern="100" dirty="0">
                <a:latin typeface="Calibri" panose="020F0502020204030204" pitchFamily="34" charset="0"/>
                <a:ea typeface="SimSun" panose="02010600030101010101" pitchFamily="2" charset="-122"/>
                <a:cs typeface="Calibri" panose="020F0502020204030204" pitchFamily="34" charset="0"/>
              </a:rPr>
              <a:t>Nell’ordinamento statale e regionale, però, con specifico riferimento alle ristrutturazioni edilizie, non si ravvisa una norma che permette lo scomputo del contributo di costruzione già corrisposto per gli interventi realizzati post l. 10/1977.</a:t>
            </a:r>
          </a:p>
          <a:p>
            <a:pPr algn="just"/>
            <a:endParaRPr lang="it-IT" kern="100" dirty="0">
              <a:latin typeface="Calibri" panose="020F0502020204030204" pitchFamily="34" charset="0"/>
              <a:ea typeface="SimSun" panose="02010600030101010101" pitchFamily="2" charset="-122"/>
              <a:cs typeface="Calibri" panose="020F0502020204030204" pitchFamily="34" charset="0"/>
            </a:endParaRPr>
          </a:p>
          <a:p>
            <a:pPr algn="just"/>
            <a:r>
              <a:rPr lang="it-IT" kern="100" dirty="0">
                <a:latin typeface="Calibri" panose="020F0502020204030204" pitchFamily="34" charset="0"/>
                <a:ea typeface="SimSun" panose="02010600030101010101" pitchFamily="2" charset="-122"/>
                <a:cs typeface="Calibri" panose="020F0502020204030204" pitchFamily="34" charset="0"/>
              </a:rPr>
              <a:t>Quindi, </a:t>
            </a:r>
            <a:r>
              <a:rPr lang="it-IT" i="1" kern="100" dirty="0">
                <a:latin typeface="Calibri" panose="020F0502020204030204" pitchFamily="34" charset="0"/>
                <a:ea typeface="SimSun" panose="02010600030101010101" pitchFamily="2" charset="-122"/>
                <a:cs typeface="Calibri" panose="020F0502020204030204" pitchFamily="34" charset="0"/>
              </a:rPr>
              <a:t>a fortiori</a:t>
            </a:r>
            <a:r>
              <a:rPr lang="it-IT" kern="100" dirty="0">
                <a:latin typeface="Calibri" panose="020F0502020204030204" pitchFamily="34" charset="0"/>
                <a:ea typeface="SimSun" panose="02010600030101010101" pitchFamily="2" charset="-122"/>
                <a:cs typeface="Calibri" panose="020F0502020204030204" pitchFamily="34" charset="0"/>
              </a:rPr>
              <a:t>, non sembrano ravvisarsi i presupposti giuridici per ottenere, nell’ipotesi di ristrutturazione edilizia, la decurtazione di quanto già corrisposto ai sensi della l. 10/1977, difettando una norma </a:t>
            </a:r>
            <a:r>
              <a:rPr lang="it-IT" i="1" kern="100" dirty="0">
                <a:latin typeface="Calibri" panose="020F0502020204030204" pitchFamily="34" charset="0"/>
                <a:ea typeface="SimSun" panose="02010600030101010101" pitchFamily="2" charset="-122"/>
                <a:cs typeface="Calibri" panose="020F0502020204030204" pitchFamily="34" charset="0"/>
              </a:rPr>
              <a:t>ad hoc.</a:t>
            </a:r>
          </a:p>
          <a:p>
            <a:pPr marL="0" marR="0" algn="just">
              <a:lnSpc>
                <a:spcPts val="2600"/>
              </a:lnSpc>
              <a:spcBef>
                <a:spcPts val="0"/>
              </a:spcBef>
              <a:spcAft>
                <a:spcPts val="0"/>
              </a:spcAft>
            </a:pPr>
            <a:endParaRPr lang="it-IT" kern="100" dirty="0">
              <a:latin typeface="Calibri" panose="020F0502020204030204" pitchFamily="34" charset="0"/>
              <a:ea typeface="SimSun" panose="02010600030101010101" pitchFamily="2" charset="-122"/>
              <a:cs typeface="Calibri" panose="020F0502020204030204" pitchFamily="34" charset="0"/>
            </a:endParaRPr>
          </a:p>
          <a:p>
            <a:pPr algn="just"/>
            <a:endParaRPr lang="it-IT" kern="100" dirty="0">
              <a:latin typeface="Calibri" panose="020F0502020204030204" pitchFamily="34" charset="0"/>
              <a:ea typeface="SimSun" panose="02010600030101010101" pitchFamily="2" charset="-122"/>
              <a:cs typeface="Calibri" panose="020F0502020204030204" pitchFamily="34" charset="0"/>
            </a:endParaRPr>
          </a:p>
          <a:p>
            <a:pPr algn="just"/>
            <a:endParaRPr lang="it-IT" kern="100" dirty="0">
              <a:latin typeface="Calibri" panose="020F0502020204030204" pitchFamily="34" charset="0"/>
              <a:ea typeface="SimSun" panose="02010600030101010101" pitchFamily="2" charset="-122"/>
              <a:cs typeface="Calibri" panose="020F0502020204030204" pitchFamily="34" charset="0"/>
            </a:endParaRPr>
          </a:p>
          <a:p>
            <a:pPr algn="just"/>
            <a:endParaRPr lang="it-IT" kern="100" dirty="0">
              <a:latin typeface="Calibri" panose="020F0502020204030204" pitchFamily="34" charset="0"/>
              <a:ea typeface="SimSun" panose="02010600030101010101" pitchFamily="2" charset="-122"/>
              <a:cs typeface="Calibri" panose="020F0502020204030204" pitchFamily="34" charset="0"/>
            </a:endParaRPr>
          </a:p>
          <a:p>
            <a:pPr marL="285750" indent="-285750">
              <a:buFontTx/>
              <a:buChar char="-"/>
            </a:pPr>
            <a:endParaRPr lang="it-IT" dirty="0"/>
          </a:p>
        </p:txBody>
      </p:sp>
      <p:sp>
        <p:nvSpPr>
          <p:cNvPr id="8" name="Titolo 1">
            <a:extLst>
              <a:ext uri="{FF2B5EF4-FFF2-40B4-BE49-F238E27FC236}">
                <a16:creationId xmlns="" xmlns:a16="http://schemas.microsoft.com/office/drawing/2014/main" id="{70689CC3-5DA7-634B-03AF-D29C61C564B0}"/>
              </a:ext>
            </a:extLst>
          </p:cNvPr>
          <p:cNvSpPr>
            <a:spLocks noGrp="1"/>
          </p:cNvSpPr>
          <p:nvPr>
            <p:ph type="title"/>
          </p:nvPr>
        </p:nvSpPr>
        <p:spPr>
          <a:xfrm>
            <a:off x="1066800" y="488272"/>
            <a:ext cx="10058400" cy="734183"/>
          </a:xfrm>
        </p:spPr>
        <p:txBody>
          <a:bodyPr>
            <a:normAutofit/>
          </a:bodyPr>
          <a:lstStyle/>
          <a:p>
            <a:pPr algn="ctr"/>
            <a:r>
              <a:rPr lang="it-IT" sz="2000" b="1" dirty="0">
                <a:latin typeface="Calibri" panose="020F0502020204030204" pitchFamily="34" charset="0"/>
                <a:cs typeface="Calibri" panose="020F0502020204030204" pitchFamily="34" charset="0"/>
              </a:rPr>
              <a:t>CONTRIBUTO DI COSTRUZIONE E RISTRUTTURAZIONE</a:t>
            </a:r>
          </a:p>
        </p:txBody>
      </p:sp>
    </p:spTree>
    <p:extLst>
      <p:ext uri="{BB962C8B-B14F-4D97-AF65-F5344CB8AC3E}">
        <p14:creationId xmlns="" xmlns:p14="http://schemas.microsoft.com/office/powerpoint/2010/main" val="28236784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 xmlns:a16="http://schemas.microsoft.com/office/drawing/2014/main" id="{E74A0D9E-87A1-E281-4471-725A42E3ED6A}"/>
              </a:ext>
            </a:extLst>
          </p:cNvPr>
          <p:cNvSpPr>
            <a:spLocks noGrp="1"/>
          </p:cNvSpPr>
          <p:nvPr>
            <p:ph type="title"/>
          </p:nvPr>
        </p:nvSpPr>
        <p:spPr>
          <a:xfrm>
            <a:off x="1066800" y="488272"/>
            <a:ext cx="10058400" cy="734183"/>
          </a:xfrm>
        </p:spPr>
        <p:txBody>
          <a:bodyPr>
            <a:normAutofit/>
          </a:bodyPr>
          <a:lstStyle/>
          <a:p>
            <a:pPr algn="ctr"/>
            <a:r>
              <a:rPr lang="it-IT" sz="2000" b="1" dirty="0">
                <a:latin typeface="Calibri" panose="020F0502020204030204" pitchFamily="34" charset="0"/>
                <a:cs typeface="Calibri" panose="020F0502020204030204" pitchFamily="34" charset="0"/>
              </a:rPr>
              <a:t>CONTRIBUTO DI COSTRUZIONE E RISTRUTTURAZIONE</a:t>
            </a:r>
          </a:p>
        </p:txBody>
      </p:sp>
      <p:sp>
        <p:nvSpPr>
          <p:cNvPr id="6" name="CasellaDiTesto 5">
            <a:extLst>
              <a:ext uri="{FF2B5EF4-FFF2-40B4-BE49-F238E27FC236}">
                <a16:creationId xmlns="" xmlns:a16="http://schemas.microsoft.com/office/drawing/2014/main" id="{CBFF6AFE-C5F7-C679-83AF-7F3ECA34975C}"/>
              </a:ext>
            </a:extLst>
          </p:cNvPr>
          <p:cNvSpPr txBox="1"/>
          <p:nvPr/>
        </p:nvSpPr>
        <p:spPr>
          <a:xfrm>
            <a:off x="1154096" y="1879402"/>
            <a:ext cx="10145697" cy="4308872"/>
          </a:xfrm>
          <a:prstGeom prst="rect">
            <a:avLst/>
          </a:prstGeom>
          <a:noFill/>
        </p:spPr>
        <p:txBody>
          <a:bodyPr wrap="square" rtlCol="0">
            <a:spAutoFit/>
          </a:bodyPr>
          <a:lstStyle/>
          <a:p>
            <a:pPr marL="0" marR="0" algn="just">
              <a:lnSpc>
                <a:spcPts val="2600"/>
              </a:lnSpc>
              <a:spcBef>
                <a:spcPts val="0"/>
              </a:spcBef>
              <a:spcAft>
                <a:spcPts val="0"/>
              </a:spcAft>
            </a:pPr>
            <a:r>
              <a:rPr lang="it-IT" kern="100" dirty="0">
                <a:latin typeface="Calibri" panose="020F0502020204030204" pitchFamily="34" charset="0"/>
                <a:ea typeface="SimSun" panose="02010600030101010101" pitchFamily="2" charset="-122"/>
                <a:cs typeface="Calibri" panose="020F0502020204030204" pitchFamily="34" charset="0"/>
              </a:rPr>
              <a:t>«</a:t>
            </a:r>
            <a:r>
              <a:rPr lang="it-IT" i="1" kern="100" dirty="0">
                <a:latin typeface="Calibri" panose="020F0502020204030204" pitchFamily="34" charset="0"/>
                <a:ea typeface="SimSun" panose="02010600030101010101" pitchFamily="2" charset="-122"/>
                <a:cs typeface="Calibri" panose="020F0502020204030204" pitchFamily="34" charset="0"/>
              </a:rPr>
              <a:t>una volta riqualificato correttamente l’intervento come </a:t>
            </a:r>
            <a:r>
              <a:rPr lang="it-IT" i="1" u="sng" kern="100" dirty="0">
                <a:latin typeface="Calibri" panose="020F0502020204030204" pitchFamily="34" charset="0"/>
                <a:ea typeface="SimSun" panose="02010600030101010101" pitchFamily="2" charset="-122"/>
                <a:cs typeface="Calibri" panose="020F0502020204030204" pitchFamily="34" charset="0"/>
              </a:rPr>
              <a:t>nuova costruzione</a:t>
            </a:r>
            <a:r>
              <a:rPr lang="it-IT" i="1" kern="100" dirty="0">
                <a:latin typeface="Calibri" panose="020F0502020204030204" pitchFamily="34" charset="0"/>
                <a:ea typeface="SimSun" panose="02010600030101010101" pitchFamily="2" charset="-122"/>
                <a:cs typeface="Calibri" panose="020F0502020204030204" pitchFamily="34" charset="0"/>
              </a:rPr>
              <a:t>, il Comune avrebbe, comunque, dovuto </a:t>
            </a:r>
            <a:r>
              <a:rPr lang="it-IT" b="1" i="1" u="sng" kern="100" dirty="0">
                <a:latin typeface="Calibri" panose="020F0502020204030204" pitchFamily="34" charset="0"/>
                <a:ea typeface="SimSun" panose="02010600030101010101" pitchFamily="2" charset="-122"/>
                <a:cs typeface="Calibri" panose="020F0502020204030204" pitchFamily="34" charset="0"/>
              </a:rPr>
              <a:t>scomputare</a:t>
            </a:r>
            <a:r>
              <a:rPr lang="it-IT" i="1" kern="100" dirty="0">
                <a:latin typeface="Calibri" panose="020F0502020204030204" pitchFamily="34" charset="0"/>
                <a:ea typeface="SimSun" panose="02010600030101010101" pitchFamily="2" charset="-122"/>
                <a:cs typeface="Calibri" panose="020F0502020204030204" pitchFamily="34" charset="0"/>
              </a:rPr>
              <a:t> dal maggiore importo del contributo, l’importo già corrisposto a titolo di oneri di urbanizzazione per la costruzione dell’originario edificio (o, se l’originario edificio fosse stato costruito prima della L. 10/1977, l’onere virtualmente assolto). Non così per il costo di costruzione che è correlato al maggior valore conseguito dall’edificio per effetto dell’intervento edilizio … </a:t>
            </a:r>
            <a:r>
              <a:rPr lang="it-IT" kern="100" dirty="0">
                <a:latin typeface="Calibri" panose="020F0502020204030204" pitchFamily="34" charset="0"/>
                <a:ea typeface="SimSun" panose="02010600030101010101" pitchFamily="2" charset="-122"/>
                <a:cs typeface="Calibri" panose="020F0502020204030204" pitchFamily="34" charset="0"/>
              </a:rPr>
              <a:t>» (T.A.R. Veneto, sez. II, 18.10.2021, n. 1241 relativo ad un immobile a Bassano del Grappa (VI)).</a:t>
            </a:r>
          </a:p>
          <a:p>
            <a:pPr algn="just"/>
            <a:endParaRPr lang="it-IT" kern="100" dirty="0">
              <a:latin typeface="Calibri" panose="020F0502020204030204" pitchFamily="34" charset="0"/>
              <a:ea typeface="SimSun" panose="02010600030101010101" pitchFamily="2" charset="-122"/>
              <a:cs typeface="Calibri" panose="020F0502020204030204" pitchFamily="34" charset="0"/>
            </a:endParaRPr>
          </a:p>
          <a:p>
            <a:pPr algn="just"/>
            <a:endParaRPr lang="it-IT" kern="100" dirty="0">
              <a:latin typeface="Calibri" panose="020F0502020204030204" pitchFamily="34" charset="0"/>
              <a:ea typeface="SimSun" panose="02010600030101010101" pitchFamily="2" charset="-122"/>
              <a:cs typeface="Calibri" panose="020F0502020204030204" pitchFamily="34" charset="0"/>
            </a:endParaRPr>
          </a:p>
          <a:p>
            <a:pPr algn="just"/>
            <a:r>
              <a:rPr lang="it-IT" kern="100" dirty="0">
                <a:latin typeface="Calibri" panose="020F0502020204030204" pitchFamily="34" charset="0"/>
                <a:ea typeface="SimSun" panose="02010600030101010101" pitchFamily="2" charset="-122"/>
                <a:cs typeface="Calibri" panose="020F0502020204030204" pitchFamily="34" charset="0"/>
              </a:rPr>
              <a:t>La giurisprudenza amministrativa tende ad ammettere lo scomputo nel caso di nuova costruzione, ma solo degli oneri, distinguendo così le due voci del contributo di costruzione: </a:t>
            </a:r>
          </a:p>
          <a:p>
            <a:pPr marL="285750" indent="-285750" algn="just">
              <a:buFontTx/>
              <a:buChar char="-"/>
            </a:pPr>
            <a:r>
              <a:rPr lang="it-IT" kern="100" dirty="0">
                <a:latin typeface="Calibri" panose="020F0502020204030204" pitchFamily="34" charset="0"/>
                <a:ea typeface="SimSun" panose="02010600030101010101" pitchFamily="2" charset="-122"/>
                <a:cs typeface="Calibri" panose="020F0502020204030204" pitchFamily="34" charset="0"/>
              </a:rPr>
              <a:t>per gli edifici costruiti </a:t>
            </a:r>
            <a:r>
              <a:rPr lang="it-IT" i="1" kern="100" dirty="0">
                <a:latin typeface="Calibri" panose="020F0502020204030204" pitchFamily="34" charset="0"/>
                <a:ea typeface="SimSun" panose="02010600030101010101" pitchFamily="2" charset="-122"/>
                <a:cs typeface="Calibri" panose="020F0502020204030204" pitchFamily="34" charset="0"/>
              </a:rPr>
              <a:t>ante</a:t>
            </a:r>
            <a:r>
              <a:rPr lang="it-IT" kern="100" dirty="0">
                <a:latin typeface="Calibri" panose="020F0502020204030204" pitchFamily="34" charset="0"/>
                <a:ea typeface="SimSun" panose="02010600030101010101" pitchFamily="2" charset="-122"/>
                <a:cs typeface="Calibri" panose="020F0502020204030204" pitchFamily="34" charset="0"/>
              </a:rPr>
              <a:t> l. 10/1977 o </a:t>
            </a:r>
            <a:r>
              <a:rPr lang="it-IT" i="1" kern="100" dirty="0">
                <a:latin typeface="Calibri" panose="020F0502020204030204" pitchFamily="34" charset="0"/>
                <a:ea typeface="SimSun" panose="02010600030101010101" pitchFamily="2" charset="-122"/>
                <a:cs typeface="Calibri" panose="020F0502020204030204" pitchFamily="34" charset="0"/>
              </a:rPr>
              <a:t>post</a:t>
            </a:r>
            <a:r>
              <a:rPr lang="it-IT" kern="100" dirty="0">
                <a:latin typeface="Calibri" panose="020F0502020204030204" pitchFamily="34" charset="0"/>
                <a:ea typeface="SimSun" panose="02010600030101010101" pitchFamily="2" charset="-122"/>
                <a:cs typeface="Calibri" panose="020F0502020204030204" pitchFamily="34" charset="0"/>
              </a:rPr>
              <a:t> l. 10/1977, occorre scomputare gli oneri già versati (virtualmente o materialmente) dal conteggio </a:t>
            </a:r>
            <a:r>
              <a:rPr lang="it-IT" i="1" kern="100" dirty="0">
                <a:latin typeface="Calibri" panose="020F0502020204030204" pitchFamily="34" charset="0"/>
                <a:ea typeface="SimSun" panose="02010600030101010101" pitchFamily="2" charset="-122"/>
                <a:cs typeface="Calibri" panose="020F0502020204030204" pitchFamily="34" charset="0"/>
              </a:rPr>
              <a:t>ex novo</a:t>
            </a:r>
            <a:r>
              <a:rPr lang="it-IT" kern="100" dirty="0">
                <a:latin typeface="Calibri" panose="020F0502020204030204" pitchFamily="34" charset="0"/>
                <a:ea typeface="SimSun" panose="02010600030101010101" pitchFamily="2" charset="-122"/>
                <a:cs typeface="Calibri" panose="020F0502020204030204" pitchFamily="34" charset="0"/>
              </a:rPr>
              <a:t>;</a:t>
            </a:r>
          </a:p>
          <a:p>
            <a:pPr marL="285750" indent="-285750" algn="just">
              <a:buFontTx/>
              <a:buChar char="-"/>
            </a:pPr>
            <a:r>
              <a:rPr lang="it-IT" kern="100" dirty="0">
                <a:latin typeface="Calibri" panose="020F0502020204030204" pitchFamily="34" charset="0"/>
                <a:ea typeface="SimSun" panose="02010600030101010101" pitchFamily="2" charset="-122"/>
                <a:cs typeface="Calibri" panose="020F0502020204030204" pitchFamily="34" charset="0"/>
              </a:rPr>
              <a:t>per tutti gli edifici, occorre versare il costo di costruzione connesso al nuovo intervento edilizio.</a:t>
            </a:r>
          </a:p>
          <a:p>
            <a:pPr marL="285750" indent="-285750">
              <a:buFontTx/>
              <a:buChar char="-"/>
            </a:pPr>
            <a:endParaRPr lang="it-IT" dirty="0"/>
          </a:p>
        </p:txBody>
      </p:sp>
    </p:spTree>
    <p:extLst>
      <p:ext uri="{BB962C8B-B14F-4D97-AF65-F5344CB8AC3E}">
        <p14:creationId xmlns="" xmlns:p14="http://schemas.microsoft.com/office/powerpoint/2010/main" val="42140220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 xmlns:a16="http://schemas.microsoft.com/office/drawing/2014/main" id="{AB492334-F820-562D-685D-B17C93937149}"/>
              </a:ext>
            </a:extLst>
          </p:cNvPr>
          <p:cNvSpPr>
            <a:spLocks noGrp="1"/>
          </p:cNvSpPr>
          <p:nvPr>
            <p:ph type="title"/>
          </p:nvPr>
        </p:nvSpPr>
        <p:spPr>
          <a:xfrm>
            <a:off x="1066800" y="488272"/>
            <a:ext cx="10058400" cy="734183"/>
          </a:xfrm>
        </p:spPr>
        <p:txBody>
          <a:bodyPr>
            <a:normAutofit/>
          </a:bodyPr>
          <a:lstStyle/>
          <a:p>
            <a:pPr algn="ctr"/>
            <a:r>
              <a:rPr lang="it-IT" sz="2000" b="1" dirty="0">
                <a:latin typeface="Calibri" panose="020F0502020204030204" pitchFamily="34" charset="0"/>
                <a:cs typeface="Calibri" panose="020F0502020204030204" pitchFamily="34" charset="0"/>
              </a:rPr>
              <a:t>CONTRIBUTO DI COSTRUZIONE E RISTRUTTURAZIONE</a:t>
            </a:r>
          </a:p>
        </p:txBody>
      </p:sp>
      <p:sp>
        <p:nvSpPr>
          <p:cNvPr id="6" name="CasellaDiTesto 5">
            <a:extLst>
              <a:ext uri="{FF2B5EF4-FFF2-40B4-BE49-F238E27FC236}">
                <a16:creationId xmlns="" xmlns:a16="http://schemas.microsoft.com/office/drawing/2014/main" id="{79E04307-9BA8-F0EC-1349-14F180B2FBE4}"/>
              </a:ext>
            </a:extLst>
          </p:cNvPr>
          <p:cNvSpPr txBox="1"/>
          <p:nvPr/>
        </p:nvSpPr>
        <p:spPr>
          <a:xfrm>
            <a:off x="1198485" y="1799503"/>
            <a:ext cx="9926716" cy="5037276"/>
          </a:xfrm>
          <a:prstGeom prst="rect">
            <a:avLst/>
          </a:prstGeom>
          <a:noFill/>
        </p:spPr>
        <p:txBody>
          <a:bodyPr wrap="square" rtlCol="0">
            <a:spAutoFit/>
          </a:bodyPr>
          <a:lstStyle/>
          <a:p>
            <a:pPr marL="0" marR="0" algn="just">
              <a:lnSpc>
                <a:spcPts val="2600"/>
              </a:lnSpc>
              <a:spcBef>
                <a:spcPts val="0"/>
              </a:spcBef>
              <a:spcAft>
                <a:spcPts val="0"/>
              </a:spcAft>
            </a:pPr>
            <a:r>
              <a:rPr lang="it-IT" kern="100" dirty="0">
                <a:latin typeface="Calibri" panose="020F0502020204030204" pitchFamily="34" charset="0"/>
                <a:ea typeface="SimSun" panose="02010600030101010101" pitchFamily="2" charset="-122"/>
                <a:cs typeface="Calibri" panose="020F0502020204030204" pitchFamily="34" charset="0"/>
              </a:rPr>
              <a:t>Il T.A.R. Veneto n. 1241/2021 cita un precedente del Consiglio di Stato che, però, applicava una normativa speciale presente nella Provincia autonoma di Bolzano ed assente a livello statale e/o regionale: «È</a:t>
            </a:r>
            <a:r>
              <a:rPr lang="it-IT" i="1" kern="100" dirty="0">
                <a:latin typeface="Calibri" panose="020F0502020204030204" pitchFamily="34" charset="0"/>
                <a:ea typeface="SimSun" panose="02010600030101010101" pitchFamily="2" charset="-122"/>
                <a:cs typeface="Calibri" panose="020F0502020204030204" pitchFamily="34" charset="0"/>
              </a:rPr>
              <a:t>, pertanto, pienamente condivisibile il principio, ripetutamente affermato dalla giurisprudenza amministrativa, secondo cui, qualora il progetto riguardi la </a:t>
            </a:r>
            <a:r>
              <a:rPr lang="it-IT" i="1" u="sng" kern="100" dirty="0">
                <a:latin typeface="Calibri" panose="020F0502020204030204" pitchFamily="34" charset="0"/>
                <a:ea typeface="SimSun" panose="02010600030101010101" pitchFamily="2" charset="-122"/>
                <a:cs typeface="Calibri" panose="020F0502020204030204" pitchFamily="34" charset="0"/>
              </a:rPr>
              <a:t>ristrutturazione di un edificio</a:t>
            </a:r>
            <a:r>
              <a:rPr lang="it-IT" i="1" kern="100" dirty="0">
                <a:latin typeface="Calibri" panose="020F0502020204030204" pitchFamily="34" charset="0"/>
                <a:ea typeface="SimSun" panose="02010600030101010101" pitchFamily="2" charset="-122"/>
                <a:cs typeface="Calibri" panose="020F0502020204030204" pitchFamily="34" charset="0"/>
              </a:rPr>
              <a:t> esistente, il suo impatto è destinato ad incidere su una zona già urbanizzata, per cui la sua incidenza sarà data dalla consistenza del nuovo intervento, </a:t>
            </a:r>
            <a:r>
              <a:rPr lang="it-IT" b="1" i="1" u="sng" kern="100" dirty="0">
                <a:latin typeface="Calibri" panose="020F0502020204030204" pitchFamily="34" charset="0"/>
                <a:ea typeface="SimSun" panose="02010600030101010101" pitchFamily="2" charset="-122"/>
                <a:cs typeface="Calibri" panose="020F0502020204030204" pitchFamily="34" charset="0"/>
              </a:rPr>
              <a:t>detratto</a:t>
            </a:r>
            <a:r>
              <a:rPr lang="it-IT" i="1" kern="100" dirty="0">
                <a:latin typeface="Calibri" panose="020F0502020204030204" pitchFamily="34" charset="0"/>
                <a:ea typeface="SimSun" panose="02010600030101010101" pitchFamily="2" charset="-122"/>
                <a:cs typeface="Calibri" panose="020F0502020204030204" pitchFamily="34" charset="0"/>
              </a:rPr>
              <a:t> l’impatto di quanto già esistente, con conseguente sussistenza del correlativo onere contributivo in ragione del solo incremento del carico urbanistico (v. in tal senso, ex </a:t>
            </a:r>
            <a:r>
              <a:rPr lang="it-IT" i="1" kern="100" dirty="0" err="1">
                <a:latin typeface="Calibri" panose="020F0502020204030204" pitchFamily="34" charset="0"/>
                <a:ea typeface="SimSun" panose="02010600030101010101" pitchFamily="2" charset="-122"/>
                <a:cs typeface="Calibri" panose="020F0502020204030204" pitchFamily="34" charset="0"/>
              </a:rPr>
              <a:t>plurimis</a:t>
            </a:r>
            <a:r>
              <a:rPr lang="it-IT" i="1" kern="100" dirty="0">
                <a:latin typeface="Calibri" panose="020F0502020204030204" pitchFamily="34" charset="0"/>
                <a:ea typeface="SimSun" panose="02010600030101010101" pitchFamily="2" charset="-122"/>
                <a:cs typeface="Calibri" panose="020F0502020204030204" pitchFamily="34" charset="0"/>
              </a:rPr>
              <a:t>, da ultimo, Cons. St., Sez. V, 13 maggio 2014, n. 2437). Nell’ordinamento urbanistico provinciale tale principio è, ormai, espressamente recepito dall’art. 66, comma 4-bis, l. </a:t>
            </a:r>
            <a:r>
              <a:rPr lang="it-IT" i="1" kern="100" dirty="0" err="1">
                <a:latin typeface="Calibri" panose="020F0502020204030204" pitchFamily="34" charset="0"/>
                <a:ea typeface="SimSun" panose="02010600030101010101" pitchFamily="2" charset="-122"/>
                <a:cs typeface="Calibri" panose="020F0502020204030204" pitchFamily="34" charset="0"/>
              </a:rPr>
              <a:t>urb</a:t>
            </a:r>
            <a:r>
              <a:rPr lang="it-IT" i="1" kern="100" dirty="0">
                <a:latin typeface="Calibri" panose="020F0502020204030204" pitchFamily="34" charset="0"/>
                <a:ea typeface="SimSun" panose="02010600030101010101" pitchFamily="2" charset="-122"/>
                <a:cs typeface="Calibri" panose="020F0502020204030204" pitchFamily="34" charset="0"/>
              </a:rPr>
              <a:t>. prov., inserito dall’art. 15, comma 2, l. prov. 2 luglio 2007, n. 3, che testualmente recita: «In caso di interventi su edifici esistenti, ivi compresa la loro demolizione e ricostruzione, sono dovuti gli oneri di urbanizzazione in ragione dell’incremento del carico urbanistico. I comuni con regolamento di cui all’art. 73, comma 2, stabiliscono i relativi criteri, tenendo conto dell’aumento della superficie utile e dei cambiamenti della destinazione d’uso</a:t>
            </a:r>
            <a:r>
              <a:rPr lang="it-IT" kern="100" dirty="0">
                <a:latin typeface="Calibri" panose="020F0502020204030204" pitchFamily="34" charset="0"/>
                <a:ea typeface="SimSun" panose="02010600030101010101" pitchFamily="2" charset="-122"/>
                <a:cs typeface="Calibri" panose="020F0502020204030204" pitchFamily="34" charset="0"/>
              </a:rPr>
              <a:t>»» (Consiglio di Stato, sez. VI, 02.07.2015, n. 3298).</a:t>
            </a:r>
          </a:p>
          <a:p>
            <a:pPr algn="just"/>
            <a:endParaRPr lang="it-IT" kern="100" dirty="0">
              <a:latin typeface="Calibri" panose="020F0502020204030204" pitchFamily="34" charset="0"/>
              <a:ea typeface="SimSun" panose="02010600030101010101" pitchFamily="2" charset="-122"/>
              <a:cs typeface="Calibri" panose="020F0502020204030204" pitchFamily="34" charset="0"/>
            </a:endParaRPr>
          </a:p>
        </p:txBody>
      </p:sp>
    </p:spTree>
    <p:extLst>
      <p:ext uri="{BB962C8B-B14F-4D97-AF65-F5344CB8AC3E}">
        <p14:creationId xmlns="" xmlns:p14="http://schemas.microsoft.com/office/powerpoint/2010/main" val="19647586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 xmlns:a16="http://schemas.microsoft.com/office/drawing/2014/main" id="{775A01DD-AB7D-18FE-4FC5-974642C71F76}"/>
              </a:ext>
            </a:extLst>
          </p:cNvPr>
          <p:cNvSpPr>
            <a:spLocks noGrp="1"/>
          </p:cNvSpPr>
          <p:nvPr>
            <p:ph type="title"/>
          </p:nvPr>
        </p:nvSpPr>
        <p:spPr>
          <a:xfrm>
            <a:off x="1066800" y="488272"/>
            <a:ext cx="10058400" cy="734183"/>
          </a:xfrm>
        </p:spPr>
        <p:txBody>
          <a:bodyPr>
            <a:normAutofit/>
          </a:bodyPr>
          <a:lstStyle/>
          <a:p>
            <a:pPr algn="ctr"/>
            <a:r>
              <a:rPr lang="it-IT" sz="2000" b="1" dirty="0">
                <a:latin typeface="Calibri" panose="020F0502020204030204" pitchFamily="34" charset="0"/>
                <a:cs typeface="Calibri" panose="020F0502020204030204" pitchFamily="34" charset="0"/>
              </a:rPr>
              <a:t>CONTRIBUTO DI COSTRUZIONE E RISTRUTTURAZIONE</a:t>
            </a:r>
          </a:p>
        </p:txBody>
      </p:sp>
      <p:sp>
        <p:nvSpPr>
          <p:cNvPr id="6" name="CasellaDiTesto 5">
            <a:extLst>
              <a:ext uri="{FF2B5EF4-FFF2-40B4-BE49-F238E27FC236}">
                <a16:creationId xmlns="" xmlns:a16="http://schemas.microsoft.com/office/drawing/2014/main" id="{BBDABEF5-C99F-9643-A244-A7A203F563DF}"/>
              </a:ext>
            </a:extLst>
          </p:cNvPr>
          <p:cNvSpPr txBox="1"/>
          <p:nvPr/>
        </p:nvSpPr>
        <p:spPr>
          <a:xfrm>
            <a:off x="1066800" y="1799503"/>
            <a:ext cx="10136819" cy="4370427"/>
          </a:xfrm>
          <a:prstGeom prst="rect">
            <a:avLst/>
          </a:prstGeom>
          <a:noFill/>
        </p:spPr>
        <p:txBody>
          <a:bodyPr wrap="square" rtlCol="0">
            <a:spAutoFit/>
          </a:bodyPr>
          <a:lstStyle/>
          <a:p>
            <a:pPr marL="0" marR="0" algn="just">
              <a:lnSpc>
                <a:spcPts val="2600"/>
              </a:lnSpc>
              <a:spcBef>
                <a:spcPts val="0"/>
              </a:spcBef>
              <a:spcAft>
                <a:spcPts val="0"/>
              </a:spcAft>
            </a:pPr>
            <a:r>
              <a:rPr lang="it-IT" kern="100" dirty="0">
                <a:latin typeface="Calibri" panose="020F0502020204030204" pitchFamily="34" charset="0"/>
                <a:ea typeface="SimSun" panose="02010600030101010101" pitchFamily="2" charset="-122"/>
                <a:cs typeface="Calibri" panose="020F0502020204030204" pitchFamily="34" charset="0"/>
              </a:rPr>
              <a:t>L’altro precedente del Massimo Organo della Giustizia Amministrativa citato dal T.A.R. Veneto, però, si riferitiva alla Regione Lombardia: «</a:t>
            </a:r>
            <a:r>
              <a:rPr lang="it-IT" i="1" kern="100" dirty="0">
                <a:latin typeface="Calibri" panose="020F0502020204030204" pitchFamily="34" charset="0"/>
                <a:ea typeface="SimSun" panose="02010600030101010101" pitchFamily="2" charset="-122"/>
                <a:cs typeface="Calibri" panose="020F0502020204030204" pitchFamily="34" charset="0"/>
              </a:rPr>
              <a:t>Afferma il Collegio che la misura degli oneri di cui si tratta deve essere definita sulla base dell’impatto urbanistico del progetto, secondo la tabella in vigore nel comune interessato. Qualora il progetto riguardi la </a:t>
            </a:r>
            <a:r>
              <a:rPr lang="it-IT" i="1" u="sng" kern="100" dirty="0">
                <a:latin typeface="Calibri" panose="020F0502020204030204" pitchFamily="34" charset="0"/>
                <a:ea typeface="SimSun" panose="02010600030101010101" pitchFamily="2" charset="-122"/>
                <a:cs typeface="Calibri" panose="020F0502020204030204" pitchFamily="34" charset="0"/>
              </a:rPr>
              <a:t>ristrutturazione di un edificio esistente</a:t>
            </a:r>
            <a:r>
              <a:rPr lang="it-IT" i="1" kern="100" dirty="0">
                <a:latin typeface="Calibri" panose="020F0502020204030204" pitchFamily="34" charset="0"/>
                <a:ea typeface="SimSun" panose="02010600030101010101" pitchFamily="2" charset="-122"/>
                <a:cs typeface="Calibri" panose="020F0502020204030204" pitchFamily="34" charset="0"/>
              </a:rPr>
              <a:t> il suo impatto è destinato ad incidere su una zona già urbanizzata per cui la sua incidenza sarà data dalla consistenza del nuovo intervento </a:t>
            </a:r>
            <a:r>
              <a:rPr lang="it-IT" b="1" i="1" u="sng" kern="100" dirty="0">
                <a:latin typeface="Calibri" panose="020F0502020204030204" pitchFamily="34" charset="0"/>
                <a:ea typeface="SimSun" panose="02010600030101010101" pitchFamily="2" charset="-122"/>
                <a:cs typeface="Calibri" panose="020F0502020204030204" pitchFamily="34" charset="0"/>
              </a:rPr>
              <a:t>detratto</a:t>
            </a:r>
            <a:r>
              <a:rPr lang="it-IT" i="1" kern="100" dirty="0">
                <a:latin typeface="Calibri" panose="020F0502020204030204" pitchFamily="34" charset="0"/>
                <a:ea typeface="SimSun" panose="02010600030101010101" pitchFamily="2" charset="-122"/>
                <a:cs typeface="Calibri" panose="020F0502020204030204" pitchFamily="34" charset="0"/>
              </a:rPr>
              <a:t> l’impatto di quanto già esistente (sostanzialmente in termini C. di S., V, 21 aprile 2006, n. 2258: “la determinazione dell’onere dovuto per il rilascio della concessione costituisce, dunque, il risultato di un calcolo materiale, essendo la misura concreta direttamente collegata dalla legge al carico urbanistico accertato secondo parametri rigorosamente stabiliti”). Da tale affermazione consegue che qualora il comune ometta, come l’odierno appellato, di determinare specificamente la misura del contributo da corrispondere per interventi di ristrutturazione edilizia, quest’ultimo dovrà essere determinato secondo il principio appena esposto</a:t>
            </a:r>
            <a:r>
              <a:rPr lang="it-IT" kern="100" dirty="0">
                <a:latin typeface="Calibri" panose="020F0502020204030204" pitchFamily="34" charset="0"/>
                <a:ea typeface="SimSun" panose="02010600030101010101" pitchFamily="2" charset="-122"/>
                <a:cs typeface="Calibri" panose="020F0502020204030204" pitchFamily="34" charset="0"/>
              </a:rPr>
              <a:t>» (Consiglio di Stato, sez. V, 13.05.2014, n. 2437).</a:t>
            </a:r>
          </a:p>
          <a:p>
            <a:pPr algn="just"/>
            <a:endParaRPr lang="it-IT" kern="100" dirty="0">
              <a:latin typeface="Calibri" panose="020F0502020204030204" pitchFamily="34" charset="0"/>
              <a:ea typeface="SimSun" panose="02010600030101010101" pitchFamily="2" charset="-122"/>
              <a:cs typeface="Calibri" panose="020F0502020204030204" pitchFamily="34" charset="0"/>
            </a:endParaRPr>
          </a:p>
        </p:txBody>
      </p:sp>
    </p:spTree>
    <p:extLst>
      <p:ext uri="{BB962C8B-B14F-4D97-AF65-F5344CB8AC3E}">
        <p14:creationId xmlns="" xmlns:p14="http://schemas.microsoft.com/office/powerpoint/2010/main" val="31565170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 xmlns:a16="http://schemas.microsoft.com/office/drawing/2014/main" id="{4DFBEDB5-FA88-F193-1A9C-5A73C0AAA6B6}"/>
              </a:ext>
            </a:extLst>
          </p:cNvPr>
          <p:cNvSpPr>
            <a:spLocks noGrp="1"/>
          </p:cNvSpPr>
          <p:nvPr>
            <p:ph type="title"/>
          </p:nvPr>
        </p:nvSpPr>
        <p:spPr>
          <a:xfrm>
            <a:off x="1066800" y="488272"/>
            <a:ext cx="10058400" cy="734183"/>
          </a:xfrm>
        </p:spPr>
        <p:txBody>
          <a:bodyPr>
            <a:normAutofit/>
          </a:bodyPr>
          <a:lstStyle/>
          <a:p>
            <a:pPr algn="ctr"/>
            <a:r>
              <a:rPr lang="it-IT" sz="2000" b="1" dirty="0">
                <a:latin typeface="Calibri" panose="020F0502020204030204" pitchFamily="34" charset="0"/>
                <a:cs typeface="Calibri" panose="020F0502020204030204" pitchFamily="34" charset="0"/>
              </a:rPr>
              <a:t>CONTRIBUTO DI COSTRUZIONE E RISTRUTTURAZIONE</a:t>
            </a:r>
          </a:p>
        </p:txBody>
      </p:sp>
      <p:sp>
        <p:nvSpPr>
          <p:cNvPr id="6" name="CasellaDiTesto 5">
            <a:extLst>
              <a:ext uri="{FF2B5EF4-FFF2-40B4-BE49-F238E27FC236}">
                <a16:creationId xmlns="" xmlns:a16="http://schemas.microsoft.com/office/drawing/2014/main" id="{D14C324F-63C6-8AAC-4DBD-ADB272FB35A2}"/>
              </a:ext>
            </a:extLst>
          </p:cNvPr>
          <p:cNvSpPr txBox="1"/>
          <p:nvPr/>
        </p:nvSpPr>
        <p:spPr>
          <a:xfrm>
            <a:off x="1137081" y="1826136"/>
            <a:ext cx="10058400" cy="2369880"/>
          </a:xfrm>
          <a:prstGeom prst="rect">
            <a:avLst/>
          </a:prstGeom>
          <a:noFill/>
        </p:spPr>
        <p:txBody>
          <a:bodyPr wrap="square" rtlCol="0">
            <a:spAutoFit/>
          </a:bodyPr>
          <a:lstStyle/>
          <a:p>
            <a:pPr marL="0" marR="0" algn="just">
              <a:lnSpc>
                <a:spcPts val="2600"/>
              </a:lnSpc>
              <a:spcBef>
                <a:spcPts val="0"/>
              </a:spcBef>
              <a:spcAft>
                <a:spcPts val="0"/>
              </a:spcAft>
            </a:pPr>
            <a:r>
              <a:rPr lang="it-IT" kern="100" dirty="0">
                <a:latin typeface="Calibri" panose="020F0502020204030204" pitchFamily="34" charset="0"/>
                <a:ea typeface="SimSun" panose="02010600030101010101" pitchFamily="2" charset="-122"/>
                <a:cs typeface="Calibri" panose="020F0502020204030204" pitchFamily="34" charset="0"/>
              </a:rPr>
              <a:t>La giurisprudenza amministrativa maggioritaria tende ad aderire all’orientamento del T.A.R. Veneto, ovvero sembra propendere per lo scomputo degli oneri già corrisposti (virtualmente o materialmente) ai sensi della l. 10/1977 anche nel caso di ristrutturazione edilizia, salvo che l’intervento abbia comportato un incremento del carico urbanistico: T.A.R. Puglia, Bari, sez. II, 13.02.2022, n. 370; Consiglio di Stato, sez. II, 25.05.2020, n. 3327; T.A.R Sicilia, Catania, sez. II, 13.01.2017, n. 75; T.A.R. Sardegna, Cagliari, sez. II, 13.042.107, n. 256; T.A.R. Marche, Ancona, sez. I, 26.11.2015, n. 862.</a:t>
            </a:r>
          </a:p>
          <a:p>
            <a:pPr algn="just"/>
            <a:endParaRPr lang="it-IT" kern="100" dirty="0">
              <a:latin typeface="Calibri" panose="020F0502020204030204" pitchFamily="34" charset="0"/>
              <a:ea typeface="SimSun" panose="02010600030101010101" pitchFamily="2" charset="-122"/>
              <a:cs typeface="Calibri" panose="020F0502020204030204" pitchFamily="34" charset="0"/>
            </a:endParaRPr>
          </a:p>
        </p:txBody>
      </p:sp>
    </p:spTree>
    <p:extLst>
      <p:ext uri="{BB962C8B-B14F-4D97-AF65-F5344CB8AC3E}">
        <p14:creationId xmlns="" xmlns:p14="http://schemas.microsoft.com/office/powerpoint/2010/main" val="34111703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 xmlns:a16="http://schemas.microsoft.com/office/drawing/2014/main" id="{9156FD9E-A229-6858-2CF0-07E61D645531}"/>
              </a:ext>
            </a:extLst>
          </p:cNvPr>
          <p:cNvSpPr>
            <a:spLocks noGrp="1"/>
          </p:cNvSpPr>
          <p:nvPr>
            <p:ph type="title"/>
          </p:nvPr>
        </p:nvSpPr>
        <p:spPr>
          <a:xfrm>
            <a:off x="1066800" y="488272"/>
            <a:ext cx="10058400" cy="734183"/>
          </a:xfrm>
        </p:spPr>
        <p:txBody>
          <a:bodyPr>
            <a:normAutofit/>
          </a:bodyPr>
          <a:lstStyle/>
          <a:p>
            <a:pPr algn="ctr"/>
            <a:r>
              <a:rPr lang="it-IT" sz="2000" b="1" dirty="0">
                <a:latin typeface="Calibri" panose="020F0502020204030204" pitchFamily="34" charset="0"/>
                <a:cs typeface="Calibri" panose="020F0502020204030204" pitchFamily="34" charset="0"/>
              </a:rPr>
              <a:t>CASO PRATICO N. 1</a:t>
            </a:r>
          </a:p>
        </p:txBody>
      </p:sp>
      <p:sp>
        <p:nvSpPr>
          <p:cNvPr id="6" name="CasellaDiTesto 5">
            <a:extLst>
              <a:ext uri="{FF2B5EF4-FFF2-40B4-BE49-F238E27FC236}">
                <a16:creationId xmlns="" xmlns:a16="http://schemas.microsoft.com/office/drawing/2014/main" id="{5BFA2CAB-9FE3-1FD8-82C2-67C77A04EE59}"/>
              </a:ext>
            </a:extLst>
          </p:cNvPr>
          <p:cNvSpPr txBox="1"/>
          <p:nvPr/>
        </p:nvSpPr>
        <p:spPr>
          <a:xfrm>
            <a:off x="1066799" y="1849487"/>
            <a:ext cx="10145697" cy="2308324"/>
          </a:xfrm>
          <a:prstGeom prst="rect">
            <a:avLst/>
          </a:prstGeom>
          <a:noFill/>
        </p:spPr>
        <p:txBody>
          <a:bodyPr wrap="square" rtlCol="0">
            <a:spAutoFit/>
          </a:bodyPr>
          <a:lstStyle/>
          <a:p>
            <a:pPr algn="just"/>
            <a:r>
              <a:rPr lang="it-IT" kern="100" dirty="0">
                <a:latin typeface="Calibri" panose="020F0502020204030204" pitchFamily="34" charset="0"/>
                <a:ea typeface="SimSun" panose="02010600030101010101" pitchFamily="2" charset="-122"/>
                <a:cs typeface="Calibri" panose="020F0502020204030204" pitchFamily="34" charset="0"/>
              </a:rPr>
              <a:t>D</a:t>
            </a:r>
            <a:r>
              <a:rPr lang="it-IT" sz="1800" kern="100" dirty="0">
                <a:effectLst/>
                <a:latin typeface="Calibri" panose="020F0502020204030204" pitchFamily="34" charset="0"/>
                <a:ea typeface="SimSun" panose="02010600030101010101" pitchFamily="2" charset="-122"/>
                <a:cs typeface="Calibri" panose="020F0502020204030204" pitchFamily="34" charset="0"/>
              </a:rPr>
              <a:t>emolisco e ricostruisco una casa su un lotto isolato per ricostruire sempre una abitazione, magari ampliandola, come conteggio il contributo? </a:t>
            </a:r>
          </a:p>
          <a:p>
            <a:pPr algn="just"/>
            <a:r>
              <a:rPr lang="it-IT" sz="1800" kern="100" dirty="0">
                <a:effectLst/>
                <a:latin typeface="Calibri" panose="020F0502020204030204" pitchFamily="34" charset="0"/>
                <a:ea typeface="SimSun" panose="02010600030101010101" pitchFamily="2" charset="-122"/>
                <a:cs typeface="Calibri" panose="020F0502020204030204" pitchFamily="34" charset="0"/>
              </a:rPr>
              <a:t>Sicuramente la parte di nuova costruzione è soggetta a contributo, a meno che non rientri nell'ampliamento del 20% dell’unifamiliare (art. 17 c. 3 lett. b) d.P.R. 380/2001), ma come conteggio la parte oggetto di demolizione e ricostruzione/ristrutturazione?  </a:t>
            </a:r>
          </a:p>
          <a:p>
            <a:pPr algn="just"/>
            <a:r>
              <a:rPr lang="it-IT" sz="1800" kern="100" dirty="0">
                <a:effectLst/>
                <a:latin typeface="Calibri" panose="020F0502020204030204" pitchFamily="34" charset="0"/>
                <a:ea typeface="SimSun" panose="02010600030101010101" pitchFamily="2" charset="-122"/>
                <a:cs typeface="Calibri" panose="020F0502020204030204" pitchFamily="34" charset="0"/>
              </a:rPr>
              <a:t>È significativo sapere se la costruzione originaria sia stata realizzata prima o dopo il 1977 ovvero se, a suo tempo, ha pagato il contributo di costruzione?</a:t>
            </a:r>
            <a:endParaRPr lang="it-IT" dirty="0">
              <a:latin typeface="Calibri" panose="020F0502020204030204" pitchFamily="34" charset="0"/>
              <a:cs typeface="Calibri" panose="020F0502020204030204" pitchFamily="34" charset="0"/>
            </a:endParaRPr>
          </a:p>
          <a:p>
            <a:pPr marL="285750" indent="-285750">
              <a:buFontTx/>
              <a:buChar char="-"/>
            </a:pPr>
            <a:endParaRPr lang="it-IT" dirty="0"/>
          </a:p>
        </p:txBody>
      </p:sp>
    </p:spTree>
    <p:extLst>
      <p:ext uri="{BB962C8B-B14F-4D97-AF65-F5344CB8AC3E}">
        <p14:creationId xmlns="" xmlns:p14="http://schemas.microsoft.com/office/powerpoint/2010/main" val="23472668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 xmlns:a16="http://schemas.microsoft.com/office/drawing/2014/main" id="{307F1A13-D75D-BECE-AA6A-B1914431AF68}"/>
              </a:ext>
            </a:extLst>
          </p:cNvPr>
          <p:cNvSpPr>
            <a:spLocks noGrp="1"/>
          </p:cNvSpPr>
          <p:nvPr>
            <p:ph type="title"/>
          </p:nvPr>
        </p:nvSpPr>
        <p:spPr>
          <a:xfrm>
            <a:off x="1066800" y="488272"/>
            <a:ext cx="10058400" cy="734183"/>
          </a:xfrm>
        </p:spPr>
        <p:txBody>
          <a:bodyPr>
            <a:normAutofit/>
          </a:bodyPr>
          <a:lstStyle/>
          <a:p>
            <a:pPr algn="ctr"/>
            <a:r>
              <a:rPr lang="it-IT" sz="2000" b="1" dirty="0">
                <a:latin typeface="Calibri" panose="020F0502020204030204" pitchFamily="34" charset="0"/>
                <a:cs typeface="Calibri" panose="020F0502020204030204" pitchFamily="34" charset="0"/>
              </a:rPr>
              <a:t>CASO PRATICO N. 2</a:t>
            </a:r>
          </a:p>
        </p:txBody>
      </p:sp>
      <p:sp>
        <p:nvSpPr>
          <p:cNvPr id="6" name="CasellaDiTesto 5">
            <a:extLst>
              <a:ext uri="{FF2B5EF4-FFF2-40B4-BE49-F238E27FC236}">
                <a16:creationId xmlns="" xmlns:a16="http://schemas.microsoft.com/office/drawing/2014/main" id="{A20A6D40-1A02-5E1A-10EC-C94023B7B1AE}"/>
              </a:ext>
            </a:extLst>
          </p:cNvPr>
          <p:cNvSpPr txBox="1"/>
          <p:nvPr/>
        </p:nvSpPr>
        <p:spPr>
          <a:xfrm>
            <a:off x="1066800" y="1849487"/>
            <a:ext cx="10216718" cy="1754326"/>
          </a:xfrm>
          <a:prstGeom prst="rect">
            <a:avLst/>
          </a:prstGeom>
          <a:noFill/>
        </p:spPr>
        <p:txBody>
          <a:bodyPr wrap="square" rtlCol="0">
            <a:spAutoFit/>
          </a:bodyPr>
          <a:lstStyle/>
          <a:p>
            <a:pPr algn="just"/>
            <a:r>
              <a:rPr lang="it-IT" kern="100" dirty="0">
                <a:latin typeface="Calibri" panose="020F0502020204030204" pitchFamily="34" charset="0"/>
                <a:ea typeface="SimSun" panose="02010600030101010101" pitchFamily="2" charset="-122"/>
                <a:cs typeface="Calibri" panose="020F0502020204030204" pitchFamily="34" charset="0"/>
              </a:rPr>
              <a:t>A</a:t>
            </a:r>
            <a:r>
              <a:rPr lang="it-IT" sz="1800" kern="100" dirty="0">
                <a:effectLst/>
                <a:latin typeface="Calibri" panose="020F0502020204030204" pitchFamily="34" charset="0"/>
                <a:ea typeface="SimSun" panose="02010600030101010101" pitchFamily="2" charset="-122"/>
                <a:cs typeface="Calibri" panose="020F0502020204030204" pitchFamily="34" charset="0"/>
              </a:rPr>
              <a:t>ncora, ho due casette singole, sempre anni settanta, su due lotti singoli adiacenti; demolisco le due casette e costruisco un unico condominio composto più unità abitative, diciamo più di 6, con un incremento del carico urbanistico. </a:t>
            </a:r>
          </a:p>
          <a:p>
            <a:pPr algn="just"/>
            <a:r>
              <a:rPr lang="it-IT" sz="1800" kern="100" dirty="0">
                <a:effectLst/>
                <a:latin typeface="Calibri" panose="020F0502020204030204" pitchFamily="34" charset="0"/>
                <a:ea typeface="SimSun" panose="02010600030101010101" pitchFamily="2" charset="-122"/>
                <a:cs typeface="Calibri" panose="020F0502020204030204" pitchFamily="34" charset="0"/>
              </a:rPr>
              <a:t>Come conteggio il contributo di costruzione relativamente al volume oggetto di demo-ricostruzione? Anche in questo caso è rilevate se le costruzioni originarie abbiano, a suo tempo, pagato il contributo di costruzione (ante o post 1977)?</a:t>
            </a:r>
            <a:endParaRPr lang="it-IT" kern="100" dirty="0">
              <a:latin typeface="Calibri" panose="020F0502020204030204" pitchFamily="34" charset="0"/>
              <a:ea typeface="SimSun" panose="02010600030101010101" pitchFamily="2" charset="-122"/>
              <a:cs typeface="Calibri" panose="020F0502020204030204" pitchFamily="34" charset="0"/>
            </a:endParaRPr>
          </a:p>
        </p:txBody>
      </p:sp>
    </p:spTree>
    <p:extLst>
      <p:ext uri="{BB962C8B-B14F-4D97-AF65-F5344CB8AC3E}">
        <p14:creationId xmlns="" xmlns:p14="http://schemas.microsoft.com/office/powerpoint/2010/main" val="1962186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 xmlns:a16="http://schemas.microsoft.com/office/drawing/2014/main" id="{E7A8BA76-0374-87E5-80A1-CDC9926A44DC}"/>
              </a:ext>
            </a:extLst>
          </p:cNvPr>
          <p:cNvSpPr>
            <a:spLocks noGrp="1"/>
          </p:cNvSpPr>
          <p:nvPr>
            <p:ph type="title"/>
          </p:nvPr>
        </p:nvSpPr>
        <p:spPr>
          <a:xfrm>
            <a:off x="1066800" y="488272"/>
            <a:ext cx="10058400" cy="734183"/>
          </a:xfrm>
        </p:spPr>
        <p:txBody>
          <a:bodyPr>
            <a:normAutofit/>
          </a:bodyPr>
          <a:lstStyle/>
          <a:p>
            <a:pPr algn="ctr"/>
            <a:r>
              <a:rPr lang="it-IT" sz="2000" b="1" dirty="0">
                <a:latin typeface="Calibri" panose="020F0502020204030204" pitchFamily="34" charset="0"/>
                <a:cs typeface="Calibri" panose="020F0502020204030204" pitchFamily="34" charset="0"/>
              </a:rPr>
              <a:t>CONTRIBUTO DI COSTRUZIONE</a:t>
            </a:r>
          </a:p>
        </p:txBody>
      </p:sp>
      <p:sp>
        <p:nvSpPr>
          <p:cNvPr id="6" name="CasellaDiTesto 5">
            <a:extLst>
              <a:ext uri="{FF2B5EF4-FFF2-40B4-BE49-F238E27FC236}">
                <a16:creationId xmlns="" xmlns:a16="http://schemas.microsoft.com/office/drawing/2014/main" id="{A944EA56-07CF-7F2C-2926-BE6C747E4099}"/>
              </a:ext>
            </a:extLst>
          </p:cNvPr>
          <p:cNvSpPr txBox="1"/>
          <p:nvPr/>
        </p:nvSpPr>
        <p:spPr>
          <a:xfrm>
            <a:off x="983202" y="1779493"/>
            <a:ext cx="10225596" cy="5283498"/>
          </a:xfrm>
          <a:prstGeom prst="rect">
            <a:avLst/>
          </a:prstGeom>
          <a:noFill/>
        </p:spPr>
        <p:txBody>
          <a:bodyPr wrap="square" rtlCol="0">
            <a:spAutoFit/>
          </a:bodyPr>
          <a:lstStyle/>
          <a:p>
            <a:pPr marR="0" algn="just">
              <a:lnSpc>
                <a:spcPts val="2600"/>
              </a:lnSpc>
              <a:spcBef>
                <a:spcPts val="0"/>
              </a:spcBef>
              <a:spcAft>
                <a:spcPts val="0"/>
              </a:spcAft>
            </a:pPr>
            <a:r>
              <a:rPr lang="it-IT" sz="1600" dirty="0">
                <a:solidFill>
                  <a:srgbClr val="000000"/>
                </a:solidFill>
                <a:latin typeface="Calibri" panose="020F0502020204030204" pitchFamily="34" charset="0"/>
                <a:cs typeface="Calibri" panose="020F0502020204030204" pitchFamily="34" charset="0"/>
              </a:rPr>
              <a:t>«</a:t>
            </a:r>
            <a:r>
              <a:rPr lang="it-IT" sz="1600" i="1" dirty="0">
                <a:solidFill>
                  <a:srgbClr val="000000"/>
                </a:solidFill>
                <a:latin typeface="Calibri" panose="020F0502020204030204" pitchFamily="34" charset="0"/>
                <a:cs typeface="Calibri" panose="020F0502020204030204" pitchFamily="34" charset="0"/>
              </a:rPr>
              <a:t>Il </a:t>
            </a:r>
            <a:r>
              <a:rPr lang="it-IT" sz="1600" b="1" i="1" dirty="0">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contributo di costruzione </a:t>
            </a:r>
            <a:r>
              <a:rPr lang="it-IT" sz="1600" i="1" dirty="0">
                <a:solidFill>
                  <a:srgbClr val="000000"/>
                </a:solidFill>
                <a:latin typeface="Calibri" panose="020F0502020204030204" pitchFamily="34" charset="0"/>
                <a:cs typeface="Calibri" panose="020F0502020204030204" pitchFamily="34" charset="0"/>
              </a:rPr>
              <a:t>è un </a:t>
            </a:r>
            <a:r>
              <a:rPr lang="it-IT" sz="1600" i="1" u="sng" dirty="0">
                <a:solidFill>
                  <a:srgbClr val="000000"/>
                </a:solidFill>
                <a:latin typeface="Calibri" panose="020F0502020204030204" pitchFamily="34" charset="0"/>
                <a:cs typeface="Calibri" panose="020F0502020204030204" pitchFamily="34" charset="0"/>
              </a:rPr>
              <a:t>corrispettivo di diritto pubblico</a:t>
            </a:r>
            <a:r>
              <a:rPr lang="it-IT" sz="1600" i="1" dirty="0">
                <a:solidFill>
                  <a:srgbClr val="000000"/>
                </a:solidFill>
                <a:latin typeface="Calibri" panose="020F0502020204030204" pitchFamily="34" charset="0"/>
                <a:cs typeface="Calibri" panose="020F0502020204030204" pitchFamily="34" charset="0"/>
              </a:rPr>
              <a:t>, proprio per il fondamentale principio dell’onerosità del titolo edilizio recepito dall’art. 16 del D.P.R. n. 380 del 2001 (cfr. Corte costituzionale, sentenza n. 64 del 10 aprile 2020), e come tale, benché esso non sia legato da un rigido vincolo di </a:t>
            </a:r>
            <a:r>
              <a:rPr lang="it-IT" sz="1600" i="1" dirty="0" err="1">
                <a:solidFill>
                  <a:srgbClr val="000000"/>
                </a:solidFill>
                <a:latin typeface="Calibri" panose="020F0502020204030204" pitchFamily="34" charset="0"/>
                <a:cs typeface="Calibri" panose="020F0502020204030204" pitchFamily="34" charset="0"/>
              </a:rPr>
              <a:t>sinallagmaticità</a:t>
            </a:r>
            <a:r>
              <a:rPr lang="it-IT" sz="1600" i="1" dirty="0">
                <a:solidFill>
                  <a:srgbClr val="000000"/>
                </a:solidFill>
                <a:latin typeface="Calibri" panose="020F0502020204030204" pitchFamily="34" charset="0"/>
                <a:cs typeface="Calibri" panose="020F0502020204030204" pitchFamily="34" charset="0"/>
              </a:rPr>
              <a:t> rispetto del rilascio del permesso di costruire, rientra anche, e coerentemente, nel novero delle </a:t>
            </a:r>
            <a:r>
              <a:rPr lang="it-IT" sz="1600" i="1" u="sng" dirty="0">
                <a:solidFill>
                  <a:srgbClr val="000000"/>
                </a:solidFill>
                <a:latin typeface="Calibri" panose="020F0502020204030204" pitchFamily="34" charset="0"/>
                <a:cs typeface="Calibri" panose="020F0502020204030204" pitchFamily="34" charset="0"/>
              </a:rPr>
              <a:t>prestazioni patrimoniali imposte di cui all’art. 23 Cost. </a:t>
            </a:r>
            <a:r>
              <a:rPr lang="it-IT" sz="1600" i="1" dirty="0">
                <a:solidFill>
                  <a:srgbClr val="000000"/>
                </a:solidFill>
                <a:latin typeface="Calibri" panose="020F0502020204030204" pitchFamily="34" charset="0"/>
                <a:cs typeface="Calibri" panose="020F0502020204030204" pitchFamily="34" charset="0"/>
              </a:rPr>
              <a:t>(Consiglio di Stato, Ad. </a:t>
            </a:r>
            <a:r>
              <a:rPr lang="it-IT" sz="1600" i="1" dirty="0" err="1">
                <a:solidFill>
                  <a:srgbClr val="000000"/>
                </a:solidFill>
                <a:latin typeface="Calibri" panose="020F0502020204030204" pitchFamily="34" charset="0"/>
                <a:cs typeface="Calibri" panose="020F0502020204030204" pitchFamily="34" charset="0"/>
              </a:rPr>
              <a:t>plen</a:t>
            </a:r>
            <a:r>
              <a:rPr lang="it-IT" sz="1600" i="1" dirty="0">
                <a:solidFill>
                  <a:srgbClr val="000000"/>
                </a:solidFill>
                <a:latin typeface="Calibri" panose="020F0502020204030204" pitchFamily="34" charset="0"/>
                <a:cs typeface="Calibri" panose="020F0502020204030204" pitchFamily="34" charset="0"/>
              </a:rPr>
              <a:t>., 30 agosto 2018, n. 12; IV, 7 novembre 2017, n. 5133). La debenza del contributo di costruzione, di conseguenza, è direttamente correlata all’effettiva trasformazione urbanistica ed edilizia e quindi al concreto impatto che la stessa determina sul territorio. Pertanto, “qualora il privato rinunci o non utilizzi il permesso di costruire, sorge in capo all’amministrazione, ex art. 2033 cod. civ., l’obbligo di restituzione delle somme corrisposte a titolo di contributo per oneri di urbanizzazione e costo di costruzione nonché, conseguentemente, il diritto del privato a pretenderne la restituzione; con la precisazione che il diritto alla restituzione sorge non solamente nel caso in cui la mancata realizzazione delle opere sia totale, ma anche ove il permesso di costruire sia stato utilizzato solo parzialmente” (T.A.R. Lombardia, Milano, II, 7 gennaio 2016, n. 12; altresì, T.A.R. Lombardia, Brescia, II, 2 maggio 2019, n. 426; T.A.R. Puglia, Bari, III, 3 aprile 2018, n. 488; T.A.R. Lombardia, Milano, II, 1° marzo 2017; n. 496; T.A.R. Sicilia, Catania, II, 27 gennaio 2017, n. 189)» </a:t>
            </a:r>
            <a:r>
              <a:rPr lang="it-IT" sz="1600" dirty="0">
                <a:solidFill>
                  <a:srgbClr val="000000"/>
                </a:solidFill>
                <a:latin typeface="Calibri" panose="020F0502020204030204" pitchFamily="34" charset="0"/>
                <a:cs typeface="Calibri" panose="020F0502020204030204" pitchFamily="34" charset="0"/>
              </a:rPr>
              <a:t>(T.A.R. Lombardia, Milano, sez. II, 23.07.2020, n. 1418).</a:t>
            </a:r>
          </a:p>
          <a:p>
            <a:pPr marL="285750" indent="-285750">
              <a:buFontTx/>
              <a:buChar char="-"/>
            </a:pPr>
            <a:endParaRPr lang="it-IT" sz="1600" dirty="0">
              <a:latin typeface="Calibri" panose="020F0502020204030204" pitchFamily="34" charset="0"/>
              <a:cs typeface="Calibri" panose="020F0502020204030204" pitchFamily="34" charset="0"/>
            </a:endParaRPr>
          </a:p>
          <a:p>
            <a:pPr marL="285750" indent="-285750">
              <a:buFontTx/>
              <a:buChar char="-"/>
            </a:pPr>
            <a:endParaRPr lang="it-IT" dirty="0"/>
          </a:p>
        </p:txBody>
      </p:sp>
    </p:spTree>
    <p:extLst>
      <p:ext uri="{BB962C8B-B14F-4D97-AF65-F5344CB8AC3E}">
        <p14:creationId xmlns="" xmlns:p14="http://schemas.microsoft.com/office/powerpoint/2010/main" val="5420866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 xmlns:a16="http://schemas.microsoft.com/office/drawing/2014/main" id="{B1FBA893-66AA-E0CD-5DF1-B595B6649883}"/>
              </a:ext>
            </a:extLst>
          </p:cNvPr>
          <p:cNvSpPr>
            <a:spLocks noGrp="1"/>
          </p:cNvSpPr>
          <p:nvPr>
            <p:ph type="title"/>
          </p:nvPr>
        </p:nvSpPr>
        <p:spPr>
          <a:xfrm>
            <a:off x="1066800" y="488272"/>
            <a:ext cx="10058400" cy="734183"/>
          </a:xfrm>
        </p:spPr>
        <p:txBody>
          <a:bodyPr>
            <a:normAutofit/>
          </a:bodyPr>
          <a:lstStyle/>
          <a:p>
            <a:pPr algn="ctr"/>
            <a:r>
              <a:rPr lang="it-IT" sz="2000" b="1" dirty="0">
                <a:latin typeface="Calibri" panose="020F0502020204030204" pitchFamily="34" charset="0"/>
                <a:cs typeface="Calibri" panose="020F0502020204030204" pitchFamily="34" charset="0"/>
              </a:rPr>
              <a:t>CASO PRATICO N. 3</a:t>
            </a:r>
          </a:p>
        </p:txBody>
      </p:sp>
      <p:sp>
        <p:nvSpPr>
          <p:cNvPr id="6" name="CasellaDiTesto 5">
            <a:extLst>
              <a:ext uri="{FF2B5EF4-FFF2-40B4-BE49-F238E27FC236}">
                <a16:creationId xmlns="" xmlns:a16="http://schemas.microsoft.com/office/drawing/2014/main" id="{6C22336C-3EF7-2B96-CFF7-1D57696A5DA5}"/>
              </a:ext>
            </a:extLst>
          </p:cNvPr>
          <p:cNvSpPr txBox="1"/>
          <p:nvPr/>
        </p:nvSpPr>
        <p:spPr>
          <a:xfrm>
            <a:off x="1066800" y="1849487"/>
            <a:ext cx="10127942" cy="1754326"/>
          </a:xfrm>
          <a:prstGeom prst="rect">
            <a:avLst/>
          </a:prstGeom>
          <a:noFill/>
        </p:spPr>
        <p:txBody>
          <a:bodyPr wrap="square" rtlCol="0">
            <a:spAutoFit/>
          </a:bodyPr>
          <a:lstStyle/>
          <a:p>
            <a:pPr algn="just"/>
            <a:r>
              <a:rPr lang="it-IT" kern="100" dirty="0">
                <a:latin typeface="Calibri" panose="020F0502020204030204" pitchFamily="34" charset="0"/>
                <a:ea typeface="SimSun" panose="02010600030101010101" pitchFamily="2" charset="-122"/>
                <a:cs typeface="Calibri" panose="020F0502020204030204" pitchFamily="34" charset="0"/>
              </a:rPr>
              <a:t>Se invece ho una classica casetta anni settanta singola su un lotto singolo, demolisco e ricostruisco, ampliandola, e realizzo un condominio di 6 unità abitative con un evidente incremento del carico urbanistico a parità di volume demolito e ricostruito, come conteggio il contributo di costruzione relativamente al volume oggetto di demo-ricostruzione? </a:t>
            </a:r>
          </a:p>
          <a:p>
            <a:pPr algn="just"/>
            <a:r>
              <a:rPr lang="it-IT" kern="100" dirty="0">
                <a:latin typeface="Calibri" panose="020F0502020204030204" pitchFamily="34" charset="0"/>
                <a:ea typeface="SimSun" panose="02010600030101010101" pitchFamily="2" charset="-122"/>
                <a:cs typeface="Calibri" panose="020F0502020204030204" pitchFamily="34" charset="0"/>
              </a:rPr>
              <a:t>Anche in questo caso è rilevate se le costruzioni originarie abbiano, a suo tempo, pagato il contributo di costruzione (ante o post 1977)?</a:t>
            </a:r>
          </a:p>
        </p:txBody>
      </p:sp>
    </p:spTree>
    <p:extLst>
      <p:ext uri="{BB962C8B-B14F-4D97-AF65-F5344CB8AC3E}">
        <p14:creationId xmlns="" xmlns:p14="http://schemas.microsoft.com/office/powerpoint/2010/main" val="25061865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ttangolo 46">
            <a:extLst>
              <a:ext uri="{FF2B5EF4-FFF2-40B4-BE49-F238E27FC236}">
                <a16:creationId xmlns="" xmlns:a16="http://schemas.microsoft.com/office/drawing/2014/main" id="{FBDCECDC-EEE3-4128-AA5E-82A8C08796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F0502020204030204"/>
              <a:ea typeface="+mn-ea"/>
              <a:cs typeface="+mn-cs"/>
            </a:endParaRPr>
          </a:p>
        </p:txBody>
      </p:sp>
      <p:sp>
        <p:nvSpPr>
          <p:cNvPr id="49" name="Rettangolo 48">
            <a:extLst>
              <a:ext uri="{FF2B5EF4-FFF2-40B4-BE49-F238E27FC236}">
                <a16:creationId xmlns="" xmlns:a16="http://schemas.microsoft.com/office/drawing/2014/main" id="{4260EDE0-989C-4E16-AF94-F652294D828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CasellaDiTesto 1">
            <a:extLst>
              <a:ext uri="{FF2B5EF4-FFF2-40B4-BE49-F238E27FC236}">
                <a16:creationId xmlns="" xmlns:a16="http://schemas.microsoft.com/office/drawing/2014/main" id="{241607F8-6938-82D7-45CF-190A503CFBAC}"/>
              </a:ext>
            </a:extLst>
          </p:cNvPr>
          <p:cNvSpPr txBox="1"/>
          <p:nvPr/>
        </p:nvSpPr>
        <p:spPr>
          <a:xfrm>
            <a:off x="0" y="2362254"/>
            <a:ext cx="12192000" cy="784830"/>
          </a:xfrm>
          <a:prstGeom prst="rect">
            <a:avLst/>
          </a:prstGeom>
          <a:noFill/>
        </p:spPr>
        <p:txBody>
          <a:bodyPr wrap="square" rtlCol="0">
            <a:spAutoFit/>
          </a:bodyPr>
          <a:lstStyle/>
          <a:p>
            <a:pPr marR="0" lvl="0" indent="0" algn="ctr" fontAlgn="auto">
              <a:lnSpc>
                <a:spcPct val="100000"/>
              </a:lnSpc>
              <a:spcBef>
                <a:spcPts val="0"/>
              </a:spcBef>
              <a:spcAft>
                <a:spcPts val="0"/>
              </a:spcAft>
              <a:buClrTx/>
              <a:buSzTx/>
              <a:buFontTx/>
              <a:buNone/>
              <a:tabLst/>
              <a:defRPr/>
            </a:pPr>
            <a:r>
              <a:rPr lang="it" sz="45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RISTRUTTURAZIONE E STANDARD</a:t>
            </a:r>
            <a:endParaRPr lang="it-IT" sz="45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21867531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 xmlns:a16="http://schemas.microsoft.com/office/drawing/2014/main" id="{FC5B1B4B-2E71-A705-C52D-42F381F1D98F}"/>
              </a:ext>
            </a:extLst>
          </p:cNvPr>
          <p:cNvSpPr>
            <a:spLocks noGrp="1"/>
          </p:cNvSpPr>
          <p:nvPr>
            <p:ph type="title"/>
          </p:nvPr>
        </p:nvSpPr>
        <p:spPr>
          <a:xfrm>
            <a:off x="1066800" y="488272"/>
            <a:ext cx="10058400" cy="734183"/>
          </a:xfrm>
        </p:spPr>
        <p:txBody>
          <a:bodyPr>
            <a:normAutofit/>
          </a:bodyPr>
          <a:lstStyle/>
          <a:p>
            <a:pPr algn="ctr"/>
            <a:r>
              <a:rPr lang="it-IT" sz="2000" b="1" dirty="0">
                <a:latin typeface="Calibri" panose="020F0502020204030204" pitchFamily="34" charset="0"/>
                <a:cs typeface="Calibri" panose="020F0502020204030204" pitchFamily="34" charset="0"/>
              </a:rPr>
              <a:t>RISTRUTTURAZIONE E STANDARD</a:t>
            </a:r>
          </a:p>
        </p:txBody>
      </p:sp>
      <p:sp>
        <p:nvSpPr>
          <p:cNvPr id="2" name="CasellaDiTesto 1">
            <a:extLst>
              <a:ext uri="{FF2B5EF4-FFF2-40B4-BE49-F238E27FC236}">
                <a16:creationId xmlns="" xmlns:a16="http://schemas.microsoft.com/office/drawing/2014/main" id="{F9FAE79E-0FD4-87B4-C2C6-C89C88D8CA13}"/>
              </a:ext>
            </a:extLst>
          </p:cNvPr>
          <p:cNvSpPr txBox="1"/>
          <p:nvPr/>
        </p:nvSpPr>
        <p:spPr>
          <a:xfrm>
            <a:off x="1066800" y="1849487"/>
            <a:ext cx="10058400" cy="1477328"/>
          </a:xfrm>
          <a:prstGeom prst="rect">
            <a:avLst/>
          </a:prstGeom>
          <a:noFill/>
        </p:spPr>
        <p:txBody>
          <a:bodyPr wrap="square" rtlCol="0">
            <a:spAutoFit/>
          </a:bodyPr>
          <a:lstStyle/>
          <a:p>
            <a:pPr algn="just"/>
            <a:r>
              <a:rPr lang="it-IT" sz="1800" kern="100" dirty="0">
                <a:effectLst/>
                <a:latin typeface="Calibri" panose="020F0502020204030204" pitchFamily="34" charset="0"/>
                <a:ea typeface="SimSun" panose="02010600030101010101" pitchFamily="2" charset="-122"/>
                <a:cs typeface="Calibri" panose="020F0502020204030204" pitchFamily="34" charset="0"/>
              </a:rPr>
              <a:t>Se demolisco</a:t>
            </a:r>
            <a:r>
              <a:rPr lang="it-IT" kern="100" dirty="0">
                <a:latin typeface="Calibri" panose="020F0502020204030204" pitchFamily="34" charset="0"/>
                <a:ea typeface="SimSun" panose="02010600030101010101" pitchFamily="2" charset="-122"/>
                <a:cs typeface="Calibri" panose="020F0502020204030204" pitchFamily="34" charset="0"/>
              </a:rPr>
              <a:t> e ricostruisco un immobile, devo recuperare anche gli standard attuali di parcheggio richiesti dalla vigente normativa statale e comunale (es. Legge Tognoli, parcheggio per superfici commerciali, </a:t>
            </a:r>
            <a:r>
              <a:rPr lang="it-IT" kern="100" dirty="0" err="1">
                <a:latin typeface="Calibri" panose="020F0502020204030204" pitchFamily="34" charset="0"/>
                <a:ea typeface="SimSun" panose="02010600030101010101" pitchFamily="2" charset="-122"/>
                <a:cs typeface="Calibri" panose="020F0502020204030204" pitchFamily="34" charset="0"/>
              </a:rPr>
              <a:t>etc</a:t>
            </a:r>
            <a:r>
              <a:rPr lang="it-IT" kern="100" dirty="0">
                <a:latin typeface="Calibri" panose="020F0502020204030204" pitchFamily="34" charset="0"/>
                <a:ea typeface="SimSun" panose="02010600030101010101" pitchFamily="2" charset="-122"/>
                <a:cs typeface="Calibri" panose="020F0502020204030204" pitchFamily="34" charset="0"/>
              </a:rPr>
              <a:t>).</a:t>
            </a:r>
          </a:p>
          <a:p>
            <a:pPr algn="just"/>
            <a:endParaRPr lang="it-IT" kern="100" dirty="0">
              <a:latin typeface="Calibri" panose="020F0502020204030204" pitchFamily="34" charset="0"/>
              <a:ea typeface="SimSun" panose="02010600030101010101" pitchFamily="2" charset="-122"/>
              <a:cs typeface="Calibri" panose="020F0502020204030204" pitchFamily="34" charset="0"/>
            </a:endParaRPr>
          </a:p>
          <a:p>
            <a:pPr algn="just"/>
            <a:r>
              <a:rPr lang="it-IT" kern="100" dirty="0">
                <a:latin typeface="Calibri" panose="020F0502020204030204" pitchFamily="34" charset="0"/>
                <a:ea typeface="SimSun" panose="02010600030101010101" pitchFamily="2" charset="-122"/>
                <a:cs typeface="Calibri" panose="020F0502020204030204" pitchFamily="34" charset="0"/>
              </a:rPr>
              <a:t>Tuttavia, posso considerare la </a:t>
            </a:r>
            <a:r>
              <a:rPr lang="it-IT" kern="100" dirty="0" err="1">
                <a:latin typeface="Calibri" panose="020F0502020204030204" pitchFamily="34" charset="0"/>
                <a:ea typeface="SimSun" panose="02010600030101010101" pitchFamily="2" charset="-122"/>
                <a:cs typeface="Calibri" panose="020F0502020204030204" pitchFamily="34" charset="0"/>
              </a:rPr>
              <a:t>pre</a:t>
            </a:r>
            <a:r>
              <a:rPr lang="it-IT" kern="100" dirty="0">
                <a:latin typeface="Calibri" panose="020F0502020204030204" pitchFamily="34" charset="0"/>
                <a:ea typeface="SimSun" panose="02010600030101010101" pitchFamily="2" charset="-122"/>
                <a:cs typeface="Calibri" panose="020F0502020204030204" pitchFamily="34" charset="0"/>
              </a:rPr>
              <a:t>-esistenza e, quindi, effettuare una differenza tra quanto già sussistente in termini di </a:t>
            </a:r>
            <a:r>
              <a:rPr lang="it-IT" i="1" kern="100" dirty="0">
                <a:latin typeface="Calibri" panose="020F0502020204030204" pitchFamily="34" charset="0"/>
                <a:ea typeface="SimSun" panose="02010600030101010101" pitchFamily="2" charset="-122"/>
                <a:cs typeface="Calibri" panose="020F0502020204030204" pitchFamily="34" charset="0"/>
              </a:rPr>
              <a:t>standard </a:t>
            </a:r>
            <a:r>
              <a:rPr lang="it-IT" kern="100" dirty="0">
                <a:latin typeface="Calibri" panose="020F0502020204030204" pitchFamily="34" charset="0"/>
                <a:ea typeface="SimSun" panose="02010600030101010101" pitchFamily="2" charset="-122"/>
                <a:cs typeface="Calibri" panose="020F0502020204030204" pitchFamily="34" charset="0"/>
              </a:rPr>
              <a:t>e quanto richiesto e connaturato al nuovo intervento edilizio.</a:t>
            </a:r>
          </a:p>
        </p:txBody>
      </p:sp>
    </p:spTree>
    <p:extLst>
      <p:ext uri="{BB962C8B-B14F-4D97-AF65-F5344CB8AC3E}">
        <p14:creationId xmlns="" xmlns:p14="http://schemas.microsoft.com/office/powerpoint/2010/main" val="33542038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 xmlns:a16="http://schemas.microsoft.com/office/drawing/2014/main" id="{8F12ABFC-6D7B-DE6F-8D37-FCB9ED6ED11B}"/>
              </a:ext>
            </a:extLst>
          </p:cNvPr>
          <p:cNvSpPr>
            <a:spLocks noGrp="1"/>
          </p:cNvSpPr>
          <p:nvPr>
            <p:ph type="title"/>
          </p:nvPr>
        </p:nvSpPr>
        <p:spPr>
          <a:xfrm>
            <a:off x="1066800" y="488272"/>
            <a:ext cx="10058400" cy="734183"/>
          </a:xfrm>
        </p:spPr>
        <p:txBody>
          <a:bodyPr>
            <a:normAutofit/>
          </a:bodyPr>
          <a:lstStyle/>
          <a:p>
            <a:pPr algn="ctr"/>
            <a:r>
              <a:rPr lang="it-IT" sz="2000" b="1" dirty="0">
                <a:latin typeface="Calibri" panose="020F0502020204030204" pitchFamily="34" charset="0"/>
                <a:cs typeface="Calibri" panose="020F0502020204030204" pitchFamily="34" charset="0"/>
              </a:rPr>
              <a:t>RISTRUTTURAZIONE E PUA</a:t>
            </a:r>
          </a:p>
        </p:txBody>
      </p:sp>
      <p:sp>
        <p:nvSpPr>
          <p:cNvPr id="2" name="CasellaDiTesto 1">
            <a:extLst>
              <a:ext uri="{FF2B5EF4-FFF2-40B4-BE49-F238E27FC236}">
                <a16:creationId xmlns="" xmlns:a16="http://schemas.microsoft.com/office/drawing/2014/main" id="{AFF82A3A-4FBD-9C1E-FC32-91FFFFC65673}"/>
              </a:ext>
            </a:extLst>
          </p:cNvPr>
          <p:cNvSpPr txBox="1"/>
          <p:nvPr/>
        </p:nvSpPr>
        <p:spPr>
          <a:xfrm>
            <a:off x="1066800" y="1849487"/>
            <a:ext cx="10058400" cy="923330"/>
          </a:xfrm>
          <a:prstGeom prst="rect">
            <a:avLst/>
          </a:prstGeom>
          <a:noFill/>
        </p:spPr>
        <p:txBody>
          <a:bodyPr wrap="square" rtlCol="0">
            <a:spAutoFit/>
          </a:bodyPr>
          <a:lstStyle/>
          <a:p>
            <a:pPr algn="just"/>
            <a:r>
              <a:rPr lang="it-IT" sz="1800" kern="100" dirty="0">
                <a:effectLst/>
                <a:latin typeface="Calibri" panose="020F0502020204030204" pitchFamily="34" charset="0"/>
                <a:ea typeface="SimSun" panose="02010600030101010101" pitchFamily="2" charset="-122"/>
                <a:cs typeface="Calibri" panose="020F0502020204030204" pitchFamily="34" charset="0"/>
              </a:rPr>
              <a:t>Analogamente, se ho una P.U.A. o un Piano di Recupero, per attuare le previsioni a </a:t>
            </a:r>
            <a:r>
              <a:rPr lang="it-IT" sz="1800" i="1" kern="100" dirty="0">
                <a:effectLst/>
                <a:latin typeface="Calibri" panose="020F0502020204030204" pitchFamily="34" charset="0"/>
                <a:ea typeface="SimSun" panose="02010600030101010101" pitchFamily="2" charset="-122"/>
                <a:cs typeface="Calibri" panose="020F0502020204030204" pitchFamily="34" charset="0"/>
              </a:rPr>
              <a:t>standard</a:t>
            </a:r>
            <a:r>
              <a:rPr lang="it-IT" sz="1800" kern="100" dirty="0">
                <a:effectLst/>
                <a:latin typeface="Calibri" panose="020F0502020204030204" pitchFamily="34" charset="0"/>
                <a:ea typeface="SimSun" panose="02010600030101010101" pitchFamily="2" charset="-122"/>
                <a:cs typeface="Calibri" panose="020F0502020204030204" pitchFamily="34" charset="0"/>
              </a:rPr>
              <a:t> dello strumento particolare (es. parcheggio e verde in base al numero di abitanti), devo effettuare la differenza tra quanto già esistente e quanto realizzato </a:t>
            </a:r>
            <a:r>
              <a:rPr lang="it-IT" sz="1800" i="1" kern="100" dirty="0">
                <a:effectLst/>
                <a:latin typeface="Calibri" panose="020F0502020204030204" pitchFamily="34" charset="0"/>
                <a:ea typeface="SimSun" panose="02010600030101010101" pitchFamily="2" charset="-122"/>
                <a:cs typeface="Calibri" panose="020F0502020204030204" pitchFamily="34" charset="0"/>
              </a:rPr>
              <a:t>ex novo</a:t>
            </a:r>
            <a:r>
              <a:rPr lang="it-IT" kern="100" dirty="0">
                <a:latin typeface="Calibri" panose="020F0502020204030204" pitchFamily="34" charset="0"/>
                <a:ea typeface="SimSun" panose="02010600030101010101" pitchFamily="2" charset="-122"/>
                <a:cs typeface="Calibri" panose="020F0502020204030204" pitchFamily="34" charset="0"/>
              </a:rPr>
              <a:t>.</a:t>
            </a:r>
          </a:p>
        </p:txBody>
      </p:sp>
    </p:spTree>
    <p:extLst>
      <p:ext uri="{BB962C8B-B14F-4D97-AF65-F5344CB8AC3E}">
        <p14:creationId xmlns="" xmlns:p14="http://schemas.microsoft.com/office/powerpoint/2010/main" val="11418347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ttangolo 46">
            <a:extLst>
              <a:ext uri="{FF2B5EF4-FFF2-40B4-BE49-F238E27FC236}">
                <a16:creationId xmlns="" xmlns:a16="http://schemas.microsoft.com/office/drawing/2014/main" id="{FBDCECDC-EEE3-4128-AA5E-82A8C08796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F0502020204030204"/>
              <a:ea typeface="+mn-ea"/>
              <a:cs typeface="+mn-cs"/>
            </a:endParaRPr>
          </a:p>
        </p:txBody>
      </p:sp>
      <p:sp>
        <p:nvSpPr>
          <p:cNvPr id="49" name="Rettangolo 48">
            <a:extLst>
              <a:ext uri="{FF2B5EF4-FFF2-40B4-BE49-F238E27FC236}">
                <a16:creationId xmlns="" xmlns:a16="http://schemas.microsoft.com/office/drawing/2014/main" id="{4260EDE0-989C-4E16-AF94-F652294D828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CasellaDiTesto 1">
            <a:extLst>
              <a:ext uri="{FF2B5EF4-FFF2-40B4-BE49-F238E27FC236}">
                <a16:creationId xmlns="" xmlns:a16="http://schemas.microsoft.com/office/drawing/2014/main" id="{241607F8-6938-82D7-45CF-190A503CFBAC}"/>
              </a:ext>
            </a:extLst>
          </p:cNvPr>
          <p:cNvSpPr txBox="1"/>
          <p:nvPr/>
        </p:nvSpPr>
        <p:spPr>
          <a:xfrm>
            <a:off x="0" y="2362254"/>
            <a:ext cx="1219200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 sz="45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RISTRUTTURAZIONE E SANATORIA</a:t>
            </a:r>
            <a:endParaRPr lang="it-IT" sz="45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25558391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 xmlns:a16="http://schemas.microsoft.com/office/drawing/2014/main" id="{B39B8FBD-EB29-EF19-3151-5CCD7C6DF979}"/>
              </a:ext>
            </a:extLst>
          </p:cNvPr>
          <p:cNvSpPr>
            <a:spLocks noGrp="1"/>
          </p:cNvSpPr>
          <p:nvPr>
            <p:ph type="title"/>
          </p:nvPr>
        </p:nvSpPr>
        <p:spPr>
          <a:xfrm>
            <a:off x="1066800" y="488272"/>
            <a:ext cx="10058400" cy="734183"/>
          </a:xfrm>
        </p:spPr>
        <p:txBody>
          <a:bodyPr>
            <a:normAutofit/>
          </a:bodyPr>
          <a:lstStyle/>
          <a:p>
            <a:pPr algn="ctr"/>
            <a:r>
              <a:rPr lang="it-IT" sz="2000" b="1" dirty="0">
                <a:latin typeface="Calibri" panose="020F0502020204030204" pitchFamily="34" charset="0"/>
                <a:cs typeface="Calibri" panose="020F0502020204030204" pitchFamily="34" charset="0"/>
              </a:rPr>
              <a:t>RISTRUTTURAZIONE ABUSIVA</a:t>
            </a:r>
          </a:p>
        </p:txBody>
      </p:sp>
      <p:sp>
        <p:nvSpPr>
          <p:cNvPr id="6" name="CasellaDiTesto 5">
            <a:extLst>
              <a:ext uri="{FF2B5EF4-FFF2-40B4-BE49-F238E27FC236}">
                <a16:creationId xmlns="" xmlns:a16="http://schemas.microsoft.com/office/drawing/2014/main" id="{75393326-BFE0-FBD5-0B21-50FB1A4B3F73}"/>
              </a:ext>
            </a:extLst>
          </p:cNvPr>
          <p:cNvSpPr txBox="1"/>
          <p:nvPr/>
        </p:nvSpPr>
        <p:spPr>
          <a:xfrm>
            <a:off x="1066800" y="1849487"/>
            <a:ext cx="10058400" cy="3970318"/>
          </a:xfrm>
          <a:prstGeom prst="rect">
            <a:avLst/>
          </a:prstGeom>
          <a:noFill/>
        </p:spPr>
        <p:txBody>
          <a:bodyPr wrap="square" rtlCol="0">
            <a:spAutoFit/>
          </a:bodyPr>
          <a:lstStyle/>
          <a:p>
            <a:pPr algn="just"/>
            <a:r>
              <a:rPr lang="it-IT" kern="100" dirty="0">
                <a:latin typeface="Calibri" panose="020F0502020204030204" pitchFamily="34" charset="0"/>
                <a:ea typeface="SimSun" panose="02010600030101010101" pitchFamily="2" charset="-122"/>
                <a:cs typeface="Calibri" panose="020F0502020204030204" pitchFamily="34" charset="0"/>
              </a:rPr>
              <a:t>Per sanzionare e/o sanare una ristrutturazione abusiva si applica l’art. 33 d.P.R. 380/2001, come integrato e/o specificato dagli artt. 92 e 93 </a:t>
            </a:r>
            <a:r>
              <a:rPr lang="it-IT" kern="100" dirty="0" err="1">
                <a:latin typeface="Calibri" panose="020F0502020204030204" pitchFamily="34" charset="0"/>
                <a:ea typeface="SimSun" panose="02010600030101010101" pitchFamily="2" charset="-122"/>
                <a:cs typeface="Calibri" panose="020F0502020204030204" pitchFamily="34" charset="0"/>
              </a:rPr>
              <a:t>l.r</a:t>
            </a:r>
            <a:r>
              <a:rPr lang="it-IT" kern="100" dirty="0">
                <a:latin typeface="Calibri" panose="020F0502020204030204" pitchFamily="34" charset="0"/>
                <a:ea typeface="SimSun" panose="02010600030101010101" pitchFamily="2" charset="-122"/>
                <a:cs typeface="Calibri" panose="020F0502020204030204" pitchFamily="34" charset="0"/>
              </a:rPr>
              <a:t>. Veneto </a:t>
            </a:r>
            <a:r>
              <a:rPr lang="it-IT" kern="100" dirty="0" smtClean="0">
                <a:latin typeface="Calibri" panose="020F0502020204030204" pitchFamily="34" charset="0"/>
                <a:ea typeface="SimSun" panose="02010600030101010101" pitchFamily="2" charset="-122"/>
                <a:cs typeface="Calibri" panose="020F0502020204030204" pitchFamily="34" charset="0"/>
              </a:rPr>
              <a:t>61/1985. Tale articolo si applica alla cd. ristrutturazione pesante, ovvero </a:t>
            </a:r>
            <a:r>
              <a:rPr lang="it-IT" kern="100" dirty="0" smtClean="0">
                <a:latin typeface="Calibri" panose="020F0502020204030204" pitchFamily="34" charset="0"/>
                <a:ea typeface="SimSun" panose="02010600030101010101" pitchFamily="2" charset="-122"/>
                <a:cs typeface="Calibri" panose="020F0502020204030204" pitchFamily="34" charset="0"/>
              </a:rPr>
              <a:t>soggetta a </a:t>
            </a:r>
            <a:r>
              <a:rPr lang="it-IT" kern="100" dirty="0" err="1" smtClean="0">
                <a:latin typeface="Calibri" panose="020F0502020204030204" pitchFamily="34" charset="0"/>
                <a:ea typeface="SimSun" panose="02010600030101010101" pitchFamily="2" charset="-122"/>
                <a:cs typeface="Calibri" panose="020F0502020204030204" pitchFamily="34" charset="0"/>
              </a:rPr>
              <a:t>PdC</a:t>
            </a:r>
            <a:r>
              <a:rPr lang="it-IT" kern="100" dirty="0" smtClean="0">
                <a:latin typeface="Calibri" panose="020F0502020204030204" pitchFamily="34" charset="0"/>
                <a:ea typeface="SimSun" panose="02010600030101010101" pitchFamily="2" charset="-122"/>
                <a:cs typeface="Calibri" panose="020F0502020204030204" pitchFamily="34" charset="0"/>
              </a:rPr>
              <a:t>, </a:t>
            </a:r>
            <a:r>
              <a:rPr lang="it-IT" i="1" kern="100" dirty="0" smtClean="0">
                <a:latin typeface="Calibri" panose="020F0502020204030204" pitchFamily="34" charset="0"/>
                <a:ea typeface="SimSun" panose="02010600030101010101" pitchFamily="2" charset="-122"/>
                <a:cs typeface="Calibri" panose="020F0502020204030204" pitchFamily="34" charset="0"/>
              </a:rPr>
              <a:t>ex</a:t>
            </a:r>
            <a:r>
              <a:rPr lang="it-IT" kern="100" dirty="0" smtClean="0">
                <a:latin typeface="Calibri" panose="020F0502020204030204" pitchFamily="34" charset="0"/>
                <a:ea typeface="SimSun" panose="02010600030101010101" pitchFamily="2" charset="-122"/>
                <a:cs typeface="Calibri" panose="020F0502020204030204" pitchFamily="34" charset="0"/>
              </a:rPr>
              <a:t> </a:t>
            </a:r>
            <a:r>
              <a:rPr lang="it-IT" kern="100" dirty="0" smtClean="0">
                <a:latin typeface="Calibri" panose="020F0502020204030204" pitchFamily="34" charset="0"/>
                <a:ea typeface="SimSun" panose="02010600030101010101" pitchFamily="2" charset="-122"/>
                <a:cs typeface="Calibri" panose="020F0502020204030204" pitchFamily="34" charset="0"/>
              </a:rPr>
              <a:t>art. 10 </a:t>
            </a:r>
            <a:r>
              <a:rPr lang="it-IT" kern="100" dirty="0" err="1" smtClean="0">
                <a:latin typeface="Calibri" panose="020F0502020204030204" pitchFamily="34" charset="0"/>
                <a:ea typeface="SimSun" panose="02010600030101010101" pitchFamily="2" charset="-122"/>
                <a:cs typeface="Calibri" panose="020F0502020204030204" pitchFamily="34" charset="0"/>
              </a:rPr>
              <a:t>d.P.R.</a:t>
            </a:r>
            <a:r>
              <a:rPr lang="it-IT" kern="100" dirty="0" smtClean="0">
                <a:latin typeface="Calibri" panose="020F0502020204030204" pitchFamily="34" charset="0"/>
                <a:ea typeface="SimSun" panose="02010600030101010101" pitchFamily="2" charset="-122"/>
                <a:cs typeface="Calibri" panose="020F0502020204030204" pitchFamily="34" charset="0"/>
              </a:rPr>
              <a:t> 380/2001, ovvero </a:t>
            </a:r>
            <a:r>
              <a:rPr lang="it-IT" kern="100" dirty="0" smtClean="0">
                <a:latin typeface="Calibri" panose="020F0502020204030204" pitchFamily="34" charset="0"/>
                <a:ea typeface="SimSun" panose="02010600030101010101" pitchFamily="2" charset="-122"/>
                <a:cs typeface="Calibri" panose="020F0502020204030204" pitchFamily="34" charset="0"/>
              </a:rPr>
              <a:t>a </a:t>
            </a:r>
            <a:r>
              <a:rPr lang="it-IT" kern="100" dirty="0" err="1" smtClean="0">
                <a:latin typeface="Calibri" panose="020F0502020204030204" pitchFamily="34" charset="0"/>
                <a:ea typeface="SimSun" panose="02010600030101010101" pitchFamily="2" charset="-122"/>
                <a:cs typeface="Calibri" panose="020F0502020204030204" pitchFamily="34" charset="0"/>
              </a:rPr>
              <a:t>S.C.I.A.</a:t>
            </a:r>
            <a:r>
              <a:rPr lang="it-IT" kern="100" dirty="0" smtClean="0">
                <a:latin typeface="Calibri" panose="020F0502020204030204" pitchFamily="34" charset="0"/>
                <a:ea typeface="SimSun" panose="02010600030101010101" pitchFamily="2" charset="-122"/>
                <a:cs typeface="Calibri" panose="020F0502020204030204" pitchFamily="34" charset="0"/>
              </a:rPr>
              <a:t> </a:t>
            </a:r>
            <a:r>
              <a:rPr lang="it-IT" kern="100" dirty="0" smtClean="0">
                <a:latin typeface="Calibri" panose="020F0502020204030204" pitchFamily="34" charset="0"/>
                <a:ea typeface="SimSun" panose="02010600030101010101" pitchFamily="2" charset="-122"/>
                <a:cs typeface="Calibri" panose="020F0502020204030204" pitchFamily="34" charset="0"/>
              </a:rPr>
              <a:t>alternativa a </a:t>
            </a:r>
            <a:r>
              <a:rPr lang="it-IT" kern="100" dirty="0" err="1" smtClean="0">
                <a:latin typeface="Calibri" panose="020F0502020204030204" pitchFamily="34" charset="0"/>
                <a:ea typeface="SimSun" panose="02010600030101010101" pitchFamily="2" charset="-122"/>
                <a:cs typeface="Calibri" panose="020F0502020204030204" pitchFamily="34" charset="0"/>
              </a:rPr>
              <a:t>PdC</a:t>
            </a:r>
            <a:r>
              <a:rPr lang="it-IT" kern="100" dirty="0" smtClean="0">
                <a:latin typeface="Calibri" panose="020F0502020204030204" pitchFamily="34" charset="0"/>
                <a:ea typeface="SimSun" panose="02010600030101010101" pitchFamily="2" charset="-122"/>
                <a:cs typeface="Calibri" panose="020F0502020204030204" pitchFamily="34" charset="0"/>
              </a:rPr>
              <a:t>, </a:t>
            </a:r>
            <a:r>
              <a:rPr lang="it-IT" i="1" kern="100" dirty="0" smtClean="0">
                <a:latin typeface="Calibri" panose="020F0502020204030204" pitchFamily="34" charset="0"/>
                <a:ea typeface="SimSun" panose="02010600030101010101" pitchFamily="2" charset="-122"/>
                <a:cs typeface="Calibri" panose="020F0502020204030204" pitchFamily="34" charset="0"/>
              </a:rPr>
              <a:t>ex</a:t>
            </a:r>
            <a:r>
              <a:rPr lang="it-IT" kern="100" dirty="0" smtClean="0">
                <a:latin typeface="Calibri" panose="020F0502020204030204" pitchFamily="34" charset="0"/>
                <a:ea typeface="SimSun" panose="02010600030101010101" pitchFamily="2" charset="-122"/>
                <a:cs typeface="Calibri" panose="020F0502020204030204" pitchFamily="34" charset="0"/>
              </a:rPr>
              <a:t> art. </a:t>
            </a:r>
            <a:r>
              <a:rPr lang="it-IT" kern="100" dirty="0" smtClean="0">
                <a:latin typeface="Calibri" panose="020F0502020204030204" pitchFamily="34" charset="0"/>
                <a:ea typeface="SimSun" panose="02010600030101010101" pitchFamily="2" charset="-122"/>
                <a:cs typeface="Calibri" panose="020F0502020204030204" pitchFamily="34" charset="0"/>
              </a:rPr>
              <a:t>23 </a:t>
            </a:r>
            <a:r>
              <a:rPr lang="it-IT" kern="100" dirty="0" err="1" smtClean="0">
                <a:latin typeface="Calibri" panose="020F0502020204030204" pitchFamily="34" charset="0"/>
                <a:ea typeface="SimSun" panose="02010600030101010101" pitchFamily="2" charset="-122"/>
                <a:cs typeface="Calibri" panose="020F0502020204030204" pitchFamily="34" charset="0"/>
              </a:rPr>
              <a:t>d.P.R.</a:t>
            </a:r>
            <a:r>
              <a:rPr lang="it-IT" kern="100" dirty="0" smtClean="0">
                <a:latin typeface="Calibri" panose="020F0502020204030204" pitchFamily="34" charset="0"/>
                <a:ea typeface="SimSun" panose="02010600030101010101" pitchFamily="2" charset="-122"/>
                <a:cs typeface="Calibri" panose="020F0502020204030204" pitchFamily="34" charset="0"/>
              </a:rPr>
              <a:t> 380/2001. </a:t>
            </a:r>
          </a:p>
          <a:p>
            <a:pPr algn="just"/>
            <a:endParaRPr lang="it-IT" kern="100" dirty="0" smtClean="0">
              <a:latin typeface="Calibri" panose="020F0502020204030204" pitchFamily="34" charset="0"/>
              <a:ea typeface="SimSun" panose="02010600030101010101" pitchFamily="2" charset="-122"/>
              <a:cs typeface="Calibri" panose="020F0502020204030204" pitchFamily="34" charset="0"/>
            </a:endParaRPr>
          </a:p>
          <a:p>
            <a:pPr algn="just"/>
            <a:r>
              <a:rPr lang="it-IT" kern="100" dirty="0" smtClean="0">
                <a:latin typeface="Calibri" panose="020F0502020204030204" pitchFamily="34" charset="0"/>
                <a:ea typeface="SimSun" panose="02010600030101010101" pitchFamily="2" charset="-122"/>
                <a:cs typeface="Calibri" panose="020F0502020204030204" pitchFamily="34" charset="0"/>
              </a:rPr>
              <a:t>Per sanzionare e/o sanare una ristrutturazione leggera, </a:t>
            </a:r>
            <a:r>
              <a:rPr lang="it-IT" i="1" kern="100" dirty="0" smtClean="0">
                <a:latin typeface="Calibri" panose="020F0502020204030204" pitchFamily="34" charset="0"/>
                <a:ea typeface="SimSun" panose="02010600030101010101" pitchFamily="2" charset="-122"/>
                <a:cs typeface="Calibri" panose="020F0502020204030204" pitchFamily="34" charset="0"/>
              </a:rPr>
              <a:t>ex </a:t>
            </a:r>
            <a:r>
              <a:rPr lang="it-IT" kern="100" dirty="0" smtClean="0">
                <a:latin typeface="Calibri" panose="020F0502020204030204" pitchFamily="34" charset="0"/>
                <a:ea typeface="SimSun" panose="02010600030101010101" pitchFamily="2" charset="-122"/>
                <a:cs typeface="Calibri" panose="020F0502020204030204" pitchFamily="34" charset="0"/>
              </a:rPr>
              <a:t>art. 3, c. 1, lett. </a:t>
            </a:r>
            <a:r>
              <a:rPr lang="it-IT" kern="100" smtClean="0">
                <a:latin typeface="Calibri" panose="020F0502020204030204" pitchFamily="34" charset="0"/>
                <a:ea typeface="SimSun" panose="02010600030101010101" pitchFamily="2" charset="-122"/>
                <a:cs typeface="Calibri" panose="020F0502020204030204" pitchFamily="34" charset="0"/>
              </a:rPr>
              <a:t>d), </a:t>
            </a:r>
            <a:r>
              <a:rPr lang="it-IT" kern="100" dirty="0" err="1" smtClean="0">
                <a:latin typeface="Calibri" panose="020F0502020204030204" pitchFamily="34" charset="0"/>
                <a:ea typeface="SimSun" panose="02010600030101010101" pitchFamily="2" charset="-122"/>
                <a:cs typeface="Calibri" panose="020F0502020204030204" pitchFamily="34" charset="0"/>
              </a:rPr>
              <a:t>d.P.R.</a:t>
            </a:r>
            <a:r>
              <a:rPr lang="it-IT" kern="100" dirty="0" smtClean="0">
                <a:latin typeface="Calibri" panose="020F0502020204030204" pitchFamily="34" charset="0"/>
                <a:ea typeface="SimSun" panose="02010600030101010101" pitchFamily="2" charset="-122"/>
                <a:cs typeface="Calibri" panose="020F0502020204030204" pitchFamily="34" charset="0"/>
              </a:rPr>
              <a:t> 380/2001, soggetta </a:t>
            </a:r>
            <a:r>
              <a:rPr lang="it-IT" kern="100" dirty="0" smtClean="0">
                <a:latin typeface="Calibri" panose="020F0502020204030204" pitchFamily="34" charset="0"/>
                <a:ea typeface="SimSun" panose="02010600030101010101" pitchFamily="2" charset="-122"/>
                <a:cs typeface="Calibri" panose="020F0502020204030204" pitchFamily="34" charset="0"/>
              </a:rPr>
              <a:t>a </a:t>
            </a:r>
            <a:r>
              <a:rPr lang="it-IT" kern="100" dirty="0" err="1" smtClean="0">
                <a:latin typeface="Calibri" panose="020F0502020204030204" pitchFamily="34" charset="0"/>
                <a:ea typeface="SimSun" panose="02010600030101010101" pitchFamily="2" charset="-122"/>
                <a:cs typeface="Calibri" panose="020F0502020204030204" pitchFamily="34" charset="0"/>
              </a:rPr>
              <a:t>S.C.I.A.</a:t>
            </a:r>
            <a:r>
              <a:rPr lang="it-IT" kern="100" dirty="0" smtClean="0">
                <a:latin typeface="Calibri" panose="020F0502020204030204" pitchFamily="34" charset="0"/>
                <a:ea typeface="SimSun" panose="02010600030101010101" pitchFamily="2" charset="-122"/>
                <a:cs typeface="Calibri" panose="020F0502020204030204" pitchFamily="34" charset="0"/>
              </a:rPr>
              <a:t> </a:t>
            </a:r>
            <a:r>
              <a:rPr lang="it-IT" i="1" kern="100" dirty="0" smtClean="0">
                <a:latin typeface="Calibri" panose="020F0502020204030204" pitchFamily="34" charset="0"/>
                <a:ea typeface="SimSun" panose="02010600030101010101" pitchFamily="2" charset="-122"/>
                <a:cs typeface="Calibri" panose="020F0502020204030204" pitchFamily="34" charset="0"/>
              </a:rPr>
              <a:t>ex</a:t>
            </a:r>
            <a:r>
              <a:rPr lang="it-IT" kern="100" dirty="0" smtClean="0">
                <a:latin typeface="Calibri" panose="020F0502020204030204" pitchFamily="34" charset="0"/>
                <a:ea typeface="SimSun" panose="02010600030101010101" pitchFamily="2" charset="-122"/>
                <a:cs typeface="Calibri" panose="020F0502020204030204" pitchFamily="34" charset="0"/>
              </a:rPr>
              <a:t> art. </a:t>
            </a:r>
            <a:r>
              <a:rPr lang="it-IT" kern="100" dirty="0" smtClean="0">
                <a:latin typeface="Calibri" panose="020F0502020204030204" pitchFamily="34" charset="0"/>
                <a:ea typeface="SimSun" panose="02010600030101010101" pitchFamily="2" charset="-122"/>
                <a:cs typeface="Calibri" panose="020F0502020204030204" pitchFamily="34" charset="0"/>
              </a:rPr>
              <a:t>22 </a:t>
            </a:r>
            <a:r>
              <a:rPr lang="it-IT" kern="100" dirty="0" err="1" smtClean="0">
                <a:latin typeface="Calibri" panose="020F0502020204030204" pitchFamily="34" charset="0"/>
                <a:ea typeface="SimSun" panose="02010600030101010101" pitchFamily="2" charset="-122"/>
                <a:cs typeface="Calibri" panose="020F0502020204030204" pitchFamily="34" charset="0"/>
              </a:rPr>
              <a:t>d.P.R.</a:t>
            </a:r>
            <a:r>
              <a:rPr lang="it-IT" kern="100" dirty="0" smtClean="0">
                <a:latin typeface="Calibri" panose="020F0502020204030204" pitchFamily="34" charset="0"/>
                <a:ea typeface="SimSun" panose="02010600030101010101" pitchFamily="2" charset="-122"/>
                <a:cs typeface="Calibri" panose="020F0502020204030204" pitchFamily="34" charset="0"/>
              </a:rPr>
              <a:t> 380/2001, invece, </a:t>
            </a:r>
            <a:r>
              <a:rPr lang="it-IT" kern="100" dirty="0" smtClean="0">
                <a:latin typeface="Calibri" panose="020F0502020204030204" pitchFamily="34" charset="0"/>
                <a:ea typeface="SimSun" panose="02010600030101010101" pitchFamily="2" charset="-122"/>
                <a:cs typeface="Calibri" panose="020F0502020204030204" pitchFamily="34" charset="0"/>
              </a:rPr>
              <a:t>si applica l’art. </a:t>
            </a:r>
            <a:r>
              <a:rPr lang="it-IT" kern="100" dirty="0" smtClean="0">
                <a:latin typeface="Calibri" panose="020F0502020204030204" pitchFamily="34" charset="0"/>
                <a:ea typeface="SimSun" panose="02010600030101010101" pitchFamily="2" charset="-122"/>
                <a:cs typeface="Calibri" panose="020F0502020204030204" pitchFamily="34" charset="0"/>
              </a:rPr>
              <a:t>37 </a:t>
            </a:r>
            <a:r>
              <a:rPr lang="it-IT" kern="100" dirty="0" err="1" smtClean="0">
                <a:latin typeface="Calibri" panose="020F0502020204030204" pitchFamily="34" charset="0"/>
                <a:ea typeface="SimSun" panose="02010600030101010101" pitchFamily="2" charset="-122"/>
                <a:cs typeface="Calibri" panose="020F0502020204030204" pitchFamily="34" charset="0"/>
              </a:rPr>
              <a:t>d.P.R.</a:t>
            </a:r>
            <a:r>
              <a:rPr lang="it-IT" kern="100" dirty="0" smtClean="0">
                <a:latin typeface="Calibri" panose="020F0502020204030204" pitchFamily="34" charset="0"/>
                <a:ea typeface="SimSun" panose="02010600030101010101" pitchFamily="2" charset="-122"/>
                <a:cs typeface="Calibri" panose="020F0502020204030204" pitchFamily="34" charset="0"/>
              </a:rPr>
              <a:t> 380/2001. </a:t>
            </a:r>
            <a:endParaRPr lang="it-IT" kern="100" dirty="0">
              <a:latin typeface="Calibri" panose="020F0502020204030204" pitchFamily="34" charset="0"/>
              <a:ea typeface="SimSun" panose="02010600030101010101" pitchFamily="2" charset="-122"/>
              <a:cs typeface="Calibri" panose="020F0502020204030204" pitchFamily="34" charset="0"/>
            </a:endParaRPr>
          </a:p>
          <a:p>
            <a:pPr algn="just"/>
            <a:endParaRPr lang="it-IT" kern="100" dirty="0">
              <a:latin typeface="Calibri" panose="020F0502020204030204" pitchFamily="34" charset="0"/>
              <a:ea typeface="SimSun" panose="02010600030101010101" pitchFamily="2" charset="-122"/>
              <a:cs typeface="Calibri" panose="020F0502020204030204" pitchFamily="34" charset="0"/>
            </a:endParaRPr>
          </a:p>
          <a:p>
            <a:pPr algn="just"/>
            <a:r>
              <a:rPr lang="it-IT" kern="100" dirty="0">
                <a:latin typeface="Calibri" panose="020F0502020204030204" pitchFamily="34" charset="0"/>
                <a:ea typeface="SimSun" panose="02010600030101010101" pitchFamily="2" charset="-122"/>
                <a:cs typeface="Calibri" panose="020F0502020204030204" pitchFamily="34" charset="0"/>
              </a:rPr>
              <a:t>In ogni caso, è possibile applicare sia l’art. 36 d.P.R. n. 380/2001, sussistendone i presupposti della cd. doppia conformità, sia l’art. 34 d.P.R. n. 380/2001 (cd. fiscalizzazione dell’abuso), purché sia ravvisabile una parte conforme e la demolizione della parte difforme pregiudichi la staticità della parte conforme.</a:t>
            </a:r>
          </a:p>
          <a:p>
            <a:pPr algn="just"/>
            <a:endParaRPr lang="it-IT" kern="100" dirty="0">
              <a:latin typeface="Calibri" panose="020F0502020204030204" pitchFamily="34" charset="0"/>
              <a:ea typeface="SimSun" panose="02010600030101010101" pitchFamily="2" charset="-122"/>
              <a:cs typeface="Calibri" panose="020F0502020204030204" pitchFamily="34" charset="0"/>
            </a:endParaRPr>
          </a:p>
          <a:p>
            <a:pPr algn="just"/>
            <a:endParaRPr lang="it-IT" kern="100" dirty="0">
              <a:latin typeface="Calibri" panose="020F0502020204030204" pitchFamily="34" charset="0"/>
              <a:ea typeface="SimSun" panose="02010600030101010101" pitchFamily="2" charset="-122"/>
              <a:cs typeface="Calibri" panose="020F0502020204030204" pitchFamily="34" charset="0"/>
            </a:endParaRPr>
          </a:p>
          <a:p>
            <a:pPr algn="just"/>
            <a:endParaRPr lang="it-IT" kern="100" dirty="0">
              <a:latin typeface="Calibri" panose="020F0502020204030204" pitchFamily="34" charset="0"/>
              <a:ea typeface="SimSun" panose="02010600030101010101" pitchFamily="2" charset="-122"/>
              <a:cs typeface="Calibri" panose="020F0502020204030204" pitchFamily="34" charset="0"/>
            </a:endParaRPr>
          </a:p>
        </p:txBody>
      </p:sp>
    </p:spTree>
    <p:extLst>
      <p:ext uri="{BB962C8B-B14F-4D97-AF65-F5344CB8AC3E}">
        <p14:creationId xmlns="" xmlns:p14="http://schemas.microsoft.com/office/powerpoint/2010/main" val="39005056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ttangolo 46">
            <a:extLst>
              <a:ext uri="{FF2B5EF4-FFF2-40B4-BE49-F238E27FC236}">
                <a16:creationId xmlns="" xmlns:a16="http://schemas.microsoft.com/office/drawing/2014/main" id="{FBDCECDC-EEE3-4128-AA5E-82A8C08796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F0502020204030204"/>
              <a:ea typeface="+mn-ea"/>
              <a:cs typeface="+mn-cs"/>
            </a:endParaRPr>
          </a:p>
        </p:txBody>
      </p:sp>
      <p:sp>
        <p:nvSpPr>
          <p:cNvPr id="49" name="Rettangolo 48">
            <a:extLst>
              <a:ext uri="{FF2B5EF4-FFF2-40B4-BE49-F238E27FC236}">
                <a16:creationId xmlns="" xmlns:a16="http://schemas.microsoft.com/office/drawing/2014/main" id="{4260EDE0-989C-4E16-AF94-F652294D828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CasellaDiTesto 1">
            <a:extLst>
              <a:ext uri="{FF2B5EF4-FFF2-40B4-BE49-F238E27FC236}">
                <a16:creationId xmlns="" xmlns:a16="http://schemas.microsoft.com/office/drawing/2014/main" id="{241607F8-6938-82D7-45CF-190A503CFBAC}"/>
              </a:ext>
            </a:extLst>
          </p:cNvPr>
          <p:cNvSpPr txBox="1"/>
          <p:nvPr/>
        </p:nvSpPr>
        <p:spPr>
          <a:xfrm>
            <a:off x="0" y="2362254"/>
            <a:ext cx="1219200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 sz="45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GRAZIE PER L’ATTENZIONE</a:t>
            </a:r>
            <a:endParaRPr lang="it-IT" sz="45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2989602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 xmlns:a16="http://schemas.microsoft.com/office/drawing/2014/main" id="{7D2CD983-CBE4-1D8D-6CFE-D6ED23526BF8}"/>
              </a:ext>
            </a:extLst>
          </p:cNvPr>
          <p:cNvSpPr txBox="1"/>
          <p:nvPr/>
        </p:nvSpPr>
        <p:spPr>
          <a:xfrm>
            <a:off x="961748" y="1877149"/>
            <a:ext cx="10163452" cy="4980851"/>
          </a:xfrm>
          <a:prstGeom prst="rect">
            <a:avLst/>
          </a:prstGeom>
          <a:noFill/>
        </p:spPr>
        <p:txBody>
          <a:bodyPr wrap="square" rtlCol="0">
            <a:spAutoFit/>
          </a:bodyPr>
          <a:lstStyle/>
          <a:p>
            <a:pPr marR="0" algn="just">
              <a:lnSpc>
                <a:spcPts val="2600"/>
              </a:lnSpc>
              <a:spcBef>
                <a:spcPts val="0"/>
              </a:spcBef>
              <a:spcAft>
                <a:spcPts val="0"/>
              </a:spcAft>
            </a:pPr>
            <a:r>
              <a:rPr lang="it-IT" dirty="0">
                <a:solidFill>
                  <a:srgbClr val="000000"/>
                </a:solidFill>
                <a:latin typeface="Calibri" panose="020F0502020204030204" pitchFamily="34" charset="0"/>
              </a:rPr>
              <a:t>«</a:t>
            </a:r>
            <a:r>
              <a:rPr lang="it-IT" i="1" dirty="0">
                <a:solidFill>
                  <a:srgbClr val="000000"/>
                </a:solidFill>
                <a:latin typeface="Calibri" panose="020F0502020204030204" pitchFamily="34" charset="0"/>
              </a:rPr>
              <a:t>la finalità del </a:t>
            </a:r>
            <a:r>
              <a:rPr lang="it-IT" b="1" i="1" u="sng" dirty="0">
                <a:solidFill>
                  <a:srgbClr val="000000"/>
                </a:solidFill>
                <a:effectLst>
                  <a:outerShdw blurRad="38100" dist="38100" dir="2700000" algn="tl">
                    <a:srgbClr val="000000">
                      <a:alpha val="43137"/>
                    </a:srgbClr>
                  </a:outerShdw>
                </a:effectLst>
                <a:latin typeface="Calibri" panose="020F0502020204030204" pitchFamily="34" charset="0"/>
              </a:rPr>
              <a:t>contributo</a:t>
            </a:r>
            <a:r>
              <a:rPr lang="it-IT" i="1" dirty="0">
                <a:solidFill>
                  <a:srgbClr val="000000"/>
                </a:solidFill>
                <a:latin typeface="Calibri" panose="020F0502020204030204" pitchFamily="34" charset="0"/>
              </a:rPr>
              <a:t> per il rilascio del permesso di costruire, con particolare riguardo alla parte correlata agli oneri di urbanizzazione primaria e secondaria, è di </a:t>
            </a:r>
            <a:r>
              <a:rPr lang="it-IT" b="1" i="1" u="sng" dirty="0">
                <a:solidFill>
                  <a:srgbClr val="000000"/>
                </a:solidFill>
                <a:latin typeface="Calibri" panose="020F0502020204030204" pitchFamily="34" charset="0"/>
              </a:rPr>
              <a:t>natura pubblicistica</a:t>
            </a:r>
            <a:r>
              <a:rPr lang="it-IT" i="1" dirty="0">
                <a:solidFill>
                  <a:srgbClr val="000000"/>
                </a:solidFill>
                <a:latin typeface="Calibri" panose="020F0502020204030204" pitchFamily="34" charset="0"/>
              </a:rPr>
              <a:t>, in quanto mirante a “socializzare” le spese che la collettività è chiamata a sostenere per la realizzazione delle opere a servizio della zona ove le stesse vanno a localizzarsi. In linea di diritto, cioè, mentre la quota del contributo commisurata al </a:t>
            </a:r>
            <a:r>
              <a:rPr lang="it-IT" b="1" i="1" u="sng" dirty="0">
                <a:solidFill>
                  <a:srgbClr val="000000"/>
                </a:solidFill>
                <a:latin typeface="Calibri" panose="020F0502020204030204" pitchFamily="34" charset="0"/>
              </a:rPr>
              <a:t>costo di costruzione</a:t>
            </a:r>
            <a:r>
              <a:rPr lang="it-IT" b="1" i="1" dirty="0">
                <a:solidFill>
                  <a:srgbClr val="000000"/>
                </a:solidFill>
                <a:latin typeface="Calibri" panose="020F0502020204030204" pitchFamily="34" charset="0"/>
              </a:rPr>
              <a:t> </a:t>
            </a:r>
            <a:r>
              <a:rPr lang="it-IT" i="1" dirty="0">
                <a:solidFill>
                  <a:srgbClr val="000000"/>
                </a:solidFill>
                <a:latin typeface="Calibri" panose="020F0502020204030204" pitchFamily="34" charset="0"/>
              </a:rPr>
              <a:t>risulta ontologicamente connessa alla </a:t>
            </a:r>
            <a:r>
              <a:rPr lang="it-IT" b="1" i="1" dirty="0">
                <a:solidFill>
                  <a:srgbClr val="000000"/>
                </a:solidFill>
                <a:latin typeface="Calibri" panose="020F0502020204030204" pitchFamily="34" charset="0"/>
              </a:rPr>
              <a:t>tipologia e all’entità </a:t>
            </a:r>
            <a:r>
              <a:rPr lang="it-IT" i="1" dirty="0">
                <a:solidFill>
                  <a:srgbClr val="000000"/>
                </a:solidFill>
                <a:latin typeface="Calibri" panose="020F0502020204030204" pitchFamily="34" charset="0"/>
              </a:rPr>
              <a:t>(superficie e volumetria) </a:t>
            </a:r>
            <a:r>
              <a:rPr lang="it-IT" b="1" i="1" dirty="0">
                <a:solidFill>
                  <a:srgbClr val="000000"/>
                </a:solidFill>
                <a:latin typeface="Calibri" panose="020F0502020204030204" pitchFamily="34" charset="0"/>
              </a:rPr>
              <a:t>dell’intervento edilizio </a:t>
            </a:r>
            <a:r>
              <a:rPr lang="it-IT" i="1" dirty="0">
                <a:solidFill>
                  <a:srgbClr val="000000"/>
                </a:solidFill>
                <a:latin typeface="Calibri" panose="020F0502020204030204" pitchFamily="34" charset="0"/>
              </a:rPr>
              <a:t>e vuole in qualche modo “compensare” la c.d. compartecipazione comunale all’incremento di valore della proprietà immobiliare in ragione della trasformazione del territorio consentita al privato istante, quella commisurata agli </a:t>
            </a:r>
            <a:r>
              <a:rPr lang="it-IT" b="1" i="1" u="sng" dirty="0">
                <a:solidFill>
                  <a:srgbClr val="000000"/>
                </a:solidFill>
                <a:latin typeface="Calibri" panose="020F0502020204030204" pitchFamily="34" charset="0"/>
              </a:rPr>
              <a:t>oneri di urbanizzazione</a:t>
            </a:r>
            <a:r>
              <a:rPr lang="it-IT" b="1" i="1" dirty="0">
                <a:solidFill>
                  <a:srgbClr val="000000"/>
                </a:solidFill>
                <a:latin typeface="Calibri" panose="020F0502020204030204" pitchFamily="34" charset="0"/>
              </a:rPr>
              <a:t> </a:t>
            </a:r>
            <a:r>
              <a:rPr lang="it-IT" i="1" dirty="0">
                <a:solidFill>
                  <a:srgbClr val="000000"/>
                </a:solidFill>
                <a:latin typeface="Calibri" panose="020F0502020204030204" pitchFamily="34" charset="0"/>
              </a:rPr>
              <a:t>assolve alla prioritaria funzione di compensare invece la collettività «per il nuovo ulteriore </a:t>
            </a:r>
            <a:r>
              <a:rPr lang="it-IT" b="1" i="1" dirty="0">
                <a:solidFill>
                  <a:srgbClr val="000000"/>
                </a:solidFill>
                <a:latin typeface="Calibri" panose="020F0502020204030204" pitchFamily="34" charset="0"/>
              </a:rPr>
              <a:t>carico urbanistico </a:t>
            </a:r>
            <a:r>
              <a:rPr lang="it-IT" i="1" dirty="0">
                <a:solidFill>
                  <a:srgbClr val="000000"/>
                </a:solidFill>
                <a:latin typeface="Calibri" panose="020F0502020204030204" pitchFamily="34" charset="0"/>
              </a:rPr>
              <a:t>che si riversa sulla zona, con la precisazione che </a:t>
            </a:r>
            <a:r>
              <a:rPr lang="it-IT" i="1" u="sng" dirty="0">
                <a:solidFill>
                  <a:srgbClr val="000000"/>
                </a:solidFill>
                <a:latin typeface="Calibri" panose="020F0502020204030204" pitchFamily="34" charset="0"/>
              </a:rPr>
              <a:t>per aumento del carico urbanistico deve intendersi tanto la necessità di dotare l’area di nuove opere di urbanizzazione, quanto l’esigenza di utilizzare più intensamente quelle già esistenti</a:t>
            </a:r>
            <a:r>
              <a:rPr lang="it-IT" i="1" dirty="0">
                <a:solidFill>
                  <a:srgbClr val="000000"/>
                </a:solidFill>
                <a:latin typeface="Calibri" panose="020F0502020204030204" pitchFamily="34" charset="0"/>
              </a:rPr>
              <a:t>» (v. Cons. Stato, sez.VI, 7 maggio 2015, n. 2294; id., 7 maggio 2018, n. 2694 e 29 agosto 2019, n. 5964 )</a:t>
            </a:r>
            <a:r>
              <a:rPr lang="it-IT" dirty="0">
                <a:solidFill>
                  <a:srgbClr val="000000"/>
                </a:solidFill>
                <a:latin typeface="Calibri" panose="020F0502020204030204" pitchFamily="34" charset="0"/>
              </a:rPr>
              <a:t>» (Consiglio di Stato, sez. II, 27.06.2022, n. 5297).</a:t>
            </a:r>
          </a:p>
          <a:p>
            <a:pPr marL="285750" indent="-285750">
              <a:buFontTx/>
              <a:buChar char="-"/>
            </a:pPr>
            <a:endParaRPr lang="it-IT" dirty="0"/>
          </a:p>
          <a:p>
            <a:pPr marL="285750" indent="-285750">
              <a:buFontTx/>
              <a:buChar char="-"/>
            </a:pPr>
            <a:endParaRPr lang="it-IT" dirty="0"/>
          </a:p>
        </p:txBody>
      </p:sp>
      <p:sp>
        <p:nvSpPr>
          <p:cNvPr id="7" name="Titolo 1">
            <a:extLst>
              <a:ext uri="{FF2B5EF4-FFF2-40B4-BE49-F238E27FC236}">
                <a16:creationId xmlns="" xmlns:a16="http://schemas.microsoft.com/office/drawing/2014/main" id="{24C84647-BF4C-305A-4EE8-C3275B3F7F19}"/>
              </a:ext>
            </a:extLst>
          </p:cNvPr>
          <p:cNvSpPr>
            <a:spLocks noGrp="1"/>
          </p:cNvSpPr>
          <p:nvPr>
            <p:ph type="title"/>
          </p:nvPr>
        </p:nvSpPr>
        <p:spPr>
          <a:xfrm>
            <a:off x="1066800" y="488272"/>
            <a:ext cx="10058400" cy="734183"/>
          </a:xfrm>
        </p:spPr>
        <p:txBody>
          <a:bodyPr>
            <a:normAutofit/>
          </a:bodyPr>
          <a:lstStyle/>
          <a:p>
            <a:pPr algn="ctr"/>
            <a:r>
              <a:rPr lang="it-IT" sz="2000" b="1" dirty="0">
                <a:latin typeface="Calibri" panose="020F0502020204030204" pitchFamily="34" charset="0"/>
                <a:cs typeface="Calibri" panose="020F0502020204030204" pitchFamily="34" charset="0"/>
              </a:rPr>
              <a:t>CONTRIBUTO DI COSTRUZIONE</a:t>
            </a:r>
          </a:p>
        </p:txBody>
      </p:sp>
    </p:spTree>
    <p:extLst>
      <p:ext uri="{BB962C8B-B14F-4D97-AF65-F5344CB8AC3E}">
        <p14:creationId xmlns="" xmlns:p14="http://schemas.microsoft.com/office/powerpoint/2010/main" val="4071770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 xmlns:a16="http://schemas.microsoft.com/office/drawing/2014/main" id="{1319615C-5C21-3E66-F692-D7619371AA39}"/>
              </a:ext>
            </a:extLst>
          </p:cNvPr>
          <p:cNvSpPr>
            <a:spLocks noGrp="1"/>
          </p:cNvSpPr>
          <p:nvPr>
            <p:ph type="title"/>
          </p:nvPr>
        </p:nvSpPr>
        <p:spPr>
          <a:xfrm>
            <a:off x="1066800" y="488272"/>
            <a:ext cx="10058400" cy="734183"/>
          </a:xfrm>
        </p:spPr>
        <p:txBody>
          <a:bodyPr>
            <a:normAutofit/>
          </a:bodyPr>
          <a:lstStyle/>
          <a:p>
            <a:pPr algn="ctr"/>
            <a:r>
              <a:rPr lang="it-IT" sz="2000" b="1" dirty="0">
                <a:latin typeface="Calibri" panose="020F0502020204030204" pitchFamily="34" charset="0"/>
                <a:cs typeface="Calibri" panose="020F0502020204030204" pitchFamily="34" charset="0"/>
              </a:rPr>
              <a:t>RISTRUTTURAZIONE E NUOVA COSTRUZIONE</a:t>
            </a:r>
          </a:p>
        </p:txBody>
      </p:sp>
      <p:sp>
        <p:nvSpPr>
          <p:cNvPr id="6" name="CasellaDiTesto 5">
            <a:extLst>
              <a:ext uri="{FF2B5EF4-FFF2-40B4-BE49-F238E27FC236}">
                <a16:creationId xmlns="" xmlns:a16="http://schemas.microsoft.com/office/drawing/2014/main" id="{0CB96E05-CB1B-136B-479B-C63BB60C1261}"/>
              </a:ext>
            </a:extLst>
          </p:cNvPr>
          <p:cNvSpPr txBox="1"/>
          <p:nvPr/>
        </p:nvSpPr>
        <p:spPr>
          <a:xfrm>
            <a:off x="1066800" y="1890945"/>
            <a:ext cx="10058400" cy="4493538"/>
          </a:xfrm>
          <a:prstGeom prst="rect">
            <a:avLst/>
          </a:prstGeom>
          <a:noFill/>
        </p:spPr>
        <p:txBody>
          <a:bodyPr wrap="square" rtlCol="0">
            <a:spAutoFit/>
          </a:bodyPr>
          <a:lstStyle/>
          <a:p>
            <a:pPr marL="285750" indent="-285750" algn="just">
              <a:buFontTx/>
              <a:buChar char="-"/>
            </a:pPr>
            <a:r>
              <a:rPr lang="it-IT" dirty="0">
                <a:latin typeface="Calibri" panose="020F0502020204030204" pitchFamily="34" charset="0"/>
                <a:cs typeface="Calibri" panose="020F0502020204030204" pitchFamily="34" charset="0"/>
              </a:rPr>
              <a:t>Ristrutturazione edilizia: art. 3, c. 1, lett. d) d.P.R. n. 380/2001 e art. 10, c. 1, lett. c) d.P.R. 380/2001.</a:t>
            </a:r>
          </a:p>
          <a:p>
            <a:pPr marL="285750" indent="-285750" algn="just">
              <a:buFontTx/>
              <a:buChar char="-"/>
            </a:pPr>
            <a:r>
              <a:rPr lang="it-IT" dirty="0">
                <a:latin typeface="Calibri" panose="020F0502020204030204" pitchFamily="34" charset="0"/>
                <a:cs typeface="Calibri" panose="020F0502020204030204" pitchFamily="34" charset="0"/>
              </a:rPr>
              <a:t>Nuova costruzione: art. 3, c. 1, lett. e) d.P.R. 380/2001.</a:t>
            </a:r>
          </a:p>
          <a:p>
            <a:pPr algn="just"/>
            <a:endParaRPr lang="it-IT" dirty="0">
              <a:latin typeface="Calibri" panose="020F0502020204030204" pitchFamily="34" charset="0"/>
              <a:cs typeface="Calibri" panose="020F0502020204030204" pitchFamily="34" charset="0"/>
            </a:endParaRPr>
          </a:p>
          <a:p>
            <a:pPr algn="just"/>
            <a:endParaRPr lang="it-IT" dirty="0">
              <a:latin typeface="Calibri" panose="020F0502020204030204" pitchFamily="34" charset="0"/>
              <a:cs typeface="Calibri" panose="020F0502020204030204" pitchFamily="34" charset="0"/>
            </a:endParaRPr>
          </a:p>
          <a:p>
            <a:pPr algn="just"/>
            <a:r>
              <a:rPr lang="it-IT" dirty="0">
                <a:latin typeface="Calibri" panose="020F0502020204030204" pitchFamily="34" charset="0"/>
                <a:cs typeface="Calibri" panose="020F0502020204030204" pitchFamily="34" charset="0"/>
              </a:rPr>
              <a:t>Il T.U. edilizia, al pari della </a:t>
            </a:r>
            <a:r>
              <a:rPr lang="it-IT" dirty="0" err="1">
                <a:latin typeface="Calibri" panose="020F0502020204030204" pitchFamily="34" charset="0"/>
                <a:cs typeface="Calibri" panose="020F0502020204030204" pitchFamily="34" charset="0"/>
              </a:rPr>
              <a:t>l.r</a:t>
            </a:r>
            <a:r>
              <a:rPr lang="it-IT" dirty="0">
                <a:latin typeface="Calibri" panose="020F0502020204030204" pitchFamily="34" charset="0"/>
                <a:cs typeface="Calibri" panose="020F0502020204030204" pitchFamily="34" charset="0"/>
              </a:rPr>
              <a:t>. Veneto 61/1985, non contiene un criterio originale e particolare per calcolare il contributo di costruzione relativo all’intervento di ristrutturazione edilizia: infatti questo è parametrato  su quello previsto per le nuove costruzioni, prevedendo poi  riduzioni o esenzioni.</a:t>
            </a:r>
          </a:p>
          <a:p>
            <a:pPr algn="just"/>
            <a:endParaRPr lang="it-IT" sz="1600" dirty="0">
              <a:latin typeface="Calibri" panose="020F0502020204030204" pitchFamily="34" charset="0"/>
              <a:cs typeface="Calibri" panose="020F0502020204030204" pitchFamily="34" charset="0"/>
            </a:endParaRPr>
          </a:p>
          <a:p>
            <a:pPr algn="just"/>
            <a:endParaRPr lang="it-IT" dirty="0">
              <a:latin typeface="Calibri" panose="020F0502020204030204" pitchFamily="34" charset="0"/>
              <a:cs typeface="Calibri" panose="020F0502020204030204" pitchFamily="34" charset="0"/>
            </a:endParaRPr>
          </a:p>
          <a:p>
            <a:pPr algn="just"/>
            <a:endParaRPr lang="it-IT" dirty="0">
              <a:latin typeface="Calibri" panose="020F0502020204030204" pitchFamily="34" charset="0"/>
              <a:cs typeface="Calibri" panose="020F0502020204030204" pitchFamily="34" charset="0"/>
            </a:endParaRPr>
          </a:p>
          <a:p>
            <a:pPr algn="just"/>
            <a:endParaRPr lang="it-IT" dirty="0">
              <a:latin typeface="Calibri" panose="020F0502020204030204" pitchFamily="34" charset="0"/>
              <a:cs typeface="Calibri" panose="020F0502020204030204" pitchFamily="34" charset="0"/>
            </a:endParaRPr>
          </a:p>
          <a:p>
            <a:pPr algn="just"/>
            <a:endParaRPr lang="it-IT" dirty="0">
              <a:latin typeface="Calibri" panose="020F0502020204030204" pitchFamily="34" charset="0"/>
              <a:cs typeface="Calibri" panose="020F0502020204030204" pitchFamily="34" charset="0"/>
            </a:endParaRPr>
          </a:p>
          <a:p>
            <a:pPr algn="just"/>
            <a:endParaRPr lang="it-IT" dirty="0">
              <a:latin typeface="Calibri" panose="020F0502020204030204" pitchFamily="34" charset="0"/>
              <a:cs typeface="Calibri" panose="020F0502020204030204" pitchFamily="34" charset="0"/>
            </a:endParaRPr>
          </a:p>
          <a:p>
            <a:pPr marL="285750" indent="-285750">
              <a:buFontTx/>
              <a:buChar char="-"/>
            </a:pPr>
            <a:endParaRPr lang="it-IT" dirty="0"/>
          </a:p>
          <a:p>
            <a:pPr marL="285750" indent="-285750">
              <a:buFontTx/>
              <a:buChar char="-"/>
            </a:pPr>
            <a:endParaRPr lang="it-IT" dirty="0"/>
          </a:p>
          <a:p>
            <a:pPr marL="285750" indent="-285750">
              <a:buFontTx/>
              <a:buChar char="-"/>
            </a:pPr>
            <a:endParaRPr lang="it-IT" dirty="0"/>
          </a:p>
        </p:txBody>
      </p:sp>
    </p:spTree>
    <p:extLst>
      <p:ext uri="{BB962C8B-B14F-4D97-AF65-F5344CB8AC3E}">
        <p14:creationId xmlns="" xmlns:p14="http://schemas.microsoft.com/office/powerpoint/2010/main" val="3343594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 xmlns:a16="http://schemas.microsoft.com/office/drawing/2014/main" id="{1319615C-5C21-3E66-F692-D7619371AA39}"/>
              </a:ext>
            </a:extLst>
          </p:cNvPr>
          <p:cNvSpPr>
            <a:spLocks noGrp="1"/>
          </p:cNvSpPr>
          <p:nvPr>
            <p:ph type="title"/>
          </p:nvPr>
        </p:nvSpPr>
        <p:spPr>
          <a:xfrm>
            <a:off x="1066800" y="488272"/>
            <a:ext cx="10058400" cy="734183"/>
          </a:xfrm>
        </p:spPr>
        <p:txBody>
          <a:bodyPr>
            <a:normAutofit/>
          </a:bodyPr>
          <a:lstStyle/>
          <a:p>
            <a:pPr algn="ctr"/>
            <a:r>
              <a:rPr lang="it-IT" sz="2000" b="1" dirty="0">
                <a:latin typeface="Calibri" panose="020F0502020204030204" pitchFamily="34" charset="0"/>
                <a:cs typeface="Calibri" panose="020F0502020204030204" pitchFamily="34" charset="0"/>
              </a:rPr>
              <a:t>RISTRUTTURAZIONE E NUOVA COSTRUZIONE</a:t>
            </a:r>
          </a:p>
        </p:txBody>
      </p:sp>
      <p:sp>
        <p:nvSpPr>
          <p:cNvPr id="6" name="CasellaDiTesto 5">
            <a:extLst>
              <a:ext uri="{FF2B5EF4-FFF2-40B4-BE49-F238E27FC236}">
                <a16:creationId xmlns="" xmlns:a16="http://schemas.microsoft.com/office/drawing/2014/main" id="{0CB96E05-CB1B-136B-479B-C63BB60C1261}"/>
              </a:ext>
            </a:extLst>
          </p:cNvPr>
          <p:cNvSpPr txBox="1"/>
          <p:nvPr/>
        </p:nvSpPr>
        <p:spPr>
          <a:xfrm>
            <a:off x="1184367" y="1881051"/>
            <a:ext cx="10058400" cy="6740307"/>
          </a:xfrm>
          <a:prstGeom prst="rect">
            <a:avLst/>
          </a:prstGeom>
          <a:noFill/>
        </p:spPr>
        <p:txBody>
          <a:bodyPr wrap="square" rtlCol="0">
            <a:spAutoFit/>
          </a:bodyPr>
          <a:lstStyle/>
          <a:p>
            <a:pPr algn="just"/>
            <a:r>
              <a:rPr lang="it-IT" dirty="0">
                <a:latin typeface="Calibri" pitchFamily="34" charset="0"/>
                <a:cs typeface="Calibri" pitchFamily="34" charset="0"/>
              </a:rPr>
              <a:t>La regola generale prevista dalla legge regionale del Veneto per calcolare il contributo di costruzione prevede  il seguente schema, che distingue tra oneri di urbanizzazione (chiamati “</a:t>
            </a:r>
            <a:r>
              <a:rPr lang="it-IT" i="1" dirty="0">
                <a:latin typeface="Calibri" pitchFamily="34" charset="0"/>
                <a:cs typeface="Calibri" pitchFamily="34" charset="0"/>
              </a:rPr>
              <a:t>spese di urbanizzazione</a:t>
            </a:r>
            <a:r>
              <a:rPr lang="it-IT" dirty="0">
                <a:latin typeface="Calibri" pitchFamily="34" charset="0"/>
                <a:cs typeface="Calibri" pitchFamily="34" charset="0"/>
              </a:rPr>
              <a:t>”) e costo di costruzione.    </a:t>
            </a:r>
          </a:p>
          <a:p>
            <a:pPr algn="just"/>
            <a:endParaRPr lang="it-IT" dirty="0">
              <a:latin typeface="Calibri" pitchFamily="34" charset="0"/>
              <a:cs typeface="Calibri" pitchFamily="34" charset="0"/>
            </a:endParaRPr>
          </a:p>
          <a:p>
            <a:pPr algn="just"/>
            <a:r>
              <a:rPr lang="it-IT" dirty="0">
                <a:latin typeface="Calibri" pitchFamily="34" charset="0"/>
                <a:cs typeface="Calibri" pitchFamily="34" charset="0"/>
              </a:rPr>
              <a:t>Per quanto riguarda gli oneri di urbanizzazione, la legge regionale stabilisce che “</a:t>
            </a:r>
            <a:r>
              <a:rPr lang="it-IT" i="1" dirty="0">
                <a:latin typeface="Calibri" pitchFamily="34" charset="0"/>
                <a:cs typeface="Calibri" pitchFamily="34" charset="0"/>
              </a:rPr>
              <a:t>I</a:t>
            </a:r>
            <a:r>
              <a:rPr lang="it-IT" i="1" dirty="0">
                <a:solidFill>
                  <a:srgbClr val="000000"/>
                </a:solidFill>
                <a:latin typeface="Calibri" pitchFamily="34" charset="0"/>
                <a:cs typeface="Calibri" pitchFamily="34" charset="0"/>
              </a:rPr>
              <a:t>l </a:t>
            </a:r>
            <a:r>
              <a:rPr lang="it-IT" b="1" i="1" dirty="0">
                <a:solidFill>
                  <a:srgbClr val="000000"/>
                </a:solidFill>
                <a:latin typeface="Calibri" pitchFamily="34" charset="0"/>
                <a:cs typeface="Calibri" pitchFamily="34" charset="0"/>
              </a:rPr>
              <a:t>contributo</a:t>
            </a:r>
            <a:r>
              <a:rPr lang="it-IT" i="1" dirty="0">
                <a:solidFill>
                  <a:srgbClr val="000000"/>
                </a:solidFill>
                <a:latin typeface="Calibri" pitchFamily="34" charset="0"/>
                <a:cs typeface="Calibri" pitchFamily="34" charset="0"/>
              </a:rPr>
              <a:t> commisurato all’incidenza delle </a:t>
            </a:r>
            <a:r>
              <a:rPr lang="it-IT" b="1" i="1" dirty="0">
                <a:solidFill>
                  <a:srgbClr val="000000"/>
                </a:solidFill>
                <a:latin typeface="Calibri" pitchFamily="34" charset="0"/>
                <a:cs typeface="Calibri" pitchFamily="34" charset="0"/>
              </a:rPr>
              <a:t>spese di urbanizzazione </a:t>
            </a:r>
            <a:r>
              <a:rPr lang="it-IT" i="1" dirty="0">
                <a:solidFill>
                  <a:srgbClr val="000000"/>
                </a:solidFill>
                <a:latin typeface="Calibri" pitchFamily="34" charset="0"/>
                <a:cs typeface="Calibri" pitchFamily="34" charset="0"/>
              </a:rPr>
              <a:t>relativo a interventi di </a:t>
            </a:r>
            <a:r>
              <a:rPr lang="it-IT" i="1" u="sng" dirty="0">
                <a:solidFill>
                  <a:srgbClr val="000000"/>
                </a:solidFill>
                <a:latin typeface="Calibri" pitchFamily="34" charset="0"/>
                <a:cs typeface="Calibri" pitchFamily="34" charset="0"/>
              </a:rPr>
              <a:t>ristrutturazione</a:t>
            </a:r>
            <a:r>
              <a:rPr lang="it-IT" i="1" dirty="0">
                <a:solidFill>
                  <a:srgbClr val="000000"/>
                </a:solidFill>
                <a:latin typeface="Calibri" pitchFamily="34" charset="0"/>
                <a:cs typeface="Calibri" pitchFamily="34" charset="0"/>
              </a:rPr>
              <a:t>, ivi compresi gli ampliamenti che non comportino aumento della superficie utile da calpestio, è pari a quello calcolato per interventi di </a:t>
            </a:r>
            <a:r>
              <a:rPr lang="it-IT" i="1" u="sng" dirty="0">
                <a:solidFill>
                  <a:srgbClr val="000000"/>
                </a:solidFill>
                <a:latin typeface="Calibri" pitchFamily="34" charset="0"/>
                <a:cs typeface="Calibri" pitchFamily="34" charset="0"/>
              </a:rPr>
              <a:t>nuova edificazione</a:t>
            </a:r>
            <a:r>
              <a:rPr lang="it-IT" i="1" dirty="0">
                <a:solidFill>
                  <a:srgbClr val="000000"/>
                </a:solidFill>
                <a:latin typeface="Calibri" pitchFamily="34" charset="0"/>
                <a:cs typeface="Calibri" pitchFamily="34" charset="0"/>
              </a:rPr>
              <a:t> moltiplicato per </a:t>
            </a:r>
            <a:r>
              <a:rPr lang="it-IT" b="1" i="1" dirty="0">
                <a:solidFill>
                  <a:srgbClr val="000000"/>
                </a:solidFill>
                <a:effectLst>
                  <a:outerShdw blurRad="38100" dist="38100" dir="2700000" algn="tl">
                    <a:srgbClr val="000000">
                      <a:alpha val="43137"/>
                    </a:srgbClr>
                  </a:outerShdw>
                </a:effectLst>
                <a:latin typeface="Calibri" pitchFamily="34" charset="0"/>
                <a:cs typeface="Calibri" pitchFamily="34" charset="0"/>
              </a:rPr>
              <a:t>0,20</a:t>
            </a:r>
            <a:r>
              <a:rPr lang="it-IT" i="1" dirty="0">
                <a:solidFill>
                  <a:srgbClr val="000000"/>
                </a:solidFill>
                <a:latin typeface="Calibri" pitchFamily="34" charset="0"/>
                <a:cs typeface="Calibri" pitchFamily="34" charset="0"/>
              </a:rPr>
              <a:t> “</a:t>
            </a:r>
            <a:r>
              <a:rPr lang="it-IT" dirty="0">
                <a:solidFill>
                  <a:srgbClr val="000000"/>
                </a:solidFill>
                <a:latin typeface="Calibri" pitchFamily="34" charset="0"/>
                <a:cs typeface="Calibri" pitchFamily="34" charset="0"/>
              </a:rPr>
              <a:t>(</a:t>
            </a:r>
            <a:r>
              <a:rPr lang="it-IT" dirty="0">
                <a:latin typeface="Calibri" pitchFamily="34" charset="0"/>
                <a:cs typeface="Calibri" pitchFamily="34" charset="0"/>
              </a:rPr>
              <a:t>art. 82, u.c., l.r. Veneto n. 61/1985). </a:t>
            </a:r>
          </a:p>
          <a:p>
            <a:pPr algn="just"/>
            <a:endParaRPr lang="it-IT" dirty="0">
              <a:latin typeface="Calibri" pitchFamily="34" charset="0"/>
              <a:cs typeface="Calibri" pitchFamily="34" charset="0"/>
            </a:endParaRPr>
          </a:p>
          <a:p>
            <a:pPr algn="just"/>
            <a:r>
              <a:rPr lang="it-IT" dirty="0">
                <a:latin typeface="Calibri" pitchFamily="34" charset="0"/>
                <a:cs typeface="Calibri" pitchFamily="34" charset="0"/>
              </a:rPr>
              <a:t>Per quanto riguarda, invece,  il costo di costruzione, bisogna fare riferimento all’ultimo comma dell’articolo 83 della legge regionale n. 61/1985, che stabilisce:  “</a:t>
            </a:r>
            <a:r>
              <a:rPr lang="it-IT" i="1" dirty="0">
                <a:latin typeface="Calibri" pitchFamily="34" charset="0"/>
                <a:cs typeface="Calibri" pitchFamily="34" charset="0"/>
              </a:rPr>
              <a:t>Nel caso di interventi di </a:t>
            </a:r>
            <a:r>
              <a:rPr lang="it-IT" i="1" u="sng" dirty="0">
                <a:latin typeface="Calibri" pitchFamily="34" charset="0"/>
                <a:cs typeface="Calibri" pitchFamily="34" charset="0"/>
              </a:rPr>
              <a:t>ristrutturazione</a:t>
            </a:r>
            <a:r>
              <a:rPr lang="it-IT" i="1" dirty="0">
                <a:latin typeface="Calibri" pitchFamily="34" charset="0"/>
                <a:cs typeface="Calibri" pitchFamily="34" charset="0"/>
              </a:rPr>
              <a:t> edilizia su edifici esistenti o di costruzioni o impianti destinati ad attività turistiche, il </a:t>
            </a:r>
            <a:r>
              <a:rPr lang="it-IT" b="1" i="1" dirty="0">
                <a:latin typeface="Calibri" pitchFamily="34" charset="0"/>
                <a:cs typeface="Calibri" pitchFamily="34" charset="0"/>
              </a:rPr>
              <a:t>costo di costruzione</a:t>
            </a:r>
            <a:r>
              <a:rPr lang="it-IT" i="1" dirty="0">
                <a:latin typeface="Calibri" pitchFamily="34" charset="0"/>
                <a:cs typeface="Calibri" pitchFamily="34" charset="0"/>
              </a:rPr>
              <a:t>, calcolato sulla base di una </a:t>
            </a:r>
            <a:r>
              <a:rPr lang="it-IT" b="1" i="1" dirty="0">
                <a:effectLst>
                  <a:outerShdw blurRad="38100" dist="38100" dir="2700000" algn="tl">
                    <a:srgbClr val="000000">
                      <a:alpha val="43137"/>
                    </a:srgbClr>
                  </a:outerShdw>
                </a:effectLst>
                <a:latin typeface="Calibri" pitchFamily="34" charset="0"/>
                <a:cs typeface="Calibri" pitchFamily="34" charset="0"/>
              </a:rPr>
              <a:t>stima analitica</a:t>
            </a:r>
            <a:r>
              <a:rPr lang="it-IT" i="1" dirty="0">
                <a:latin typeface="Calibri" pitchFamily="34" charset="0"/>
                <a:cs typeface="Calibri" pitchFamily="34" charset="0"/>
              </a:rPr>
              <a:t>, dei lavori rispettivamente, ai sensi dell’ultimo comma dell’art. 6 o del secondo comma dell’art. 10 della L. 28 gennaio 1977, n. 10, non può superare quello stabilito annualmente con decreto del Ministero dei Lavori Pubblici, ai sensi del primo comma dell’art. 6 di detta legge</a:t>
            </a:r>
            <a:r>
              <a:rPr lang="it-IT" dirty="0">
                <a:latin typeface="Calibri" pitchFamily="34" charset="0"/>
                <a:cs typeface="Calibri" pitchFamily="34" charset="0"/>
              </a:rPr>
              <a:t>”.</a:t>
            </a:r>
          </a:p>
          <a:p>
            <a:pPr algn="just"/>
            <a:endParaRPr lang="it-IT" dirty="0">
              <a:latin typeface="Calibri" pitchFamily="34" charset="0"/>
              <a:cs typeface="Calibri" pitchFamily="34" charset="0"/>
            </a:endParaRPr>
          </a:p>
          <a:p>
            <a:pPr algn="just"/>
            <a:endParaRPr lang="it-IT" dirty="0">
              <a:latin typeface="Calibri" pitchFamily="34" charset="0"/>
              <a:cs typeface="Calibri" pitchFamily="34" charset="0"/>
            </a:endParaRPr>
          </a:p>
          <a:p>
            <a:pPr algn="just"/>
            <a:endParaRPr lang="it-IT" dirty="0">
              <a:latin typeface="Calibri" pitchFamily="34" charset="0"/>
              <a:cs typeface="Calibri" pitchFamily="34" charset="0"/>
            </a:endParaRPr>
          </a:p>
          <a:p>
            <a:pPr algn="just"/>
            <a:endParaRPr lang="it-IT" dirty="0">
              <a:latin typeface="Calibri" pitchFamily="34" charset="0"/>
              <a:cs typeface="Calibri" pitchFamily="34" charset="0"/>
            </a:endParaRPr>
          </a:p>
          <a:p>
            <a:pPr algn="just"/>
            <a:endParaRPr lang="it-IT" dirty="0">
              <a:latin typeface="Calibri" pitchFamily="34" charset="0"/>
              <a:cs typeface="Calibri" pitchFamily="34" charset="0"/>
            </a:endParaRPr>
          </a:p>
          <a:p>
            <a:pPr marL="285750" indent="-285750">
              <a:buFontTx/>
              <a:buChar char="-"/>
            </a:pPr>
            <a:endParaRPr lang="it-IT" dirty="0"/>
          </a:p>
          <a:p>
            <a:pPr marL="285750" indent="-285750">
              <a:buFontTx/>
              <a:buChar char="-"/>
            </a:pPr>
            <a:endParaRPr lang="it-IT" dirty="0"/>
          </a:p>
          <a:p>
            <a:pPr marL="285750" indent="-285750">
              <a:buFontTx/>
              <a:buChar char="-"/>
            </a:pPr>
            <a:endParaRPr lang="it-IT"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 xmlns:a16="http://schemas.microsoft.com/office/drawing/2014/main" id="{92BAF2D0-AC5B-E2AF-FD7E-5A199B350348}"/>
              </a:ext>
            </a:extLst>
          </p:cNvPr>
          <p:cNvSpPr>
            <a:spLocks noGrp="1"/>
          </p:cNvSpPr>
          <p:nvPr>
            <p:ph type="title"/>
          </p:nvPr>
        </p:nvSpPr>
        <p:spPr>
          <a:xfrm>
            <a:off x="1066800" y="488272"/>
            <a:ext cx="10058400" cy="734183"/>
          </a:xfrm>
        </p:spPr>
        <p:txBody>
          <a:bodyPr>
            <a:normAutofit/>
          </a:bodyPr>
          <a:lstStyle/>
          <a:p>
            <a:pPr algn="ctr"/>
            <a:r>
              <a:rPr lang="it-IT" sz="2000" b="1" dirty="0">
                <a:latin typeface="Calibri" panose="020F0502020204030204" pitchFamily="34" charset="0"/>
                <a:cs typeface="Calibri" panose="020F0502020204030204" pitchFamily="34" charset="0"/>
              </a:rPr>
              <a:t>APPLICAZIONE PIENA DEL CONTRIBUTO DI COSTRUZIONE</a:t>
            </a:r>
          </a:p>
        </p:txBody>
      </p:sp>
      <p:sp>
        <p:nvSpPr>
          <p:cNvPr id="6" name="CasellaDiTesto 5">
            <a:extLst>
              <a:ext uri="{FF2B5EF4-FFF2-40B4-BE49-F238E27FC236}">
                <a16:creationId xmlns="" xmlns:a16="http://schemas.microsoft.com/office/drawing/2014/main" id="{EF208755-C467-16A7-AD19-739020B02F7A}"/>
              </a:ext>
            </a:extLst>
          </p:cNvPr>
          <p:cNvSpPr txBox="1"/>
          <p:nvPr/>
        </p:nvSpPr>
        <p:spPr>
          <a:xfrm>
            <a:off x="1066800" y="1899822"/>
            <a:ext cx="10058400" cy="4247317"/>
          </a:xfrm>
          <a:prstGeom prst="rect">
            <a:avLst/>
          </a:prstGeom>
          <a:noFill/>
        </p:spPr>
        <p:txBody>
          <a:bodyPr wrap="square" rtlCol="0">
            <a:spAutoFit/>
          </a:bodyPr>
          <a:lstStyle/>
          <a:p>
            <a:pPr algn="just"/>
            <a:r>
              <a:rPr lang="it-IT" dirty="0">
                <a:solidFill>
                  <a:srgbClr val="000000"/>
                </a:solidFill>
                <a:latin typeface="Calibri" panose="020F0502020204030204" pitchFamily="34" charset="0"/>
                <a:cs typeface="Calibri" panose="020F0502020204030204" pitchFamily="34" charset="0"/>
              </a:rPr>
              <a:t>Non sembrano esserci casi di applicazione piena del contributo di costruzione con riferimento ad interventi di ristrutturazione edilizia, dato che gli stessi usufruiscono o delle ipotesi di esenzioni o di riduzione.</a:t>
            </a:r>
          </a:p>
          <a:p>
            <a:pPr algn="just"/>
            <a:endParaRPr lang="it-IT" dirty="0">
              <a:solidFill>
                <a:srgbClr val="000000"/>
              </a:solidFill>
              <a:latin typeface="Calibri" panose="020F0502020204030204" pitchFamily="34" charset="0"/>
              <a:cs typeface="Calibri" panose="020F0502020204030204" pitchFamily="34" charset="0"/>
            </a:endParaRPr>
          </a:p>
          <a:p>
            <a:pPr algn="just"/>
            <a:r>
              <a:rPr lang="it-IT" dirty="0" smtClean="0">
                <a:solidFill>
                  <a:srgbClr val="000000"/>
                </a:solidFill>
                <a:latin typeface="Calibri" panose="020F0502020204030204" pitchFamily="34" charset="0"/>
                <a:cs typeface="Calibri" panose="020F0502020204030204" pitchFamily="34" charset="0"/>
              </a:rPr>
              <a:t>Più problematici sono i casi recentemente introdotti dal DPR 380 nei quali alcuni ampliamenti rientrano nel concetto di ristrutturazione («</a:t>
            </a:r>
            <a:r>
              <a:rPr lang="it-IT" i="1" dirty="0">
                <a:solidFill>
                  <a:srgbClr val="000000"/>
                </a:solidFill>
                <a:latin typeface="Calibri" panose="020F0502020204030204" pitchFamily="34" charset="0"/>
                <a:cs typeface="Calibri" panose="020F0502020204030204" pitchFamily="34" charset="0"/>
              </a:rPr>
              <a:t>incentivi volumetrici</a:t>
            </a:r>
            <a:r>
              <a:rPr lang="it-IT" dirty="0">
                <a:solidFill>
                  <a:srgbClr val="000000"/>
                </a:solidFill>
                <a:latin typeface="Calibri" panose="020F0502020204030204" pitchFamily="34" charset="0"/>
                <a:cs typeface="Calibri" panose="020F0502020204030204" pitchFamily="34" charset="0"/>
              </a:rPr>
              <a:t>» della l.r. Veneto 14/2019 (c.d. Veneto 2050), </a:t>
            </a:r>
            <a:r>
              <a:rPr lang="it-IT" i="1" dirty="0">
                <a:solidFill>
                  <a:srgbClr val="000000"/>
                </a:solidFill>
                <a:latin typeface="Calibri" panose="020F0502020204030204" pitchFamily="34" charset="0"/>
                <a:cs typeface="Calibri" panose="020F0502020204030204" pitchFamily="34" charset="0"/>
              </a:rPr>
              <a:t>ex</a:t>
            </a:r>
            <a:r>
              <a:rPr lang="it-IT" dirty="0">
                <a:solidFill>
                  <a:srgbClr val="000000"/>
                </a:solidFill>
                <a:latin typeface="Calibri" panose="020F0502020204030204" pitchFamily="34" charset="0"/>
                <a:cs typeface="Calibri" panose="020F0502020204030204" pitchFamily="34" charset="0"/>
              </a:rPr>
              <a:t> art. 2 </a:t>
            </a:r>
            <a:r>
              <a:rPr lang="it-IT" i="1" dirty="0">
                <a:solidFill>
                  <a:srgbClr val="000000"/>
                </a:solidFill>
                <a:latin typeface="Calibri" panose="020F0502020204030204" pitchFamily="34" charset="0"/>
                <a:cs typeface="Calibri" panose="020F0502020204030204" pitchFamily="34" charset="0"/>
              </a:rPr>
              <a:t>bis</a:t>
            </a:r>
            <a:r>
              <a:rPr lang="it-IT" dirty="0">
                <a:solidFill>
                  <a:srgbClr val="000000"/>
                </a:solidFill>
                <a:latin typeface="Calibri" panose="020F0502020204030204" pitchFamily="34" charset="0"/>
                <a:cs typeface="Calibri" panose="020F0502020204030204" pitchFamily="34" charset="0"/>
              </a:rPr>
              <a:t>, c. 1 </a:t>
            </a:r>
            <a:r>
              <a:rPr lang="it-IT" i="1" dirty="0">
                <a:solidFill>
                  <a:srgbClr val="000000"/>
                </a:solidFill>
                <a:latin typeface="Calibri" panose="020F0502020204030204" pitchFamily="34" charset="0"/>
                <a:cs typeface="Calibri" panose="020F0502020204030204" pitchFamily="34" charset="0"/>
              </a:rPr>
              <a:t>ter </a:t>
            </a:r>
            <a:r>
              <a:rPr lang="it-IT" dirty="0">
                <a:solidFill>
                  <a:srgbClr val="000000"/>
                </a:solidFill>
                <a:latin typeface="Calibri" panose="020F0502020204030204" pitchFamily="34" charset="0"/>
                <a:cs typeface="Calibri" panose="020F0502020204030204" pitchFamily="34" charset="0"/>
              </a:rPr>
              <a:t>d.P.R. 380/2001, </a:t>
            </a:r>
            <a:r>
              <a:rPr lang="it-IT" dirty="0" err="1" smtClean="0">
                <a:solidFill>
                  <a:srgbClr val="000000"/>
                </a:solidFill>
                <a:latin typeface="Calibri" panose="020F0502020204030204" pitchFamily="34" charset="0"/>
                <a:cs typeface="Calibri" panose="020F0502020204030204" pitchFamily="34" charset="0"/>
              </a:rPr>
              <a:t>nonchè</a:t>
            </a:r>
            <a:r>
              <a:rPr lang="it-IT" dirty="0" smtClean="0">
                <a:solidFill>
                  <a:srgbClr val="000000"/>
                </a:solidFill>
                <a:latin typeface="Calibri" panose="020F0502020204030204" pitchFamily="34" charset="0"/>
                <a:cs typeface="Calibri" panose="020F0502020204030204" pitchFamily="34" charset="0"/>
              </a:rPr>
              <a:t> </a:t>
            </a:r>
            <a:r>
              <a:rPr lang="it-IT" dirty="0">
                <a:solidFill>
                  <a:srgbClr val="000000"/>
                </a:solidFill>
                <a:latin typeface="Calibri" panose="020F0502020204030204" pitchFamily="34" charset="0"/>
                <a:cs typeface="Calibri" panose="020F0502020204030204" pitchFamily="34" charset="0"/>
              </a:rPr>
              <a:t>gli </a:t>
            </a:r>
            <a:r>
              <a:rPr lang="it-IT" i="1" dirty="0">
                <a:solidFill>
                  <a:srgbClr val="000000"/>
                </a:solidFill>
                <a:latin typeface="Calibri" panose="020F0502020204030204" pitchFamily="34" charset="0"/>
                <a:cs typeface="Calibri" panose="020F0502020204030204" pitchFamily="34" charset="0"/>
              </a:rPr>
              <a:t>«incrementi di volumetria»</a:t>
            </a:r>
            <a:r>
              <a:rPr lang="it-IT" dirty="0">
                <a:solidFill>
                  <a:srgbClr val="000000"/>
                </a:solidFill>
                <a:latin typeface="Calibri" panose="020F0502020204030204" pitchFamily="34" charset="0"/>
                <a:cs typeface="Calibri" panose="020F0502020204030204" pitchFamily="34" charset="0"/>
              </a:rPr>
              <a:t> della strumentazione comunale, </a:t>
            </a:r>
            <a:r>
              <a:rPr lang="it-IT" i="1" dirty="0">
                <a:solidFill>
                  <a:srgbClr val="000000"/>
                </a:solidFill>
                <a:latin typeface="Calibri" panose="020F0502020204030204" pitchFamily="34" charset="0"/>
                <a:cs typeface="Calibri" panose="020F0502020204030204" pitchFamily="34" charset="0"/>
              </a:rPr>
              <a:t>ex</a:t>
            </a:r>
            <a:r>
              <a:rPr lang="it-IT" dirty="0">
                <a:solidFill>
                  <a:srgbClr val="000000"/>
                </a:solidFill>
                <a:latin typeface="Calibri" panose="020F0502020204030204" pitchFamily="34" charset="0"/>
                <a:cs typeface="Calibri" panose="020F0502020204030204" pitchFamily="34" charset="0"/>
              </a:rPr>
              <a:t> art. 3, c. 1, lett. d), </a:t>
            </a:r>
            <a:r>
              <a:rPr lang="it-IT" dirty="0" err="1">
                <a:solidFill>
                  <a:srgbClr val="000000"/>
                </a:solidFill>
                <a:latin typeface="Calibri" panose="020F0502020204030204" pitchFamily="34" charset="0"/>
                <a:cs typeface="Calibri" panose="020F0502020204030204" pitchFamily="34" charset="0"/>
              </a:rPr>
              <a:t>d.P.R.</a:t>
            </a:r>
            <a:r>
              <a:rPr lang="it-IT" dirty="0">
                <a:solidFill>
                  <a:srgbClr val="000000"/>
                </a:solidFill>
                <a:latin typeface="Calibri" panose="020F0502020204030204" pitchFamily="34" charset="0"/>
                <a:cs typeface="Calibri" panose="020F0502020204030204" pitchFamily="34" charset="0"/>
              </a:rPr>
              <a:t> </a:t>
            </a:r>
            <a:r>
              <a:rPr lang="it-IT" dirty="0" smtClean="0">
                <a:solidFill>
                  <a:srgbClr val="000000"/>
                </a:solidFill>
                <a:latin typeface="Calibri" panose="020F0502020204030204" pitchFamily="34" charset="0"/>
                <a:cs typeface="Calibri" panose="020F0502020204030204" pitchFamily="34" charset="0"/>
              </a:rPr>
              <a:t>380/2001): qui bisogna capire se tali ampliamenti siano soggetti al regime della ristrutturazione anche per quanto riguarda il contributo di costruzione oppure se debbano essere considerati a tale fine come  nuove costruzioni.</a:t>
            </a:r>
          </a:p>
          <a:p>
            <a:pPr algn="just"/>
            <a:endParaRPr lang="it-IT" dirty="0">
              <a:solidFill>
                <a:srgbClr val="000000"/>
              </a:solidFill>
              <a:latin typeface="Calibri" panose="020F0502020204030204" pitchFamily="34" charset="0"/>
              <a:cs typeface="Calibri" panose="020F0502020204030204" pitchFamily="34" charset="0"/>
            </a:endParaRPr>
          </a:p>
          <a:p>
            <a:pPr algn="just"/>
            <a:r>
              <a:rPr lang="it-IT" dirty="0">
                <a:solidFill>
                  <a:srgbClr val="000000"/>
                </a:solidFill>
                <a:latin typeface="Calibri" panose="020F0502020204030204" pitchFamily="34" charset="0"/>
                <a:cs typeface="Calibri" panose="020F0502020204030204" pitchFamily="34" charset="0"/>
              </a:rPr>
              <a:t>In realtà, per gli interventi di cd. Veneto 2050, </a:t>
            </a:r>
            <a:r>
              <a:rPr lang="it-IT" b="1" dirty="0">
                <a:solidFill>
                  <a:srgbClr val="000000"/>
                </a:solidFill>
                <a:latin typeface="Calibri" panose="020F0502020204030204" pitchFamily="34" charset="0"/>
                <a:cs typeface="Calibri" panose="020F0502020204030204" pitchFamily="34" charset="0"/>
              </a:rPr>
              <a:t>l’art. 10, c. 3</a:t>
            </a:r>
            <a:r>
              <a:rPr lang="it-IT" dirty="0">
                <a:solidFill>
                  <a:srgbClr val="000000"/>
                </a:solidFill>
                <a:latin typeface="Calibri" panose="020F0502020204030204" pitchFamily="34" charset="0"/>
                <a:cs typeface="Calibri" panose="020F0502020204030204" pitchFamily="34" charset="0"/>
              </a:rPr>
              <a:t>, c. 4 e c. 5 della </a:t>
            </a:r>
            <a:r>
              <a:rPr lang="it-IT" dirty="0" err="1">
                <a:solidFill>
                  <a:srgbClr val="000000"/>
                </a:solidFill>
                <a:latin typeface="Calibri" panose="020F0502020204030204" pitchFamily="34" charset="0"/>
                <a:cs typeface="Calibri" panose="020F0502020204030204" pitchFamily="34" charset="0"/>
              </a:rPr>
              <a:t>l.r</a:t>
            </a:r>
            <a:r>
              <a:rPr lang="it-IT" dirty="0">
                <a:solidFill>
                  <a:srgbClr val="000000"/>
                </a:solidFill>
                <a:latin typeface="Calibri" panose="020F0502020204030204" pitchFamily="34" charset="0"/>
                <a:cs typeface="Calibri" panose="020F0502020204030204" pitchFamily="34" charset="0"/>
              </a:rPr>
              <a:t>. Veneto n. 14/2019 prevede alcune ipotesi di riduzione solo per gli ampliamenti </a:t>
            </a:r>
            <a:r>
              <a:rPr lang="it-IT" i="1" dirty="0">
                <a:solidFill>
                  <a:srgbClr val="000000"/>
                </a:solidFill>
                <a:latin typeface="Calibri" panose="020F0502020204030204" pitchFamily="34" charset="0"/>
                <a:cs typeface="Calibri" panose="020F0502020204030204" pitchFamily="34" charset="0"/>
              </a:rPr>
              <a:t>ex</a:t>
            </a:r>
            <a:r>
              <a:rPr lang="it-IT" dirty="0">
                <a:solidFill>
                  <a:srgbClr val="000000"/>
                </a:solidFill>
                <a:latin typeface="Calibri" panose="020F0502020204030204" pitchFamily="34" charset="0"/>
                <a:cs typeface="Calibri" panose="020F0502020204030204" pitchFamily="34" charset="0"/>
              </a:rPr>
              <a:t> art. 6.</a:t>
            </a:r>
            <a:endParaRPr lang="it-IT" dirty="0">
              <a:latin typeface="Calibri" panose="020F0502020204030204" pitchFamily="34" charset="0"/>
              <a:cs typeface="Calibri" panose="020F0502020204030204" pitchFamily="34" charset="0"/>
            </a:endParaRPr>
          </a:p>
          <a:p>
            <a:pPr marL="285750" indent="-285750">
              <a:buFontTx/>
              <a:buChar char="-"/>
            </a:pPr>
            <a:endParaRPr lang="it-IT" dirty="0"/>
          </a:p>
          <a:p>
            <a:pPr marL="285750" indent="-285750">
              <a:buFontTx/>
              <a:buChar char="-"/>
            </a:pPr>
            <a:endParaRPr lang="it-IT" dirty="0"/>
          </a:p>
        </p:txBody>
      </p:sp>
    </p:spTree>
    <p:extLst>
      <p:ext uri="{BB962C8B-B14F-4D97-AF65-F5344CB8AC3E}">
        <p14:creationId xmlns="" xmlns:p14="http://schemas.microsoft.com/office/powerpoint/2010/main" val="1891210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ttangolo 46">
            <a:extLst>
              <a:ext uri="{FF2B5EF4-FFF2-40B4-BE49-F238E27FC236}">
                <a16:creationId xmlns="" xmlns:a16="http://schemas.microsoft.com/office/drawing/2014/main" id="{FBDCECDC-EEE3-4128-AA5E-82A8C08796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49" name="Rettangolo 48">
            <a:extLst>
              <a:ext uri="{FF2B5EF4-FFF2-40B4-BE49-F238E27FC236}">
                <a16:creationId xmlns="" xmlns:a16="http://schemas.microsoft.com/office/drawing/2014/main" id="{4260EDE0-989C-4E16-AF94-F652294D828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CasellaDiTesto 8">
            <a:extLst>
              <a:ext uri="{FF2B5EF4-FFF2-40B4-BE49-F238E27FC236}">
                <a16:creationId xmlns="" xmlns:a16="http://schemas.microsoft.com/office/drawing/2014/main" id="{986878E9-2F33-00E1-7E94-DF58FF54D373}"/>
              </a:ext>
            </a:extLst>
          </p:cNvPr>
          <p:cNvSpPr txBox="1"/>
          <p:nvPr/>
        </p:nvSpPr>
        <p:spPr>
          <a:xfrm>
            <a:off x="0" y="2362254"/>
            <a:ext cx="12192000"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 sz="45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ESENZIONE DAL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 sz="45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CONTRIBUTO DI COSTRUZIONE</a:t>
            </a:r>
            <a:endParaRPr kumimoji="0" lang="it-IT" sz="45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 xmlns:p14="http://schemas.microsoft.com/office/powerpoint/2010/main" val="2338026088"/>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Office_41798860_TF56160789" id="{FC8F2F77-34E6-4881-95B5-684C0DB1B352}" vid="{E8CAFA2A-74B5-4F8A-862E-91B15D2EA6BF}"/>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{FAD2AF10-9543-42C4-AE2B-E686330C2B40}tf56160789_win32</Template>
  <TotalTime>922</TotalTime>
  <Words>5556</Words>
  <Application>Microsoft Office PowerPoint</Application>
  <PresentationFormat>Personalizzato</PresentationFormat>
  <Paragraphs>194</Paragraphs>
  <Slides>46</Slides>
  <Notes>0</Notes>
  <HiddenSlides>0</HiddenSlides>
  <MMClips>0</MMClips>
  <ScaleCrop>false</ScaleCrop>
  <HeadingPairs>
    <vt:vector size="4" baseType="variant">
      <vt:variant>
        <vt:lpstr>Tema</vt:lpstr>
      </vt:variant>
      <vt:variant>
        <vt:i4>1</vt:i4>
      </vt:variant>
      <vt:variant>
        <vt:lpstr>Titoli diapositive</vt:lpstr>
      </vt:variant>
      <vt:variant>
        <vt:i4>46</vt:i4>
      </vt:variant>
    </vt:vector>
  </HeadingPairs>
  <TitlesOfParts>
    <vt:vector size="47" baseType="lpstr">
      <vt:lpstr>1_RetrospectVTI</vt:lpstr>
      <vt:lpstr>RISTRUTTURAZIONE E CONTRIBUTO DI COSTRUZIONE</vt:lpstr>
      <vt:lpstr>Diapositiva 2</vt:lpstr>
      <vt:lpstr>CONTRIBUTO DI COSTRUZIONE</vt:lpstr>
      <vt:lpstr>CONTRIBUTO DI COSTRUZIONE</vt:lpstr>
      <vt:lpstr>CONTRIBUTO DI COSTRUZIONE</vt:lpstr>
      <vt:lpstr>RISTRUTTURAZIONE E NUOVA COSTRUZIONE</vt:lpstr>
      <vt:lpstr>RISTRUTTURAZIONE E NUOVA COSTRUZIONE</vt:lpstr>
      <vt:lpstr>APPLICAZIONE PIENA DEL CONTRIBUTO DI COSTRUZIONE</vt:lpstr>
      <vt:lpstr>Diapositiva 9</vt:lpstr>
      <vt:lpstr>ESENZIONE DAL CONTRIBUTO DI COSTRUZIONE</vt:lpstr>
      <vt:lpstr>ESENZIONE DAL CONTRIBUTO DI COSTRUZIONE</vt:lpstr>
      <vt:lpstr>ESENZIONE DAL CONTRIBUTO DI COSTRUZIONE</vt:lpstr>
      <vt:lpstr>Diapositiva 13</vt:lpstr>
      <vt:lpstr>ESENZIONE DAL CONTRIBUTO DI COSTRUZIONE</vt:lpstr>
      <vt:lpstr>RIDUZIONE DEL CONTRIBUTO DI COSTRUZIONE</vt:lpstr>
      <vt:lpstr>Diapositiva 16</vt:lpstr>
      <vt:lpstr>RIDUZIONE DEL CONTRIBUTO DI COSTRUZIONE</vt:lpstr>
      <vt:lpstr>RIDUZIONE DEL CONTRIBUTO DI COSTRUZIONE</vt:lpstr>
      <vt:lpstr>RIDUZIONE DEL CONTRIBUTO DI COSTRUZIONE</vt:lpstr>
      <vt:lpstr>Diapositiva 20</vt:lpstr>
      <vt:lpstr>COSTO DI COSTRUZIONE</vt:lpstr>
      <vt:lpstr>COSTO DI COSTRUZIONE</vt:lpstr>
      <vt:lpstr>COSTO DI COSTRUZIONE</vt:lpstr>
      <vt:lpstr>Diapositiva 24</vt:lpstr>
      <vt:lpstr>Diapositiva 25</vt:lpstr>
      <vt:lpstr>RISTRUTTURAZIONE CARICO URBANISTICO</vt:lpstr>
      <vt:lpstr>COS’E’ IL CARICO URBANISTICO?</vt:lpstr>
      <vt:lpstr>CARICO URBANISTICO E FRAZIONAMENTO UNITÀ IMMOBILIARI</vt:lpstr>
      <vt:lpstr>CARICO URBANISTICO E FRAZIONAMENTO UNITÀ IMMOBILIARI</vt:lpstr>
      <vt:lpstr>CARICO URBANISTICO E FRAZIONAMENTO UNITÀ IMMOBILIARI</vt:lpstr>
      <vt:lpstr>Diapositiva 31</vt:lpstr>
      <vt:lpstr>CONTRIBUTO DI COSTRUZIONE E NUOVA COSTRUZIONE</vt:lpstr>
      <vt:lpstr>CONTRIBUTO DI COSTRUZIONE E RISTRUTTURAZIONE</vt:lpstr>
      <vt:lpstr>CONTRIBUTO DI COSTRUZIONE E RISTRUTTURAZIONE</vt:lpstr>
      <vt:lpstr>CONTRIBUTO DI COSTRUZIONE E RISTRUTTURAZIONE</vt:lpstr>
      <vt:lpstr>CONTRIBUTO DI COSTRUZIONE E RISTRUTTURAZIONE</vt:lpstr>
      <vt:lpstr>CONTRIBUTO DI COSTRUZIONE E RISTRUTTURAZIONE</vt:lpstr>
      <vt:lpstr>CASO PRATICO N. 1</vt:lpstr>
      <vt:lpstr>CASO PRATICO N. 2</vt:lpstr>
      <vt:lpstr>CASO PRATICO N. 3</vt:lpstr>
      <vt:lpstr>Diapositiva 41</vt:lpstr>
      <vt:lpstr>RISTRUTTURAZIONE E STANDARD</vt:lpstr>
      <vt:lpstr>RISTRUTTURAZIONE E PUA</vt:lpstr>
      <vt:lpstr>Diapositiva 44</vt:lpstr>
      <vt:lpstr>RISTRUTTURAZIONE ABUSIVA</vt:lpstr>
      <vt:lpstr>Diapositiva 46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RISTRUTTURAZIONE E CONTRIBUTO DI COSTRUZIONE</dc:title>
  <dc:creator>Matteo Acquasaliente</dc:creator>
  <cp:lastModifiedBy>Dario</cp:lastModifiedBy>
  <cp:revision>156</cp:revision>
  <dcterms:created xsi:type="dcterms:W3CDTF">2023-03-24T14:03:55Z</dcterms:created>
  <dcterms:modified xsi:type="dcterms:W3CDTF">2023-03-30T15:27:07Z</dcterms:modified>
</cp:coreProperties>
</file>